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3" r:id="rId3"/>
    <p:sldId id="267" r:id="rId4"/>
    <p:sldId id="266" r:id="rId5"/>
    <p:sldId id="264" r:id="rId6"/>
    <p:sldId id="265" r:id="rId7"/>
    <p:sldId id="268" r:id="rId8"/>
    <p:sldId id="269" r:id="rId9"/>
    <p:sldId id="270" r:id="rId10"/>
    <p:sldId id="271" r:id="rId11"/>
    <p:sldId id="272" r:id="rId12"/>
    <p:sldId id="290" r:id="rId13"/>
    <p:sldId id="291" r:id="rId14"/>
    <p:sldId id="286" r:id="rId15"/>
    <p:sldId id="287" r:id="rId16"/>
    <p:sldId id="288" r:id="rId17"/>
    <p:sldId id="292" r:id="rId18"/>
    <p:sldId id="293" r:id="rId19"/>
    <p:sldId id="294" r:id="rId20"/>
    <p:sldId id="295" r:id="rId21"/>
    <p:sldId id="289" r:id="rId22"/>
    <p:sldId id="296" r:id="rId23"/>
    <p:sldId id="297" r:id="rId24"/>
    <p:sldId id="261" r:id="rId2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342" y="4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FC5579-FAE3-4394-8581-4CB4C31F0D7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F9D272F0-1806-4DF4-B962-97EF8EA2DE3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3D5F0B-0FE0-4F92-AD86-80CEDBF1F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75E8308-3279-49C6-A136-8B350CAFC6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E0C586-D722-4B62-B964-3CF223E6E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3337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2A7352-786A-41F6-B722-7D6D838D94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017F607A-FFE9-4DC7-9149-F0F5554288C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4E7A9F8-F753-4914-970B-7F5D3792F9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1CAD8EF-E274-48CC-8FED-0FCB754510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D22CFE8-10FC-4B91-9946-ED9D758F5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4469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DC4F9E9-3372-489B-829C-A54D97D2BC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E12A607-0998-44E5-AAF5-727C60D20F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9CF37A-3767-48D7-92DE-7C0CFF4E06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09FD2D5-CF86-4D9B-82FB-3D2A0611A9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4187B67-8F05-4D51-981D-16554A1759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54020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09416C-32B3-4141-AAE8-5BDC917331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679CD68-0536-46C2-B437-E59F9CC04D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8A7133C-B248-4567-89BB-0F8FFBCF3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15B50D5-D559-4E02-8410-0225F28D53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5BDD10C-75B4-40C2-A99B-674682255F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024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D55BD5-ED23-4B99-BC0B-33AAF8E491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798FC80-5C6A-4B72-B5C7-5432EC196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20E4D3F-F837-4860-995E-411419F35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E434DB-CA25-4E1D-9BF2-43B3DEE2B1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9BBEED5-5E08-4275-AFC2-242DE5058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46783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44FFCD-DCF9-4149-A4FC-502AD0551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330BF88-B8AB-48F5-8D6A-7C821F66E4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D61524A1-4ACD-479A-92E4-8BAB14170C4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3DF551-6180-48EF-B695-6A5DC7C6E7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B0A9248-66BD-4DF4-82A4-7DD8CF4EE6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5FC2C71D-B771-499B-A28D-0BC6F2D885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676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55CF1C9-1FF8-49E5-AC86-F2D0E97F31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B61CCE8-5EE2-4323-A271-2E8B4243AD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756A682-D49C-4BAB-B1F7-3D531E8175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AE5872B8-09BA-41E0-A321-C7BC4B623F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8D63D057-5D4A-44D2-8EFB-950230E1E6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C5A10345-13A2-4870-80F2-F458AA504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80F39850-6C21-4243-9601-F3C29BB0A3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C852876A-E731-4296-8FFF-AF1EF0EF3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2019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EE706D-D7FE-44BA-B1ED-890E58596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B109E96-2118-4064-BF47-EA4B255DD8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53825D38-1D09-45D2-8DC4-6E54782E88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76B90940-B237-4C4C-92EC-7AA6EBFF5F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81717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7DF288FB-BD3B-4EB8-82A6-8B50DA1B9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7BE8C690-2264-41DD-B732-998E3020C3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878CBBBB-97F3-4B4B-BCB6-281E6FE08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87586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9F24A4-0F15-4016-8F03-51DF43E61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399942B-2319-4D78-9C6A-148C9B229B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2D7D8733-0BE8-4315-9096-6A41D7AD0EC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EC44434-5B87-4E1C-B160-307179DB8D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77607C5-D9B7-42B5-9080-3F4FBFA7C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E0A0BB0-4639-40D5-9607-D5BEED05B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2112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0E96C93-0702-4ACB-A86F-37317482F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EC37526-38FC-4707-B344-36F6079C694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72B5D54E-884C-4E18-A95E-2B6153DCB2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34E17B44-524A-4088-B345-35DD8D4F0F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274224C-BCED-412A-8291-5F5B06E1C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90F88942-9942-4568-8BF4-1565A1ADE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2515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AC7CF12-2938-4E34-9FA3-AD126C132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6EB5F90B-EEBD-48EF-ACD7-C0E6A0DA95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A6A8AA2-9599-4C03-BAED-E84D4792C19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1AE60-9F2A-4BCC-99C9-9427F5176421}" type="datetimeFigureOut">
              <a:rPr lang="ru-RU" smtClean="0"/>
              <a:t>10.11.2025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9874260-4E64-4995-BCC4-45508ED92A7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7E0FAB3-CF5B-403E-B7F5-BE62BA762C2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6F4874-CB61-4BD6-A0E0-27D153917A3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2532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F1130410-3DB2-4644-8D83-E94EF6F160C3}"/>
              </a:ext>
            </a:extLst>
          </p:cNvPr>
          <p:cNvSpPr txBox="1"/>
          <p:nvPr/>
        </p:nvSpPr>
        <p:spPr>
          <a:xfrm>
            <a:off x="149629" y="1645816"/>
            <a:ext cx="1067986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Дисциплина</a:t>
            </a:r>
            <a:r>
              <a:rPr lang="en-US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Операционные системы реального времени</a:t>
            </a:r>
          </a:p>
          <a:p>
            <a:pPr algn="ctr"/>
            <a:endParaRPr lang="ru-RU" sz="2400" b="0" i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для студентов образовательной программы </a:t>
            </a:r>
          </a:p>
          <a:p>
            <a:pPr algn="ctr"/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6В07101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«Автоматизация и управление»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i="0" dirty="0"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Лекция 2</a:t>
            </a:r>
            <a:r>
              <a:rPr lang="ru-RU" sz="2400" b="1" i="0" dirty="0"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и требования, предъявляемые к ОСРВ. </a:t>
            </a:r>
          </a:p>
          <a:p>
            <a:pPr algn="ctr"/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 курса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Булатбаева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Юлия Феликсовна</a:t>
            </a:r>
          </a:p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PhD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доцент кафедры АПП 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76C6080-55A6-4F47-BD62-97B5D81AC8AF}"/>
              </a:ext>
            </a:extLst>
          </p:cNvPr>
          <p:cNvSpPr txBox="1"/>
          <p:nvPr/>
        </p:nvSpPr>
        <p:spPr>
          <a:xfrm>
            <a:off x="343487" y="431154"/>
            <a:ext cx="10829497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НАО 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Карагандинский технический университет имени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Абылкаса</a:t>
            </a:r>
            <a:r>
              <a:rPr lang="ru-RU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Сагинова</a:t>
            </a:r>
            <a:r>
              <a:rPr lang="en-US" sz="2000" b="0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4E700BB2-2032-4BDF-A747-4B99F4EDD7C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18762" y="4176622"/>
            <a:ext cx="2483689" cy="2483689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4E6C9ED8-CB1B-4282-8A13-2BFECCC37D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65538" y="322558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391173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Box 15">
            <a:extLst>
              <a:ext uri="{FF2B5EF4-FFF2-40B4-BE49-F238E27FC236}">
                <a16:creationId xmlns:a16="http://schemas.microsoft.com/office/drawing/2014/main" id="{E24DB6FA-DA19-40A0-8BBD-156903008DA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0046" y="2363297"/>
            <a:ext cx="3168650" cy="2427288"/>
          </a:xfrm>
          <a:prstGeom prst="rect">
            <a:avLst/>
          </a:prstGeom>
          <a:gradFill rotWithShape="1">
            <a:gsLst>
              <a:gs pos="0">
                <a:srgbClr val="3366CC"/>
              </a:gs>
              <a:gs pos="100000">
                <a:schemeClr val="accent2">
                  <a:alpha val="59000"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Такие ОС могут быть применены для любых приложений реального времени. Разработка и исполнение прикладных программ ведутся в рамках одной и той же системы</a:t>
            </a:r>
            <a:r>
              <a:rPr lang="ru-RU" dirty="0">
                <a:latin typeface="Arial" charset="0"/>
              </a:rPr>
              <a:t> </a:t>
            </a:r>
          </a:p>
        </p:txBody>
      </p:sp>
      <p:grpSp>
        <p:nvGrpSpPr>
          <p:cNvPr id="10" name="Group 26">
            <a:extLst>
              <a:ext uri="{FF2B5EF4-FFF2-40B4-BE49-F238E27FC236}">
                <a16:creationId xmlns:a16="http://schemas.microsoft.com/office/drawing/2014/main" id="{06268B8E-BACA-4B4F-BE3E-BAAC66234630}"/>
              </a:ext>
            </a:extLst>
          </p:cNvPr>
          <p:cNvGrpSpPr>
            <a:grpSpLocks/>
          </p:cNvGrpSpPr>
          <p:nvPr/>
        </p:nvGrpSpPr>
        <p:grpSpPr bwMode="auto">
          <a:xfrm>
            <a:off x="6617307" y="955185"/>
            <a:ext cx="3313112" cy="1411287"/>
            <a:chOff x="2971" y="1059"/>
            <a:chExt cx="2087" cy="889"/>
          </a:xfrm>
        </p:grpSpPr>
        <p:sp>
          <p:nvSpPr>
            <p:cNvPr id="11" name="AutoShape 13">
              <a:extLst>
                <a:ext uri="{FF2B5EF4-FFF2-40B4-BE49-F238E27FC236}">
                  <a16:creationId xmlns:a16="http://schemas.microsoft.com/office/drawing/2014/main" id="{A9C43E2C-92C9-4A2F-A27C-BE09CA6EA0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7" y="1086"/>
              <a:ext cx="1995" cy="862"/>
            </a:xfrm>
            <a:prstGeom prst="downArrowCallout">
              <a:avLst>
                <a:gd name="adj1" fmla="val 83211"/>
                <a:gd name="adj2" fmla="val 57860"/>
                <a:gd name="adj3" fmla="val 27704"/>
                <a:gd name="adj4" fmla="val 66000"/>
              </a:avLst>
            </a:prstGeom>
            <a:gradFill rotWithShape="1">
              <a:gsLst>
                <a:gs pos="0">
                  <a:srgbClr val="669900"/>
                </a:gs>
                <a:gs pos="50000">
                  <a:schemeClr val="bg1"/>
                </a:gs>
                <a:gs pos="100000">
                  <a:srgbClr val="669900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2" name="Text Box 14">
              <a:extLst>
                <a:ext uri="{FF2B5EF4-FFF2-40B4-BE49-F238E27FC236}">
                  <a16:creationId xmlns:a16="http://schemas.microsoft.com/office/drawing/2014/main" id="{78A3FAD6-69F8-4905-8196-977ADD4751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" y="1059"/>
              <a:ext cx="2087" cy="51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2000" b="1" i="1" dirty="0">
                  <a:solidFill>
                    <a:srgbClr val="F64C08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</a:rPr>
                <a:t>4-й класс</a:t>
              </a:r>
              <a:r>
                <a:rPr lang="ru-RU" dirty="0">
                  <a:latin typeface="Arial" charset="0"/>
                </a:rPr>
                <a:t> </a:t>
              </a:r>
            </a:p>
            <a:p>
              <a:pPr algn="ctr">
                <a:spcBef>
                  <a:spcPct val="50000"/>
                </a:spcBef>
                <a:defRPr/>
              </a:pPr>
              <a:r>
                <a:rPr lang="ru-RU" b="1" dirty="0">
                  <a:latin typeface="Arial" charset="0"/>
                </a:rPr>
                <a:t>ОС с полным сервисом</a:t>
              </a:r>
              <a:r>
                <a:rPr lang="ru-RU" dirty="0">
                  <a:latin typeface="Arial" charset="0"/>
                </a:rPr>
                <a:t> </a:t>
              </a:r>
            </a:p>
          </p:txBody>
        </p:sp>
      </p:grpSp>
      <p:grpSp>
        <p:nvGrpSpPr>
          <p:cNvPr id="13" name="Group 22">
            <a:extLst>
              <a:ext uri="{FF2B5EF4-FFF2-40B4-BE49-F238E27FC236}">
                <a16:creationId xmlns:a16="http://schemas.microsoft.com/office/drawing/2014/main" id="{A5C76E4A-EBD9-4612-9916-8AB28CF918A1}"/>
              </a:ext>
            </a:extLst>
          </p:cNvPr>
          <p:cNvGrpSpPr>
            <a:grpSpLocks/>
          </p:cNvGrpSpPr>
          <p:nvPr/>
        </p:nvGrpSpPr>
        <p:grpSpPr bwMode="auto">
          <a:xfrm>
            <a:off x="6981998" y="4805970"/>
            <a:ext cx="2817813" cy="504825"/>
            <a:chOff x="3282" y="3720"/>
            <a:chExt cx="1775" cy="318"/>
          </a:xfrm>
        </p:grpSpPr>
        <p:sp>
          <p:nvSpPr>
            <p:cNvPr id="14" name="AutoShape 23">
              <a:extLst>
                <a:ext uri="{FF2B5EF4-FFF2-40B4-BE49-F238E27FC236}">
                  <a16:creationId xmlns:a16="http://schemas.microsoft.com/office/drawing/2014/main" id="{51180131-F44D-4EE8-9E49-074F79153A8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2" y="3720"/>
              <a:ext cx="1497" cy="318"/>
            </a:xfrm>
            <a:prstGeom prst="upArrowCallout">
              <a:avLst>
                <a:gd name="adj1" fmla="val 117689"/>
                <a:gd name="adj2" fmla="val 117689"/>
                <a:gd name="adj3" fmla="val 16667"/>
                <a:gd name="adj4" fmla="val 66667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5" name="Text Box 24">
              <a:extLst>
                <a:ext uri="{FF2B5EF4-FFF2-40B4-BE49-F238E27FC236}">
                  <a16:creationId xmlns:a16="http://schemas.microsoft.com/office/drawing/2014/main" id="{683BA8D4-1A8D-4D84-BEA3-5FFC1A9D31A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8" y="3838"/>
              <a:ext cx="176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1400" b="1">
                  <a:solidFill>
                    <a:srgbClr val="F64C08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Мягкое реальное время</a:t>
              </a:r>
            </a:p>
          </p:txBody>
        </p:sp>
      </p:grpSp>
      <p:sp>
        <p:nvSpPr>
          <p:cNvPr id="16" name="Text Box 5">
            <a:extLst>
              <a:ext uri="{FF2B5EF4-FFF2-40B4-BE49-F238E27FC236}">
                <a16:creationId xmlns:a16="http://schemas.microsoft.com/office/drawing/2014/main" id="{4EE81C7A-FE6D-4E96-843B-3DDE0C3909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7551" y="2351051"/>
            <a:ext cx="3168650" cy="2427288"/>
          </a:xfrm>
          <a:prstGeom prst="rect">
            <a:avLst/>
          </a:prstGeom>
          <a:gradFill rotWithShape="1">
            <a:gsLst>
              <a:gs pos="0">
                <a:srgbClr val="3366CC"/>
              </a:gs>
              <a:gs pos="100000">
                <a:schemeClr val="accent2">
                  <a:alpha val="59000"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Этот класс систем обладает многими чертами ОС с полным сервисом. Разработка ведется в инструментальной среде, а исполнение - на целевых системах</a:t>
            </a:r>
            <a:r>
              <a:rPr lang="ru-RU" dirty="0">
                <a:latin typeface="Arial" charset="0"/>
              </a:rPr>
              <a:t> </a:t>
            </a:r>
          </a:p>
        </p:txBody>
      </p:sp>
      <p:grpSp>
        <p:nvGrpSpPr>
          <p:cNvPr id="17" name="Group 25">
            <a:extLst>
              <a:ext uri="{FF2B5EF4-FFF2-40B4-BE49-F238E27FC236}">
                <a16:creationId xmlns:a16="http://schemas.microsoft.com/office/drawing/2014/main" id="{73322CAC-7A97-4316-B7AF-35CF0B6F2207}"/>
              </a:ext>
            </a:extLst>
          </p:cNvPr>
          <p:cNvGrpSpPr>
            <a:grpSpLocks/>
          </p:cNvGrpSpPr>
          <p:nvPr/>
        </p:nvGrpSpPr>
        <p:grpSpPr bwMode="auto">
          <a:xfrm>
            <a:off x="2146114" y="998047"/>
            <a:ext cx="3313112" cy="1368425"/>
            <a:chOff x="839" y="1075"/>
            <a:chExt cx="2087" cy="862"/>
          </a:xfrm>
        </p:grpSpPr>
        <p:sp>
          <p:nvSpPr>
            <p:cNvPr id="18" name="AutoShape 10">
              <a:extLst>
                <a:ext uri="{FF2B5EF4-FFF2-40B4-BE49-F238E27FC236}">
                  <a16:creationId xmlns:a16="http://schemas.microsoft.com/office/drawing/2014/main" id="{609D9234-47AA-4427-AFD1-5B922208B5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85" y="1075"/>
              <a:ext cx="1995" cy="862"/>
            </a:xfrm>
            <a:prstGeom prst="downArrowCallout">
              <a:avLst>
                <a:gd name="adj1" fmla="val 83211"/>
                <a:gd name="adj2" fmla="val 57860"/>
                <a:gd name="adj3" fmla="val 27704"/>
                <a:gd name="adj4" fmla="val 66000"/>
              </a:avLst>
            </a:prstGeom>
            <a:gradFill rotWithShape="1">
              <a:gsLst>
                <a:gs pos="0">
                  <a:schemeClr val="hlink"/>
                </a:gs>
                <a:gs pos="5000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9" name="Text Box 11">
              <a:extLst>
                <a:ext uri="{FF2B5EF4-FFF2-40B4-BE49-F238E27FC236}">
                  <a16:creationId xmlns:a16="http://schemas.microsoft.com/office/drawing/2014/main" id="{FFBFD5DE-4FE9-461C-B2D9-88C625E94D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39" y="1093"/>
              <a:ext cx="2087" cy="57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ru-RU" sz="2000" b="1" i="1" dirty="0">
                  <a:solidFill>
                    <a:srgbClr val="F64C08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</a:rPr>
                <a:t>3-й класс</a:t>
              </a:r>
            </a:p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ru-RU" b="1" dirty="0">
                  <a:latin typeface="Arial" charset="0"/>
                </a:rPr>
                <a:t>ядро системы реального времени и инструментальная среда</a:t>
              </a:r>
              <a:r>
                <a:rPr lang="ru-RU" dirty="0">
                  <a:latin typeface="Arial" charset="0"/>
                </a:rPr>
                <a:t> 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25B22211-C9ED-4C8E-8535-9A89164C1880}"/>
              </a:ext>
            </a:extLst>
          </p:cNvPr>
          <p:cNvGrpSpPr>
            <a:grpSpLocks/>
          </p:cNvGrpSpPr>
          <p:nvPr/>
        </p:nvGrpSpPr>
        <p:grpSpPr bwMode="auto">
          <a:xfrm>
            <a:off x="2568388" y="4778339"/>
            <a:ext cx="2817813" cy="504825"/>
            <a:chOff x="3282" y="3720"/>
            <a:chExt cx="1775" cy="318"/>
          </a:xfrm>
        </p:grpSpPr>
        <p:sp>
          <p:nvSpPr>
            <p:cNvPr id="21" name="AutoShape 20">
              <a:extLst>
                <a:ext uri="{FF2B5EF4-FFF2-40B4-BE49-F238E27FC236}">
                  <a16:creationId xmlns:a16="http://schemas.microsoft.com/office/drawing/2014/main" id="{11D0C1FA-2916-4F96-80DD-8C74928DD9B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2" y="3720"/>
              <a:ext cx="1497" cy="318"/>
            </a:xfrm>
            <a:prstGeom prst="upArrowCallout">
              <a:avLst>
                <a:gd name="adj1" fmla="val 117689"/>
                <a:gd name="adj2" fmla="val 117689"/>
                <a:gd name="adj3" fmla="val 16667"/>
                <a:gd name="adj4" fmla="val 66667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22" name="Text Box 21">
              <a:extLst>
                <a:ext uri="{FF2B5EF4-FFF2-40B4-BE49-F238E27FC236}">
                  <a16:creationId xmlns:a16="http://schemas.microsoft.com/office/drawing/2014/main" id="{A054A375-A8ED-4CCD-BE68-4AA03540B0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8" y="3838"/>
              <a:ext cx="176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1400" b="1">
                  <a:solidFill>
                    <a:srgbClr val="F64C08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Жесткое реальное время</a:t>
              </a:r>
            </a:p>
          </p:txBody>
        </p:sp>
      </p:grp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65A70A3C-65B6-4D54-A6C2-B33619A97D7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5886" y="335393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3786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1C6F90C5-DA94-4F73-9F0D-59180A924508}"/>
              </a:ext>
            </a:extLst>
          </p:cNvPr>
          <p:cNvSpPr txBox="1"/>
          <p:nvPr/>
        </p:nvSpPr>
        <p:spPr>
          <a:xfrm>
            <a:off x="792479" y="409533"/>
            <a:ext cx="88059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По внутреннему строению</a:t>
            </a:r>
          </a:p>
        </p:txBody>
      </p:sp>
      <p:sp>
        <p:nvSpPr>
          <p:cNvPr id="3" name="Text Box 5">
            <a:extLst>
              <a:ext uri="{FF2B5EF4-FFF2-40B4-BE49-F238E27FC236}">
                <a16:creationId xmlns:a16="http://schemas.microsoft.com/office/drawing/2014/main" id="{2443B508-4FCF-411E-B36A-E4AC1EB6A1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31306" y="2432017"/>
            <a:ext cx="3168650" cy="1192212"/>
          </a:xfrm>
          <a:prstGeom prst="rect">
            <a:avLst/>
          </a:prstGeom>
          <a:gradFill rotWithShape="1">
            <a:gsLst>
              <a:gs pos="0">
                <a:srgbClr val="3366CC"/>
              </a:gs>
              <a:gs pos="100000">
                <a:schemeClr val="accent2">
                  <a:alpha val="59000"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QNX, </a:t>
            </a:r>
            <a:r>
              <a:rPr lang="en-US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pSOS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, </a:t>
            </a:r>
            <a:r>
              <a:rPr lang="ru-RU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VxWorks</a:t>
            </a:r>
            <a:r>
              <a:rPr lang="ru-RU" dirty="0">
                <a:latin typeface="Arial" charset="0"/>
              </a:rPr>
              <a:t> </a:t>
            </a:r>
          </a:p>
          <a:p>
            <a:pPr algn="ctr">
              <a:spcBef>
                <a:spcPct val="50000"/>
              </a:spcBef>
              <a:defRPr/>
            </a:pPr>
            <a:endParaRPr lang="ru-RU" dirty="0">
              <a:latin typeface="Arial" charset="0"/>
            </a:endParaRPr>
          </a:p>
        </p:txBody>
      </p:sp>
      <p:grpSp>
        <p:nvGrpSpPr>
          <p:cNvPr id="4" name="Group 21">
            <a:extLst>
              <a:ext uri="{FF2B5EF4-FFF2-40B4-BE49-F238E27FC236}">
                <a16:creationId xmlns:a16="http://schemas.microsoft.com/office/drawing/2014/main" id="{6A6AF398-0DE9-4934-8ECA-FD362CF21250}"/>
              </a:ext>
            </a:extLst>
          </p:cNvPr>
          <p:cNvGrpSpPr>
            <a:grpSpLocks/>
          </p:cNvGrpSpPr>
          <p:nvPr/>
        </p:nvGrpSpPr>
        <p:grpSpPr bwMode="auto">
          <a:xfrm>
            <a:off x="1259869" y="1013864"/>
            <a:ext cx="3313112" cy="1368425"/>
            <a:chOff x="975" y="1071"/>
            <a:chExt cx="2087" cy="862"/>
          </a:xfrm>
        </p:grpSpPr>
        <p:sp>
          <p:nvSpPr>
            <p:cNvPr id="5" name="AutoShape 7">
              <a:extLst>
                <a:ext uri="{FF2B5EF4-FFF2-40B4-BE49-F238E27FC236}">
                  <a16:creationId xmlns:a16="http://schemas.microsoft.com/office/drawing/2014/main" id="{32A61040-EEB3-44D2-9C38-2331EF47CA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21" y="1071"/>
              <a:ext cx="1995" cy="862"/>
            </a:xfrm>
            <a:prstGeom prst="downArrowCallout">
              <a:avLst>
                <a:gd name="adj1" fmla="val 83211"/>
                <a:gd name="adj2" fmla="val 57860"/>
                <a:gd name="adj3" fmla="val 27704"/>
                <a:gd name="adj4" fmla="val 66000"/>
              </a:avLst>
            </a:prstGeom>
            <a:gradFill rotWithShape="1">
              <a:gsLst>
                <a:gs pos="0">
                  <a:schemeClr val="hlink"/>
                </a:gs>
                <a:gs pos="5000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6" name="Text Box 8">
              <a:extLst>
                <a:ext uri="{FF2B5EF4-FFF2-40B4-BE49-F238E27FC236}">
                  <a16:creationId xmlns:a16="http://schemas.microsoft.com/office/drawing/2014/main" id="{BC9CDFDC-1130-4F51-AE5F-3110FD93DD4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975" y="1253"/>
              <a:ext cx="2087" cy="36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r>
                <a:rPr lang="ru-RU" sz="2000" b="1" i="1" dirty="0">
                  <a:solidFill>
                    <a:srgbClr val="F64C08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</a:rPr>
                <a:t>Классические</a:t>
              </a:r>
            </a:p>
            <a:p>
              <a:pPr algn="ctr">
                <a:lnSpc>
                  <a:spcPct val="60000"/>
                </a:lnSpc>
                <a:spcBef>
                  <a:spcPct val="50000"/>
                </a:spcBef>
                <a:defRPr/>
              </a:pPr>
              <a:endParaRPr lang="ru-RU" dirty="0">
                <a:latin typeface="Arial" charset="0"/>
              </a:endParaRPr>
            </a:p>
          </p:txBody>
        </p:sp>
      </p:grpSp>
      <p:sp>
        <p:nvSpPr>
          <p:cNvPr id="7" name="Text Box 9">
            <a:extLst>
              <a:ext uri="{FF2B5EF4-FFF2-40B4-BE49-F238E27FC236}">
                <a16:creationId xmlns:a16="http://schemas.microsoft.com/office/drawing/2014/main" id="{0777EA14-DFCE-4FDF-88B3-7E5FA4A3E5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9334" y="4761664"/>
            <a:ext cx="3168650" cy="1192212"/>
          </a:xfrm>
          <a:prstGeom prst="rect">
            <a:avLst/>
          </a:prstGeom>
          <a:gradFill rotWithShape="1">
            <a:gsLst>
              <a:gs pos="0">
                <a:srgbClr val="3366CC"/>
              </a:gs>
              <a:gs pos="100000">
                <a:schemeClr val="accent2">
                  <a:alpha val="59000"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ru-RU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SoftKernel, RT-Linux</a:t>
            </a:r>
            <a:r>
              <a:rPr lang="ru-RU">
                <a:latin typeface="Arial" charset="0"/>
              </a:rPr>
              <a:t> </a:t>
            </a:r>
          </a:p>
          <a:p>
            <a:pPr algn="ctr">
              <a:spcBef>
                <a:spcPct val="50000"/>
              </a:spcBef>
              <a:defRPr/>
            </a:pPr>
            <a:endParaRPr lang="ru-RU">
              <a:latin typeface="Arial" charset="0"/>
            </a:endParaRPr>
          </a:p>
        </p:txBody>
      </p:sp>
      <p:grpSp>
        <p:nvGrpSpPr>
          <p:cNvPr id="8" name="Group 22">
            <a:extLst>
              <a:ext uri="{FF2B5EF4-FFF2-40B4-BE49-F238E27FC236}">
                <a16:creationId xmlns:a16="http://schemas.microsoft.com/office/drawing/2014/main" id="{19AC140F-62FD-4C04-A7F4-0DA1869E4B63}"/>
              </a:ext>
            </a:extLst>
          </p:cNvPr>
          <p:cNvGrpSpPr>
            <a:grpSpLocks/>
          </p:cNvGrpSpPr>
          <p:nvPr/>
        </p:nvGrpSpPr>
        <p:grpSpPr bwMode="auto">
          <a:xfrm>
            <a:off x="6606309" y="3361777"/>
            <a:ext cx="3313113" cy="1368425"/>
            <a:chOff x="2744" y="2550"/>
            <a:chExt cx="2087" cy="862"/>
          </a:xfrm>
        </p:grpSpPr>
        <p:sp>
          <p:nvSpPr>
            <p:cNvPr id="9" name="AutoShape 11">
              <a:extLst>
                <a:ext uri="{FF2B5EF4-FFF2-40B4-BE49-F238E27FC236}">
                  <a16:creationId xmlns:a16="http://schemas.microsoft.com/office/drawing/2014/main" id="{A771C96A-D519-42E0-BEEB-62A3280746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90" y="2550"/>
              <a:ext cx="1995" cy="862"/>
            </a:xfrm>
            <a:prstGeom prst="downArrowCallout">
              <a:avLst>
                <a:gd name="adj1" fmla="val 83211"/>
                <a:gd name="adj2" fmla="val 57860"/>
                <a:gd name="adj3" fmla="val 27704"/>
                <a:gd name="adj4" fmla="val 66000"/>
              </a:avLst>
            </a:prstGeom>
            <a:gradFill rotWithShape="1">
              <a:gsLst>
                <a:gs pos="0">
                  <a:srgbClr val="669900"/>
                </a:gs>
                <a:gs pos="50000">
                  <a:schemeClr val="bg1"/>
                </a:gs>
                <a:gs pos="100000">
                  <a:srgbClr val="669900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0" name="Text Box 12">
              <a:extLst>
                <a:ext uri="{FF2B5EF4-FFF2-40B4-BE49-F238E27FC236}">
                  <a16:creationId xmlns:a16="http://schemas.microsoft.com/office/drawing/2014/main" id="{BA9F6DD9-16D6-4002-AE7D-60EB3C95D3D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44" y="2614"/>
              <a:ext cx="2087" cy="4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2000" b="1" i="1">
                  <a:solidFill>
                    <a:srgbClr val="F64C08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</a:rPr>
                <a:t>Объектно-ориентированные</a:t>
              </a:r>
              <a:r>
                <a:rPr lang="ru-RU">
                  <a:latin typeface="Arial" charset="0"/>
                </a:rPr>
                <a:t> </a:t>
              </a:r>
            </a:p>
          </p:txBody>
        </p:sp>
      </p:grp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73E9D56F-B4D6-4657-940C-A815CF8D91F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3674" y="301585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7116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ext Box 2">
            <a:extLst>
              <a:ext uri="{FF2B5EF4-FFF2-40B4-BE49-F238E27FC236}">
                <a16:creationId xmlns:a16="http://schemas.microsoft.com/office/drawing/2014/main" id="{4294CA90-2BA3-4257-BCAC-DD25015C0E1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888" y="1341439"/>
            <a:ext cx="78851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ru-RU" altLang="ru-RU" sz="2000" b="1" dirty="0">
                <a:solidFill>
                  <a:schemeClr val="accent2"/>
                </a:solidFill>
                <a:latin typeface="Verdana" panose="020B0604030504040204" pitchFamily="34" charset="0"/>
              </a:rPr>
              <a:t>Основные требования, предъявляемые к ОСРВ</a:t>
            </a:r>
            <a:r>
              <a:rPr lang="ru-RU" altLang="ru-RU" b="1" dirty="0">
                <a:solidFill>
                  <a:schemeClr val="accent2"/>
                </a:solidFill>
              </a:rPr>
              <a:t> </a:t>
            </a:r>
            <a:endParaRPr lang="ru-RU" altLang="ru-RU" sz="2000" b="1" dirty="0">
              <a:solidFill>
                <a:schemeClr val="accent2"/>
              </a:solidFill>
              <a:latin typeface="Verdana" panose="020B0604030504040204" pitchFamily="34" charset="0"/>
            </a:endParaRPr>
          </a:p>
        </p:txBody>
      </p:sp>
      <p:grpSp>
        <p:nvGrpSpPr>
          <p:cNvPr id="44046" name="Group 14">
            <a:extLst>
              <a:ext uri="{FF2B5EF4-FFF2-40B4-BE49-F238E27FC236}">
                <a16:creationId xmlns:a16="http://schemas.microsoft.com/office/drawing/2014/main" id="{BC5D35AE-3663-496B-96E7-B41D5EE69A53}"/>
              </a:ext>
            </a:extLst>
          </p:cNvPr>
          <p:cNvGrpSpPr>
            <a:grpSpLocks/>
          </p:cNvGrpSpPr>
          <p:nvPr/>
        </p:nvGrpSpPr>
        <p:grpSpPr bwMode="auto">
          <a:xfrm>
            <a:off x="2678114" y="1987552"/>
            <a:ext cx="1944688" cy="1223963"/>
            <a:chOff x="748" y="2160"/>
            <a:chExt cx="1225" cy="771"/>
          </a:xfrm>
        </p:grpSpPr>
        <p:sp>
          <p:nvSpPr>
            <p:cNvPr id="44036" name="AutoShape 4">
              <a:extLst>
                <a:ext uri="{FF2B5EF4-FFF2-40B4-BE49-F238E27FC236}">
                  <a16:creationId xmlns:a16="http://schemas.microsoft.com/office/drawing/2014/main" id="{2E3921D5-E9EC-4B58-9D17-5E4C3B1667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2160"/>
              <a:ext cx="1225" cy="771"/>
            </a:xfrm>
            <a:prstGeom prst="homePlate">
              <a:avLst>
                <a:gd name="adj" fmla="val 39721"/>
              </a:avLst>
            </a:prstGeom>
            <a:gradFill rotWithShape="1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29731" name="Text Box 9">
              <a:extLst>
                <a:ext uri="{FF2B5EF4-FFF2-40B4-BE49-F238E27FC236}">
                  <a16:creationId xmlns:a16="http://schemas.microsoft.com/office/drawing/2014/main" id="{687F6F0C-E667-4C2C-9646-C4589D9A49B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57" y="2413"/>
              <a:ext cx="1143" cy="19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ru-RU" sz="1400" dirty="0"/>
                <a:t>Предсказуемость</a:t>
              </a:r>
              <a:endParaRPr lang="ru-RU" altLang="ru-RU" sz="1400" dirty="0"/>
            </a:p>
          </p:txBody>
        </p:sp>
      </p:grpSp>
      <p:grpSp>
        <p:nvGrpSpPr>
          <p:cNvPr id="44047" name="Group 15">
            <a:extLst>
              <a:ext uri="{FF2B5EF4-FFF2-40B4-BE49-F238E27FC236}">
                <a16:creationId xmlns:a16="http://schemas.microsoft.com/office/drawing/2014/main" id="{6B399415-F6E8-4EFD-B110-317D57AD8A71}"/>
              </a:ext>
            </a:extLst>
          </p:cNvPr>
          <p:cNvGrpSpPr>
            <a:grpSpLocks/>
          </p:cNvGrpSpPr>
          <p:nvPr/>
        </p:nvGrpSpPr>
        <p:grpSpPr bwMode="auto">
          <a:xfrm>
            <a:off x="4191000" y="1978025"/>
            <a:ext cx="1944688" cy="1225550"/>
            <a:chOff x="1837" y="2115"/>
            <a:chExt cx="1225" cy="772"/>
          </a:xfrm>
        </p:grpSpPr>
        <p:sp>
          <p:nvSpPr>
            <p:cNvPr id="44037" name="AutoShape 5">
              <a:extLst>
                <a:ext uri="{FF2B5EF4-FFF2-40B4-BE49-F238E27FC236}">
                  <a16:creationId xmlns:a16="http://schemas.microsoft.com/office/drawing/2014/main" id="{15789278-DD2E-449B-806E-82D904D87B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115"/>
              <a:ext cx="1225" cy="771"/>
            </a:xfrm>
            <a:prstGeom prst="chevron">
              <a:avLst>
                <a:gd name="adj" fmla="val 39721"/>
              </a:avLst>
            </a:prstGeom>
            <a:gradFill rotWithShape="1">
              <a:gsLst>
                <a:gs pos="0">
                  <a:srgbClr val="F64C08"/>
                </a:gs>
                <a:gs pos="50000">
                  <a:schemeClr val="bg1"/>
                </a:gs>
                <a:gs pos="100000">
                  <a:srgbClr val="F64C08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4042" name="Text Box 10">
              <a:extLst>
                <a:ext uri="{FF2B5EF4-FFF2-40B4-BE49-F238E27FC236}">
                  <a16:creationId xmlns:a16="http://schemas.microsoft.com/office/drawing/2014/main" id="{62E16B1B-55BC-4328-BB14-1505596C70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9" y="2150"/>
              <a:ext cx="771" cy="7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ru-RU" sz="1400" dirty="0">
                  <a:latin typeface="Arial" panose="020B0604020202020204" pitchFamily="34" charset="0"/>
                </a:rPr>
                <a:t>Мульти-программ-</a:t>
              </a:r>
              <a:r>
                <a:rPr lang="ru-RU" sz="1400" dirty="0" err="1">
                  <a:latin typeface="Arial" panose="020B0604020202020204" pitchFamily="34" charset="0"/>
                </a:rPr>
                <a:t>ность</a:t>
              </a:r>
              <a:r>
                <a:rPr lang="ru-RU" sz="1400" dirty="0">
                  <a:latin typeface="Arial" panose="020B0604020202020204" pitchFamily="34" charset="0"/>
                </a:rPr>
                <a:t> и </a:t>
              </a:r>
              <a:r>
                <a:rPr lang="ru-RU" sz="1400" dirty="0" err="1">
                  <a:latin typeface="Arial" panose="020B0604020202020204" pitchFamily="34" charset="0"/>
                </a:rPr>
                <a:t>мультиза-дачность</a:t>
              </a:r>
              <a:endParaRPr lang="ru-RU" sz="1400" dirty="0">
                <a:latin typeface="Arial" panose="020B0604020202020204" pitchFamily="34" charset="0"/>
              </a:endParaRPr>
            </a:p>
          </p:txBody>
        </p:sp>
      </p:grpSp>
      <p:grpSp>
        <p:nvGrpSpPr>
          <p:cNvPr id="44069" name="Group 37">
            <a:extLst>
              <a:ext uri="{FF2B5EF4-FFF2-40B4-BE49-F238E27FC236}">
                <a16:creationId xmlns:a16="http://schemas.microsoft.com/office/drawing/2014/main" id="{D2220CB1-F580-4C8E-BCCB-95DC401726D6}"/>
              </a:ext>
            </a:extLst>
          </p:cNvPr>
          <p:cNvGrpSpPr>
            <a:grpSpLocks/>
          </p:cNvGrpSpPr>
          <p:nvPr/>
        </p:nvGrpSpPr>
        <p:grpSpPr bwMode="auto">
          <a:xfrm>
            <a:off x="5710240" y="1968501"/>
            <a:ext cx="2125663" cy="1223963"/>
            <a:chOff x="2637" y="1240"/>
            <a:chExt cx="1339" cy="771"/>
          </a:xfrm>
        </p:grpSpPr>
        <p:sp>
          <p:nvSpPr>
            <p:cNvPr id="44038" name="AutoShape 6">
              <a:extLst>
                <a:ext uri="{FF2B5EF4-FFF2-40B4-BE49-F238E27FC236}">
                  <a16:creationId xmlns:a16="http://schemas.microsoft.com/office/drawing/2014/main" id="{34B7E531-AFB9-414A-8D57-1C0BE719376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7" y="1240"/>
              <a:ext cx="1225" cy="771"/>
            </a:xfrm>
            <a:prstGeom prst="chevron">
              <a:avLst>
                <a:gd name="adj" fmla="val 39721"/>
              </a:avLst>
            </a:prstGeom>
            <a:gradFill rotWithShape="1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4043" name="Text Box 11">
              <a:extLst>
                <a:ext uri="{FF2B5EF4-FFF2-40B4-BE49-F238E27FC236}">
                  <a16:creationId xmlns:a16="http://schemas.microsoft.com/office/drawing/2014/main" id="{38F414A0-7605-4091-9714-FEE291DB50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21" y="1437"/>
              <a:ext cx="105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just"/>
              <a:r>
                <a:rPr lang="ru-RU" sz="1400" dirty="0">
                  <a:latin typeface="Arial" panose="020B0604020202020204" pitchFamily="34" charset="0"/>
                </a:rPr>
                <a:t>Приоритеты задач</a:t>
              </a:r>
            </a:p>
          </p:txBody>
        </p:sp>
      </p:grpSp>
      <p:grpSp>
        <p:nvGrpSpPr>
          <p:cNvPr id="44049" name="Group 17">
            <a:extLst>
              <a:ext uri="{FF2B5EF4-FFF2-40B4-BE49-F238E27FC236}">
                <a16:creationId xmlns:a16="http://schemas.microsoft.com/office/drawing/2014/main" id="{F1545563-CEF6-4E57-A151-D0FA5790FB79}"/>
              </a:ext>
            </a:extLst>
          </p:cNvPr>
          <p:cNvGrpSpPr>
            <a:grpSpLocks/>
          </p:cNvGrpSpPr>
          <p:nvPr/>
        </p:nvGrpSpPr>
        <p:grpSpPr bwMode="auto">
          <a:xfrm>
            <a:off x="7232650" y="1968501"/>
            <a:ext cx="1944688" cy="1223963"/>
            <a:chOff x="3742" y="2160"/>
            <a:chExt cx="1225" cy="771"/>
          </a:xfrm>
        </p:grpSpPr>
        <p:sp>
          <p:nvSpPr>
            <p:cNvPr id="44039" name="AutoShape 7">
              <a:extLst>
                <a:ext uri="{FF2B5EF4-FFF2-40B4-BE49-F238E27FC236}">
                  <a16:creationId xmlns:a16="http://schemas.microsoft.com/office/drawing/2014/main" id="{6FA3D4F2-6FF4-426C-AC30-843280352F4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2" y="2160"/>
              <a:ext cx="1225" cy="771"/>
            </a:xfrm>
            <a:prstGeom prst="chevron">
              <a:avLst>
                <a:gd name="adj" fmla="val 39721"/>
              </a:avLst>
            </a:prstGeom>
            <a:gradFill rotWithShape="1">
              <a:gsLst>
                <a:gs pos="0">
                  <a:srgbClr val="669900"/>
                </a:gs>
                <a:gs pos="50000">
                  <a:schemeClr val="bg1"/>
                </a:gs>
                <a:gs pos="100000">
                  <a:srgbClr val="669900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4044" name="Text Box 12">
              <a:extLst>
                <a:ext uri="{FF2B5EF4-FFF2-40B4-BE49-F238E27FC236}">
                  <a16:creationId xmlns:a16="http://schemas.microsoft.com/office/drawing/2014/main" id="{72D4470E-D82D-4DF1-BE12-CE3D48D9AE4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07" y="2319"/>
              <a:ext cx="953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1400" dirty="0">
                  <a:latin typeface="Arial" panose="020B0604020202020204" pitchFamily="34" charset="0"/>
                </a:rPr>
                <a:t>Наследование</a:t>
              </a:r>
              <a:r>
                <a:rPr lang="ru-RU" sz="18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</a:rPr>
                <a:t> </a:t>
              </a:r>
              <a:r>
                <a:rPr lang="ru-RU" sz="1400" dirty="0">
                  <a:latin typeface="Arial" panose="020B0604020202020204" pitchFamily="34" charset="0"/>
                </a:rPr>
                <a:t>приоритетов</a:t>
              </a:r>
            </a:p>
          </p:txBody>
        </p:sp>
      </p:grpSp>
      <p:grpSp>
        <p:nvGrpSpPr>
          <p:cNvPr id="44050" name="Group 18">
            <a:extLst>
              <a:ext uri="{FF2B5EF4-FFF2-40B4-BE49-F238E27FC236}">
                <a16:creationId xmlns:a16="http://schemas.microsoft.com/office/drawing/2014/main" id="{6BD62F24-5CD7-4311-B09C-5DDE2EA98E45}"/>
              </a:ext>
            </a:extLst>
          </p:cNvPr>
          <p:cNvGrpSpPr>
            <a:grpSpLocks/>
          </p:cNvGrpSpPr>
          <p:nvPr/>
        </p:nvGrpSpPr>
        <p:grpSpPr bwMode="auto">
          <a:xfrm>
            <a:off x="8750300" y="1978026"/>
            <a:ext cx="1944688" cy="1223963"/>
            <a:chOff x="4671" y="2160"/>
            <a:chExt cx="1225" cy="771"/>
          </a:xfrm>
        </p:grpSpPr>
        <p:sp>
          <p:nvSpPr>
            <p:cNvPr id="44040" name="AutoShape 8">
              <a:extLst>
                <a:ext uri="{FF2B5EF4-FFF2-40B4-BE49-F238E27FC236}">
                  <a16:creationId xmlns:a16="http://schemas.microsoft.com/office/drawing/2014/main" id="{2F7B13A3-30B8-437B-A661-7CECD7DF208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71" y="2160"/>
              <a:ext cx="1225" cy="771"/>
            </a:xfrm>
            <a:prstGeom prst="chevron">
              <a:avLst>
                <a:gd name="adj" fmla="val 39721"/>
              </a:avLst>
            </a:prstGeom>
            <a:gradFill rotWithShape="1">
              <a:gsLst>
                <a:gs pos="0">
                  <a:schemeClr val="hlink"/>
                </a:gs>
                <a:gs pos="5000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4045" name="Text Box 13">
              <a:extLst>
                <a:ext uri="{FF2B5EF4-FFF2-40B4-BE49-F238E27FC236}">
                  <a16:creationId xmlns:a16="http://schemas.microsoft.com/office/drawing/2014/main" id="{96978DC1-6B82-48AE-9C4E-4932244327B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37" y="2283"/>
              <a:ext cx="875" cy="60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 algn="just"/>
              <a:r>
                <a:rPr lang="ru-RU" sz="1400" dirty="0" err="1">
                  <a:latin typeface="Arial" panose="020B0604020202020204" pitchFamily="34" charset="0"/>
                </a:rPr>
                <a:t>Синхрони-зация</a:t>
              </a:r>
              <a:r>
                <a:rPr lang="ru-RU" sz="1400" dirty="0">
                  <a:latin typeface="Arial" panose="020B0604020202020204" pitchFamily="34" charset="0"/>
                </a:rPr>
                <a:t> процессов и задач.</a:t>
              </a:r>
            </a:p>
          </p:txBody>
        </p:sp>
      </p:grpSp>
      <p:sp>
        <p:nvSpPr>
          <p:cNvPr id="44051" name="Text Box 19">
            <a:extLst>
              <a:ext uri="{FF2B5EF4-FFF2-40B4-BE49-F238E27FC236}">
                <a16:creationId xmlns:a16="http://schemas.microsoft.com/office/drawing/2014/main" id="{2153F813-4E75-498B-A091-1F21C46E1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889" y="3656014"/>
            <a:ext cx="7634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ru-RU" altLang="ru-RU" sz="2000" b="1" dirty="0">
                <a:solidFill>
                  <a:schemeClr val="accent2"/>
                </a:solidFill>
                <a:latin typeface="Verdana" panose="020B0604030504040204" pitchFamily="34" charset="0"/>
              </a:rPr>
              <a:t>Общие характеристики ОСРВ</a:t>
            </a:r>
            <a:r>
              <a:rPr lang="ru-RU" altLang="ru-RU" b="1" dirty="0">
                <a:solidFill>
                  <a:schemeClr val="accent2"/>
                </a:solidFill>
              </a:rPr>
              <a:t> </a:t>
            </a:r>
          </a:p>
        </p:txBody>
      </p:sp>
      <p:grpSp>
        <p:nvGrpSpPr>
          <p:cNvPr id="44052" name="Group 20">
            <a:extLst>
              <a:ext uri="{FF2B5EF4-FFF2-40B4-BE49-F238E27FC236}">
                <a16:creationId xmlns:a16="http://schemas.microsoft.com/office/drawing/2014/main" id="{0739DF84-5AAC-4AC3-B823-5805ADA7DF12}"/>
              </a:ext>
            </a:extLst>
          </p:cNvPr>
          <p:cNvGrpSpPr>
            <a:grpSpLocks/>
          </p:cNvGrpSpPr>
          <p:nvPr/>
        </p:nvGrpSpPr>
        <p:grpSpPr bwMode="auto">
          <a:xfrm>
            <a:off x="2673351" y="4292600"/>
            <a:ext cx="1958975" cy="1238250"/>
            <a:chOff x="739" y="2151"/>
            <a:chExt cx="1234" cy="780"/>
          </a:xfrm>
        </p:grpSpPr>
        <p:sp>
          <p:nvSpPr>
            <p:cNvPr id="44053" name="AutoShape 21">
              <a:extLst>
                <a:ext uri="{FF2B5EF4-FFF2-40B4-BE49-F238E27FC236}">
                  <a16:creationId xmlns:a16="http://schemas.microsoft.com/office/drawing/2014/main" id="{6F4C1001-20A8-46E1-9EC9-09C14B3277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2160"/>
              <a:ext cx="1225" cy="771"/>
            </a:xfrm>
            <a:prstGeom prst="homePlate">
              <a:avLst>
                <a:gd name="adj" fmla="val 39721"/>
              </a:avLst>
            </a:prstGeom>
            <a:gradFill rotWithShape="1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4054" name="Text Box 22">
              <a:extLst>
                <a:ext uri="{FF2B5EF4-FFF2-40B4-BE49-F238E27FC236}">
                  <a16:creationId xmlns:a16="http://schemas.microsoft.com/office/drawing/2014/main" id="{BCCFFBEF-4670-475E-9DA6-6D4A4EB7F9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9" y="2151"/>
              <a:ext cx="1143" cy="5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endParaRPr lang="ru-RU" sz="14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  <a:p>
              <a:pPr algn="ctr">
                <a:spcBef>
                  <a:spcPct val="50000"/>
                </a:spcBef>
                <a:defRPr/>
              </a:pPr>
              <a:r>
                <a:rPr lang="ru-RU" sz="1400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Большие и сложные системы</a:t>
              </a:r>
            </a:p>
          </p:txBody>
        </p:sp>
      </p:grpSp>
      <p:grpSp>
        <p:nvGrpSpPr>
          <p:cNvPr id="44055" name="Group 23">
            <a:extLst>
              <a:ext uri="{FF2B5EF4-FFF2-40B4-BE49-F238E27FC236}">
                <a16:creationId xmlns:a16="http://schemas.microsoft.com/office/drawing/2014/main" id="{CFAF1868-FBDB-4CC7-9B88-0499869CA925}"/>
              </a:ext>
            </a:extLst>
          </p:cNvPr>
          <p:cNvGrpSpPr>
            <a:grpSpLocks/>
          </p:cNvGrpSpPr>
          <p:nvPr/>
        </p:nvGrpSpPr>
        <p:grpSpPr bwMode="auto">
          <a:xfrm>
            <a:off x="4198939" y="4302126"/>
            <a:ext cx="1944687" cy="1223963"/>
            <a:chOff x="1837" y="2115"/>
            <a:chExt cx="1225" cy="771"/>
          </a:xfrm>
        </p:grpSpPr>
        <p:sp>
          <p:nvSpPr>
            <p:cNvPr id="44056" name="AutoShape 24">
              <a:extLst>
                <a:ext uri="{FF2B5EF4-FFF2-40B4-BE49-F238E27FC236}">
                  <a16:creationId xmlns:a16="http://schemas.microsoft.com/office/drawing/2014/main" id="{92C48C46-1D60-4200-8E02-0344511FA3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115"/>
              <a:ext cx="1225" cy="771"/>
            </a:xfrm>
            <a:prstGeom prst="chevron">
              <a:avLst>
                <a:gd name="adj" fmla="val 39721"/>
              </a:avLst>
            </a:prstGeom>
            <a:gradFill rotWithShape="1">
              <a:gsLst>
                <a:gs pos="0">
                  <a:srgbClr val="F64C08"/>
                </a:gs>
                <a:gs pos="50000">
                  <a:schemeClr val="bg1"/>
                </a:gs>
                <a:gs pos="100000">
                  <a:srgbClr val="F64C08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4057" name="Text Box 25">
              <a:extLst>
                <a:ext uri="{FF2B5EF4-FFF2-40B4-BE49-F238E27FC236}">
                  <a16:creationId xmlns:a16="http://schemas.microsoft.com/office/drawing/2014/main" id="{469A4600-5B80-497C-939B-9120EE0FA6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9" y="2205"/>
              <a:ext cx="771" cy="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endParaRPr lang="ru-RU" sz="2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  <a:p>
              <a:pPr algn="ctr">
                <a:spcBef>
                  <a:spcPct val="50000"/>
                </a:spcBef>
                <a:defRPr/>
              </a:pPr>
              <a:r>
                <a:rPr lang="ru-RU" sz="14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Распределенные системы</a:t>
              </a:r>
            </a:p>
          </p:txBody>
        </p:sp>
      </p:grpSp>
      <p:grpSp>
        <p:nvGrpSpPr>
          <p:cNvPr id="44064" name="Group 32">
            <a:extLst>
              <a:ext uri="{FF2B5EF4-FFF2-40B4-BE49-F238E27FC236}">
                <a16:creationId xmlns:a16="http://schemas.microsoft.com/office/drawing/2014/main" id="{D8089556-DC87-49F6-A711-8FE1589711BF}"/>
              </a:ext>
            </a:extLst>
          </p:cNvPr>
          <p:cNvGrpSpPr>
            <a:grpSpLocks/>
          </p:cNvGrpSpPr>
          <p:nvPr/>
        </p:nvGrpSpPr>
        <p:grpSpPr bwMode="auto">
          <a:xfrm>
            <a:off x="5702301" y="4292601"/>
            <a:ext cx="1997075" cy="1223963"/>
            <a:chOff x="3016" y="2704"/>
            <a:chExt cx="1258" cy="771"/>
          </a:xfrm>
        </p:grpSpPr>
        <p:sp>
          <p:nvSpPr>
            <p:cNvPr id="44059" name="AutoShape 27">
              <a:extLst>
                <a:ext uri="{FF2B5EF4-FFF2-40B4-BE49-F238E27FC236}">
                  <a16:creationId xmlns:a16="http://schemas.microsoft.com/office/drawing/2014/main" id="{AB59CCE9-4FC2-4682-84ED-18EE6641C6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6" y="2704"/>
              <a:ext cx="1225" cy="771"/>
            </a:xfrm>
            <a:prstGeom prst="chevron">
              <a:avLst>
                <a:gd name="adj" fmla="val 39721"/>
              </a:avLst>
            </a:prstGeom>
            <a:gradFill rotWithShape="1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4060" name="Text Box 28">
              <a:extLst>
                <a:ext uri="{FF2B5EF4-FFF2-40B4-BE49-F238E27FC236}">
                  <a16:creationId xmlns:a16="http://schemas.microsoft.com/office/drawing/2014/main" id="{3CC79531-2DC6-417F-BC56-520C88CD5F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31" y="2800"/>
              <a:ext cx="1043" cy="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4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Жесткое взаимодействие с аппаратурой</a:t>
              </a:r>
            </a:p>
          </p:txBody>
        </p:sp>
      </p:grpSp>
      <p:grpSp>
        <p:nvGrpSpPr>
          <p:cNvPr id="44061" name="Group 29">
            <a:extLst>
              <a:ext uri="{FF2B5EF4-FFF2-40B4-BE49-F238E27FC236}">
                <a16:creationId xmlns:a16="http://schemas.microsoft.com/office/drawing/2014/main" id="{CD769DE0-77CC-4145-9C2F-C857FED4B548}"/>
              </a:ext>
            </a:extLst>
          </p:cNvPr>
          <p:cNvGrpSpPr>
            <a:grpSpLocks/>
          </p:cNvGrpSpPr>
          <p:nvPr/>
        </p:nvGrpSpPr>
        <p:grpSpPr bwMode="auto">
          <a:xfrm>
            <a:off x="7215189" y="4292601"/>
            <a:ext cx="1944687" cy="1223963"/>
            <a:chOff x="3742" y="2160"/>
            <a:chExt cx="1225" cy="771"/>
          </a:xfrm>
        </p:grpSpPr>
        <p:sp>
          <p:nvSpPr>
            <p:cNvPr id="44062" name="AutoShape 30">
              <a:extLst>
                <a:ext uri="{FF2B5EF4-FFF2-40B4-BE49-F238E27FC236}">
                  <a16:creationId xmlns:a16="http://schemas.microsoft.com/office/drawing/2014/main" id="{61C9860A-99D2-47FB-9B73-1B0A748CF7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2" y="2160"/>
              <a:ext cx="1225" cy="771"/>
            </a:xfrm>
            <a:prstGeom prst="chevron">
              <a:avLst>
                <a:gd name="adj" fmla="val 39721"/>
              </a:avLst>
            </a:prstGeom>
            <a:gradFill rotWithShape="1">
              <a:gsLst>
                <a:gs pos="0">
                  <a:srgbClr val="669900"/>
                </a:gs>
                <a:gs pos="50000">
                  <a:schemeClr val="bg1"/>
                </a:gs>
                <a:gs pos="100000">
                  <a:srgbClr val="669900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4063" name="Text Box 31">
              <a:extLst>
                <a:ext uri="{FF2B5EF4-FFF2-40B4-BE49-F238E27FC236}">
                  <a16:creationId xmlns:a16="http://schemas.microsoft.com/office/drawing/2014/main" id="{4A2571B8-569D-4506-B8FA-C8670F70A8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4" y="2179"/>
              <a:ext cx="953" cy="7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14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важно максимальное время отклика на событие, а не среднее</a:t>
              </a:r>
            </a:p>
          </p:txBody>
        </p:sp>
      </p:grpSp>
      <p:grpSp>
        <p:nvGrpSpPr>
          <p:cNvPr id="44068" name="Group 36">
            <a:extLst>
              <a:ext uri="{FF2B5EF4-FFF2-40B4-BE49-F238E27FC236}">
                <a16:creationId xmlns:a16="http://schemas.microsoft.com/office/drawing/2014/main" id="{1C109C29-13CD-425A-AA98-2C67A9E6D4CA}"/>
              </a:ext>
            </a:extLst>
          </p:cNvPr>
          <p:cNvGrpSpPr>
            <a:grpSpLocks/>
          </p:cNvGrpSpPr>
          <p:nvPr/>
        </p:nvGrpSpPr>
        <p:grpSpPr bwMode="auto">
          <a:xfrm>
            <a:off x="8728075" y="4292601"/>
            <a:ext cx="1944688" cy="1223963"/>
            <a:chOff x="4538" y="2704"/>
            <a:chExt cx="1225" cy="771"/>
          </a:xfrm>
        </p:grpSpPr>
        <p:sp>
          <p:nvSpPr>
            <p:cNvPr id="44066" name="AutoShape 34">
              <a:extLst>
                <a:ext uri="{FF2B5EF4-FFF2-40B4-BE49-F238E27FC236}">
                  <a16:creationId xmlns:a16="http://schemas.microsoft.com/office/drawing/2014/main" id="{8CAA26C7-5E88-4B77-B866-96E6A90BAF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8" y="2704"/>
              <a:ext cx="1225" cy="771"/>
            </a:xfrm>
            <a:prstGeom prst="chevron">
              <a:avLst>
                <a:gd name="adj" fmla="val 39721"/>
              </a:avLst>
            </a:prstGeom>
            <a:gradFill rotWithShape="1">
              <a:gsLst>
                <a:gs pos="0">
                  <a:schemeClr val="hlink"/>
                </a:gs>
                <a:gs pos="5000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4067" name="Text Box 35">
              <a:extLst>
                <a:ext uri="{FF2B5EF4-FFF2-40B4-BE49-F238E27FC236}">
                  <a16:creationId xmlns:a16="http://schemas.microsoft.com/office/drawing/2014/main" id="{9254D6B3-0FB4-46C2-9F52-288311C0EB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7" y="2931"/>
              <a:ext cx="88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14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Сложность в тестировании</a:t>
              </a:r>
            </a:p>
          </p:txBody>
        </p:sp>
      </p:grpSp>
      <p:sp>
        <p:nvSpPr>
          <p:cNvPr id="34" name="Text Box 3">
            <a:extLst>
              <a:ext uri="{FF2B5EF4-FFF2-40B4-BE49-F238E27FC236}">
                <a16:creationId xmlns:a16="http://schemas.microsoft.com/office/drawing/2014/main" id="{7C8A400C-C3BB-45C9-BE95-4C35592B31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0680" y="520931"/>
            <a:ext cx="12000360" cy="8617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ru-RU" alt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2	 Особенности и требования, предъявляемые к ОСРВ</a:t>
            </a:r>
          </a:p>
          <a:p>
            <a:pPr algn="just">
              <a:spcBef>
                <a:spcPct val="50000"/>
              </a:spcBef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FE2471A4-EC6D-48F7-9C4F-C2AF6EA97C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9166" y="193136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0475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40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40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40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0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4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4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4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4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1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44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44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56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44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44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3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4" grpId="0" build="p" bldLvl="2"/>
      <p:bldP spid="44051" grpId="0" build="p" bldLvl="2"/>
      <p:bldP spid="34" grpId="0" build="p" bldLvl="2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51" name="Text Box 19">
            <a:extLst>
              <a:ext uri="{FF2B5EF4-FFF2-40B4-BE49-F238E27FC236}">
                <a16:creationId xmlns:a16="http://schemas.microsoft.com/office/drawing/2014/main" id="{2153F813-4E75-498B-A091-1F21C46E1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12082" y="1976843"/>
            <a:ext cx="76342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 typeface="Wingdings" panose="05000000000000000000" pitchFamily="2" charset="2"/>
              <a:buNone/>
            </a:pPr>
            <a:r>
              <a:rPr lang="ru-RU" altLang="ru-RU" sz="2000" b="1" dirty="0">
                <a:solidFill>
                  <a:schemeClr val="accent2"/>
                </a:solidFill>
                <a:latin typeface="Verdana" panose="020B0604030504040204" pitchFamily="34" charset="0"/>
              </a:rPr>
              <a:t>Общие характеристики ОСРВ</a:t>
            </a:r>
            <a:r>
              <a:rPr lang="ru-RU" altLang="ru-RU" b="1" dirty="0">
                <a:solidFill>
                  <a:schemeClr val="accent2"/>
                </a:solidFill>
              </a:rPr>
              <a:t> </a:t>
            </a:r>
          </a:p>
        </p:txBody>
      </p:sp>
      <p:grpSp>
        <p:nvGrpSpPr>
          <p:cNvPr id="44052" name="Group 20">
            <a:extLst>
              <a:ext uri="{FF2B5EF4-FFF2-40B4-BE49-F238E27FC236}">
                <a16:creationId xmlns:a16="http://schemas.microsoft.com/office/drawing/2014/main" id="{0739DF84-5AAC-4AC3-B823-5805ADA7DF12}"/>
              </a:ext>
            </a:extLst>
          </p:cNvPr>
          <p:cNvGrpSpPr>
            <a:grpSpLocks/>
          </p:cNvGrpSpPr>
          <p:nvPr/>
        </p:nvGrpSpPr>
        <p:grpSpPr bwMode="auto">
          <a:xfrm>
            <a:off x="2102544" y="2613429"/>
            <a:ext cx="1958975" cy="1238250"/>
            <a:chOff x="739" y="2151"/>
            <a:chExt cx="1234" cy="780"/>
          </a:xfrm>
        </p:grpSpPr>
        <p:sp>
          <p:nvSpPr>
            <p:cNvPr id="44053" name="AutoShape 21">
              <a:extLst>
                <a:ext uri="{FF2B5EF4-FFF2-40B4-BE49-F238E27FC236}">
                  <a16:creationId xmlns:a16="http://schemas.microsoft.com/office/drawing/2014/main" id="{6F4C1001-20A8-46E1-9EC9-09C14B3277B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8" y="2160"/>
              <a:ext cx="1225" cy="771"/>
            </a:xfrm>
            <a:prstGeom prst="homePlate">
              <a:avLst>
                <a:gd name="adj" fmla="val 39721"/>
              </a:avLst>
            </a:prstGeom>
            <a:gradFill rotWithShape="1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4054" name="Text Box 22">
              <a:extLst>
                <a:ext uri="{FF2B5EF4-FFF2-40B4-BE49-F238E27FC236}">
                  <a16:creationId xmlns:a16="http://schemas.microsoft.com/office/drawing/2014/main" id="{BCCFFBEF-4670-475E-9DA6-6D4A4EB7F9F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39" y="2151"/>
              <a:ext cx="1143" cy="53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endParaRPr lang="ru-RU" sz="1400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  <a:p>
              <a:pPr algn="ctr">
                <a:spcBef>
                  <a:spcPct val="50000"/>
                </a:spcBef>
                <a:defRPr/>
              </a:pPr>
              <a:r>
                <a:rPr lang="ru-RU" sz="1400" dirty="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Большие и сложные системы</a:t>
              </a:r>
            </a:p>
          </p:txBody>
        </p:sp>
      </p:grpSp>
      <p:grpSp>
        <p:nvGrpSpPr>
          <p:cNvPr id="44055" name="Group 23">
            <a:extLst>
              <a:ext uri="{FF2B5EF4-FFF2-40B4-BE49-F238E27FC236}">
                <a16:creationId xmlns:a16="http://schemas.microsoft.com/office/drawing/2014/main" id="{CFAF1868-FBDB-4CC7-9B88-0499869CA925}"/>
              </a:ext>
            </a:extLst>
          </p:cNvPr>
          <p:cNvGrpSpPr>
            <a:grpSpLocks/>
          </p:cNvGrpSpPr>
          <p:nvPr/>
        </p:nvGrpSpPr>
        <p:grpSpPr bwMode="auto">
          <a:xfrm>
            <a:off x="3628132" y="2622955"/>
            <a:ext cx="1944687" cy="1223963"/>
            <a:chOff x="1837" y="2115"/>
            <a:chExt cx="1225" cy="771"/>
          </a:xfrm>
        </p:grpSpPr>
        <p:sp>
          <p:nvSpPr>
            <p:cNvPr id="44056" name="AutoShape 24">
              <a:extLst>
                <a:ext uri="{FF2B5EF4-FFF2-40B4-BE49-F238E27FC236}">
                  <a16:creationId xmlns:a16="http://schemas.microsoft.com/office/drawing/2014/main" id="{92C48C46-1D60-4200-8E02-0344511FA38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37" y="2115"/>
              <a:ext cx="1225" cy="771"/>
            </a:xfrm>
            <a:prstGeom prst="chevron">
              <a:avLst>
                <a:gd name="adj" fmla="val 39721"/>
              </a:avLst>
            </a:prstGeom>
            <a:gradFill rotWithShape="1">
              <a:gsLst>
                <a:gs pos="0">
                  <a:srgbClr val="F64C08"/>
                </a:gs>
                <a:gs pos="50000">
                  <a:schemeClr val="bg1"/>
                </a:gs>
                <a:gs pos="100000">
                  <a:srgbClr val="F64C08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4057" name="Text Box 25">
              <a:extLst>
                <a:ext uri="{FF2B5EF4-FFF2-40B4-BE49-F238E27FC236}">
                  <a16:creationId xmlns:a16="http://schemas.microsoft.com/office/drawing/2014/main" id="{469A4600-5B80-497C-939B-9120EE0FA6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9" y="2205"/>
              <a:ext cx="771" cy="55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endParaRPr lang="ru-RU" sz="20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endParaRPr>
            </a:p>
            <a:p>
              <a:pPr algn="ctr">
                <a:spcBef>
                  <a:spcPct val="50000"/>
                </a:spcBef>
                <a:defRPr/>
              </a:pPr>
              <a:r>
                <a:rPr lang="ru-RU" sz="14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Распределенные системы</a:t>
              </a:r>
            </a:p>
          </p:txBody>
        </p:sp>
      </p:grpSp>
      <p:grpSp>
        <p:nvGrpSpPr>
          <p:cNvPr id="44064" name="Group 32">
            <a:extLst>
              <a:ext uri="{FF2B5EF4-FFF2-40B4-BE49-F238E27FC236}">
                <a16:creationId xmlns:a16="http://schemas.microsoft.com/office/drawing/2014/main" id="{D8089556-DC87-49F6-A711-8FE1589711BF}"/>
              </a:ext>
            </a:extLst>
          </p:cNvPr>
          <p:cNvGrpSpPr>
            <a:grpSpLocks/>
          </p:cNvGrpSpPr>
          <p:nvPr/>
        </p:nvGrpSpPr>
        <p:grpSpPr bwMode="auto">
          <a:xfrm>
            <a:off x="5131494" y="2613430"/>
            <a:ext cx="1997075" cy="1223963"/>
            <a:chOff x="3016" y="2704"/>
            <a:chExt cx="1258" cy="771"/>
          </a:xfrm>
        </p:grpSpPr>
        <p:sp>
          <p:nvSpPr>
            <p:cNvPr id="44059" name="AutoShape 27">
              <a:extLst>
                <a:ext uri="{FF2B5EF4-FFF2-40B4-BE49-F238E27FC236}">
                  <a16:creationId xmlns:a16="http://schemas.microsoft.com/office/drawing/2014/main" id="{AB59CCE9-4FC2-4682-84ED-18EE6641C6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6" y="2704"/>
              <a:ext cx="1225" cy="771"/>
            </a:xfrm>
            <a:prstGeom prst="chevron">
              <a:avLst>
                <a:gd name="adj" fmla="val 39721"/>
              </a:avLst>
            </a:prstGeom>
            <a:gradFill rotWithShape="1">
              <a:gsLst>
                <a:gs pos="0">
                  <a:schemeClr val="accent2"/>
                </a:gs>
                <a:gs pos="50000">
                  <a:schemeClr val="bg1"/>
                </a:gs>
                <a:gs pos="100000">
                  <a:schemeClr val="accent2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4060" name="Text Box 28">
              <a:extLst>
                <a:ext uri="{FF2B5EF4-FFF2-40B4-BE49-F238E27FC236}">
                  <a16:creationId xmlns:a16="http://schemas.microsoft.com/office/drawing/2014/main" id="{3CC79531-2DC6-417F-BC56-520C88CD5F1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31" y="2800"/>
              <a:ext cx="1043" cy="4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  <a:defRPr/>
              </a:pPr>
              <a:r>
                <a:rPr lang="ru-RU" sz="14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Жесткое взаимодействие с аппаратурой</a:t>
              </a:r>
            </a:p>
          </p:txBody>
        </p:sp>
      </p:grpSp>
      <p:grpSp>
        <p:nvGrpSpPr>
          <p:cNvPr id="44061" name="Group 29">
            <a:extLst>
              <a:ext uri="{FF2B5EF4-FFF2-40B4-BE49-F238E27FC236}">
                <a16:creationId xmlns:a16="http://schemas.microsoft.com/office/drawing/2014/main" id="{CD769DE0-77CC-4145-9C2F-C857FED4B548}"/>
              </a:ext>
            </a:extLst>
          </p:cNvPr>
          <p:cNvGrpSpPr>
            <a:grpSpLocks/>
          </p:cNvGrpSpPr>
          <p:nvPr/>
        </p:nvGrpSpPr>
        <p:grpSpPr bwMode="auto">
          <a:xfrm>
            <a:off x="6644382" y="2613430"/>
            <a:ext cx="1944687" cy="1223963"/>
            <a:chOff x="3742" y="2160"/>
            <a:chExt cx="1225" cy="771"/>
          </a:xfrm>
        </p:grpSpPr>
        <p:sp>
          <p:nvSpPr>
            <p:cNvPr id="44062" name="AutoShape 30">
              <a:extLst>
                <a:ext uri="{FF2B5EF4-FFF2-40B4-BE49-F238E27FC236}">
                  <a16:creationId xmlns:a16="http://schemas.microsoft.com/office/drawing/2014/main" id="{61C9860A-99D2-47FB-9B73-1B0A748CF72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742" y="2160"/>
              <a:ext cx="1225" cy="771"/>
            </a:xfrm>
            <a:prstGeom prst="chevron">
              <a:avLst>
                <a:gd name="adj" fmla="val 39721"/>
              </a:avLst>
            </a:prstGeom>
            <a:gradFill rotWithShape="1">
              <a:gsLst>
                <a:gs pos="0">
                  <a:srgbClr val="669900"/>
                </a:gs>
                <a:gs pos="50000">
                  <a:schemeClr val="bg1"/>
                </a:gs>
                <a:gs pos="100000">
                  <a:srgbClr val="669900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4063" name="Text Box 31">
              <a:extLst>
                <a:ext uri="{FF2B5EF4-FFF2-40B4-BE49-F238E27FC236}">
                  <a16:creationId xmlns:a16="http://schemas.microsoft.com/office/drawing/2014/main" id="{4A2571B8-569D-4506-B8FA-C8670F70A8A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014" y="2179"/>
              <a:ext cx="953" cy="73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14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важно максимальное время отклика на событие, а не среднее</a:t>
              </a:r>
            </a:p>
          </p:txBody>
        </p:sp>
      </p:grpSp>
      <p:grpSp>
        <p:nvGrpSpPr>
          <p:cNvPr id="44068" name="Group 36">
            <a:extLst>
              <a:ext uri="{FF2B5EF4-FFF2-40B4-BE49-F238E27FC236}">
                <a16:creationId xmlns:a16="http://schemas.microsoft.com/office/drawing/2014/main" id="{1C109C29-13CD-425A-AA98-2C67A9E6D4CA}"/>
              </a:ext>
            </a:extLst>
          </p:cNvPr>
          <p:cNvGrpSpPr>
            <a:grpSpLocks/>
          </p:cNvGrpSpPr>
          <p:nvPr/>
        </p:nvGrpSpPr>
        <p:grpSpPr bwMode="auto">
          <a:xfrm>
            <a:off x="8157268" y="2613430"/>
            <a:ext cx="1944688" cy="1223963"/>
            <a:chOff x="4538" y="2704"/>
            <a:chExt cx="1225" cy="771"/>
          </a:xfrm>
        </p:grpSpPr>
        <p:sp>
          <p:nvSpPr>
            <p:cNvPr id="44066" name="AutoShape 34">
              <a:extLst>
                <a:ext uri="{FF2B5EF4-FFF2-40B4-BE49-F238E27FC236}">
                  <a16:creationId xmlns:a16="http://schemas.microsoft.com/office/drawing/2014/main" id="{8CAA26C7-5E88-4B77-B866-96E6A90BAF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38" y="2704"/>
              <a:ext cx="1225" cy="771"/>
            </a:xfrm>
            <a:prstGeom prst="chevron">
              <a:avLst>
                <a:gd name="adj" fmla="val 39721"/>
              </a:avLst>
            </a:prstGeom>
            <a:gradFill rotWithShape="1">
              <a:gsLst>
                <a:gs pos="0">
                  <a:schemeClr val="hlink"/>
                </a:gs>
                <a:gs pos="50000">
                  <a:schemeClr val="bg1"/>
                </a:gs>
                <a:gs pos="100000">
                  <a:schemeClr val="hlink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44067" name="Text Box 35">
              <a:extLst>
                <a:ext uri="{FF2B5EF4-FFF2-40B4-BE49-F238E27FC236}">
                  <a16:creationId xmlns:a16="http://schemas.microsoft.com/office/drawing/2014/main" id="{9254D6B3-0FB4-46C2-9F52-288311C0EB3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807" y="2931"/>
              <a:ext cx="885" cy="33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ru-RU" sz="1400">
                  <a:effectLst>
                    <a:outerShdw blurRad="38100" dist="38100" dir="2700000" algn="tl">
                      <a:srgbClr val="FFFFFF"/>
                    </a:outerShdw>
                  </a:effectLst>
                  <a:latin typeface="Arial" charset="0"/>
                </a:rPr>
                <a:t>Сложность в тестировании</a:t>
              </a:r>
            </a:p>
          </p:txBody>
        </p:sp>
      </p:grpSp>
      <p:pic>
        <p:nvPicPr>
          <p:cNvPr id="35" name="Рисунок 34">
            <a:extLst>
              <a:ext uri="{FF2B5EF4-FFF2-40B4-BE49-F238E27FC236}">
                <a16:creationId xmlns:a16="http://schemas.microsoft.com/office/drawing/2014/main" id="{FE2471A4-EC6D-48F7-9C4F-C2AF6EA97C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9244" y="173318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88507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4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40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40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40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40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3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40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40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44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4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51" grpId="0" build="p" bldLvl="2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>
            <a:extLst>
              <a:ext uri="{FF2B5EF4-FFF2-40B4-BE49-F238E27FC236}">
                <a16:creationId xmlns:a16="http://schemas.microsoft.com/office/drawing/2014/main" id="{6A2709B9-4942-4CC5-B9B8-2D2F69EC649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3524595" y="269082"/>
            <a:ext cx="6413991" cy="1143000"/>
          </a:xfrm>
        </p:spPr>
        <p:txBody>
          <a:bodyPr>
            <a:normAutofit/>
          </a:bodyPr>
          <a:lstStyle/>
          <a:p>
            <a:pPr algn="ctr">
              <a:lnSpc>
                <a:spcPct val="80000"/>
              </a:lnSpc>
            </a:pPr>
            <a:r>
              <a:rPr lang="ru-RU" altLang="ru-RU" sz="2000" b="1" dirty="0">
                <a:solidFill>
                  <a:schemeClr val="tx1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anose="020B0604030504040204" pitchFamily="34" charset="0"/>
              </a:rPr>
              <a:t>Области применения ОСРВ</a:t>
            </a:r>
            <a:endParaRPr lang="ru-RU" alt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anose="020B0604030504040204" pitchFamily="34" charset="0"/>
            </a:endParaRPr>
          </a:p>
        </p:txBody>
      </p:sp>
      <p:sp>
        <p:nvSpPr>
          <p:cNvPr id="57347" name="Text Box 3">
            <a:extLst>
              <a:ext uri="{FF2B5EF4-FFF2-40B4-BE49-F238E27FC236}">
                <a16:creationId xmlns:a16="http://schemas.microsoft.com/office/drawing/2014/main" id="{021C11A4-DAAF-4A6F-971B-0FD55B17C81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27350" y="1341438"/>
            <a:ext cx="7416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57348" name="Line 4">
            <a:extLst>
              <a:ext uri="{FF2B5EF4-FFF2-40B4-BE49-F238E27FC236}">
                <a16:creationId xmlns:a16="http://schemas.microsoft.com/office/drawing/2014/main" id="{E1B6C12C-A42E-4620-830E-507684290CD2}"/>
              </a:ext>
            </a:extLst>
          </p:cNvPr>
          <p:cNvSpPr>
            <a:spLocks noChangeShapeType="1"/>
          </p:cNvSpPr>
          <p:nvPr/>
        </p:nvSpPr>
        <p:spPr bwMode="auto">
          <a:xfrm>
            <a:off x="8472488" y="307022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7349" name="Text Box 5">
            <a:extLst>
              <a:ext uri="{FF2B5EF4-FFF2-40B4-BE49-F238E27FC236}">
                <a16:creationId xmlns:a16="http://schemas.microsoft.com/office/drawing/2014/main" id="{235E6FA9-73AA-4E14-B41B-1A84DEB2CE3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56113" y="3573463"/>
            <a:ext cx="3960812" cy="1803400"/>
          </a:xfrm>
          <a:prstGeom prst="rect">
            <a:avLst/>
          </a:prstGeom>
          <a:gradFill rotWithShape="1">
            <a:gsLst>
              <a:gs pos="0">
                <a:srgbClr val="3366CC"/>
              </a:gs>
              <a:gs pos="100000">
                <a:schemeClr val="accent2">
                  <a:alpha val="59000"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Системы измерения и управления</a:t>
            </a:r>
          </a:p>
          <a:p>
            <a:pPr algn="ctr"/>
            <a:r>
              <a:rPr lang="ru-RU" altLang="ru-RU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Радары</a:t>
            </a:r>
          </a:p>
          <a:p>
            <a:pPr algn="ctr"/>
            <a:r>
              <a:rPr lang="ru-RU" altLang="ru-RU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Цифровые видеосистемы</a:t>
            </a:r>
          </a:p>
          <a:p>
            <a:pPr algn="ctr"/>
            <a:r>
              <a:rPr lang="ru-RU" altLang="ru-RU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Симуляторы</a:t>
            </a:r>
          </a:p>
          <a:p>
            <a:pPr algn="ctr"/>
            <a:r>
              <a:rPr lang="ru-RU" altLang="ru-RU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Ракеты</a:t>
            </a:r>
          </a:p>
          <a:p>
            <a:pPr algn="ctr"/>
            <a:r>
              <a:rPr lang="ru-RU" altLang="ru-RU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Системы определения положения и привязки к местности </a:t>
            </a:r>
          </a:p>
        </p:txBody>
      </p:sp>
      <p:sp>
        <p:nvSpPr>
          <p:cNvPr id="57351" name="AutoShape 7">
            <a:extLst>
              <a:ext uri="{FF2B5EF4-FFF2-40B4-BE49-F238E27FC236}">
                <a16:creationId xmlns:a16="http://schemas.microsoft.com/office/drawing/2014/main" id="{90200036-8101-4124-AD6C-581252B9E2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11676" y="1628776"/>
            <a:ext cx="3889375" cy="1368425"/>
          </a:xfrm>
          <a:prstGeom prst="downArrowCallout">
            <a:avLst>
              <a:gd name="adj1" fmla="val 102189"/>
              <a:gd name="adj2" fmla="val 71056"/>
              <a:gd name="adj3" fmla="val 27704"/>
              <a:gd name="adj4" fmla="val 66000"/>
            </a:avLst>
          </a:prstGeom>
          <a:gradFill rotWithShape="1">
            <a:gsLst>
              <a:gs pos="0">
                <a:schemeClr val="tx1"/>
              </a:gs>
              <a:gs pos="50000">
                <a:schemeClr val="bg1"/>
              </a:gs>
              <a:gs pos="100000">
                <a:schemeClr val="tx1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7352" name="Text Box 8">
            <a:extLst>
              <a:ext uri="{FF2B5EF4-FFF2-40B4-BE49-F238E27FC236}">
                <a16:creationId xmlns:a16="http://schemas.microsoft.com/office/drawing/2014/main" id="{CA006D97-69CD-4AFA-8568-C8D4A5981AE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72038" y="1773238"/>
            <a:ext cx="3168650" cy="6533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ru-RU" altLang="ru-RU" sz="2000" b="1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Военная и космическая промышленности</a:t>
            </a:r>
          </a:p>
        </p:txBody>
      </p:sp>
      <p:grpSp>
        <p:nvGrpSpPr>
          <p:cNvPr id="57370" name="Group 26">
            <a:extLst>
              <a:ext uri="{FF2B5EF4-FFF2-40B4-BE49-F238E27FC236}">
                <a16:creationId xmlns:a16="http://schemas.microsoft.com/office/drawing/2014/main" id="{FB3C04FD-23BC-439A-83B9-1823F06A2EA4}"/>
              </a:ext>
            </a:extLst>
          </p:cNvPr>
          <p:cNvGrpSpPr>
            <a:grpSpLocks/>
          </p:cNvGrpSpPr>
          <p:nvPr/>
        </p:nvGrpSpPr>
        <p:grpSpPr bwMode="auto">
          <a:xfrm>
            <a:off x="4511675" y="2997201"/>
            <a:ext cx="3962400" cy="576263"/>
            <a:chOff x="1882" y="1888"/>
            <a:chExt cx="2496" cy="363"/>
          </a:xfrm>
        </p:grpSpPr>
        <p:sp>
          <p:nvSpPr>
            <p:cNvPr id="57361" name="AutoShape 17">
              <a:extLst>
                <a:ext uri="{FF2B5EF4-FFF2-40B4-BE49-F238E27FC236}">
                  <a16:creationId xmlns:a16="http://schemas.microsoft.com/office/drawing/2014/main" id="{E07E64E8-D924-4482-BBDC-5E815B9E4459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882" y="1888"/>
              <a:ext cx="2450" cy="363"/>
            </a:xfrm>
            <a:prstGeom prst="upArrowCallout">
              <a:avLst>
                <a:gd name="adj1" fmla="val 78180"/>
                <a:gd name="adj2" fmla="val 89866"/>
                <a:gd name="adj3" fmla="val 16528"/>
                <a:gd name="adj4" fmla="val 66667"/>
              </a:avLst>
            </a:pr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7362" name="Text Box 18">
              <a:extLst>
                <a:ext uri="{FF2B5EF4-FFF2-40B4-BE49-F238E27FC236}">
                  <a16:creationId xmlns:a16="http://schemas.microsoft.com/office/drawing/2014/main" id="{A543A908-EB9D-47DD-AAF5-D843D851F1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3" y="1888"/>
              <a:ext cx="240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altLang="ru-RU" sz="1400" b="1"/>
                <a:t>бортовое и встраиваемое оборудование</a:t>
              </a:r>
              <a:r>
                <a:rPr lang="ru-RU" altLang="ru-RU" sz="1400"/>
                <a:t> </a:t>
              </a:r>
            </a:p>
          </p:txBody>
        </p:sp>
      </p:grpSp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AAA0A0E8-8EA1-4F80-8DFE-83C51B746B0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2938" y="144688"/>
            <a:ext cx="1636913" cy="12395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73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73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73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573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9" grpId="0" animBg="1"/>
      <p:bldP spid="5735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Text Box 3">
            <a:extLst>
              <a:ext uri="{FF2B5EF4-FFF2-40B4-BE49-F238E27FC236}">
                <a16:creationId xmlns:a16="http://schemas.microsoft.com/office/drawing/2014/main" id="{91BEA50C-4ABD-48EC-B7EF-DFCD533F51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4841" y="737378"/>
            <a:ext cx="7416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 altLang="ru-RU"/>
          </a:p>
        </p:txBody>
      </p:sp>
      <p:sp>
        <p:nvSpPr>
          <p:cNvPr id="59396" name="Line 4">
            <a:extLst>
              <a:ext uri="{FF2B5EF4-FFF2-40B4-BE49-F238E27FC236}">
                <a16:creationId xmlns:a16="http://schemas.microsoft.com/office/drawing/2014/main" id="{44E69534-0835-4A37-A3D3-C3CAD112DDC5}"/>
              </a:ext>
            </a:extLst>
          </p:cNvPr>
          <p:cNvSpPr>
            <a:spLocks noChangeShapeType="1"/>
          </p:cNvSpPr>
          <p:nvPr/>
        </p:nvSpPr>
        <p:spPr bwMode="auto">
          <a:xfrm>
            <a:off x="10156104" y="217882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9397" name="Text Box 5">
            <a:extLst>
              <a:ext uri="{FF2B5EF4-FFF2-40B4-BE49-F238E27FC236}">
                <a16:creationId xmlns:a16="http://schemas.microsoft.com/office/drawing/2014/main" id="{016B5305-5BCA-4FCA-8448-11E3C2A8644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6405" y="4304491"/>
            <a:ext cx="3654425" cy="581025"/>
          </a:xfrm>
          <a:prstGeom prst="rect">
            <a:avLst/>
          </a:prstGeom>
          <a:gradFill rotWithShape="1">
            <a:gsLst>
              <a:gs pos="0">
                <a:srgbClr val="3366CC"/>
              </a:gs>
              <a:gs pos="100000">
                <a:schemeClr val="accent2">
                  <a:alpha val="59000"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сбор информации, управление данными и оборудованием </a:t>
            </a:r>
          </a:p>
        </p:txBody>
      </p:sp>
      <p:sp>
        <p:nvSpPr>
          <p:cNvPr id="59400" name="Text Box 8">
            <a:extLst>
              <a:ext uri="{FF2B5EF4-FFF2-40B4-BE49-F238E27FC236}">
                <a16:creationId xmlns:a16="http://schemas.microsoft.com/office/drawing/2014/main" id="{204BF931-7482-4A10-ABAC-A3D4D84B78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78942" y="3107516"/>
            <a:ext cx="7561263" cy="564129"/>
          </a:xfrm>
          <a:prstGeom prst="rect">
            <a:avLst/>
          </a:prstGeom>
          <a:gradFill rotWithShape="1">
            <a:gsLst>
              <a:gs pos="0">
                <a:srgbClr val="3366CC"/>
              </a:gs>
              <a:gs pos="100000">
                <a:schemeClr val="accent2">
                  <a:alpha val="59000"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ru-RU" altLang="ru-RU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симуляторы, системы управления мотором, автоматическое сцепление,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ru-RU" altLang="ru-RU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системы антиблокировки колес</a:t>
            </a:r>
            <a:r>
              <a:rPr lang="ru-RU" altLang="ru-RU" b="1"/>
              <a:t> </a:t>
            </a:r>
            <a:endParaRPr lang="ru-RU" altLang="ru-RU" b="1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59401" name="AutoShape 9">
            <a:extLst>
              <a:ext uri="{FF2B5EF4-FFF2-40B4-BE49-F238E27FC236}">
                <a16:creationId xmlns:a16="http://schemas.microsoft.com/office/drawing/2014/main" id="{FBB4AAB0-0E11-4561-88D2-26C77C64B2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68091" y="664354"/>
            <a:ext cx="3455988" cy="1368425"/>
          </a:xfrm>
          <a:prstGeom prst="downArrowCallout">
            <a:avLst>
              <a:gd name="adj1" fmla="val 90802"/>
              <a:gd name="adj2" fmla="val 63138"/>
              <a:gd name="adj3" fmla="val 27704"/>
              <a:gd name="adj4" fmla="val 66000"/>
            </a:avLst>
          </a:prstGeom>
          <a:gradFill rotWithShape="1">
            <a:gsLst>
              <a:gs pos="0">
                <a:schemeClr val="accent2"/>
              </a:gs>
              <a:gs pos="50000">
                <a:schemeClr val="bg1"/>
              </a:gs>
              <a:gs pos="100000">
                <a:schemeClr val="accent2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59402" name="Text Box 10">
            <a:extLst>
              <a:ext uri="{FF2B5EF4-FFF2-40B4-BE49-F238E27FC236}">
                <a16:creationId xmlns:a16="http://schemas.microsoft.com/office/drawing/2014/main" id="{4A4D070A-7799-4FA6-B386-E34A85B00D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0966" y="880254"/>
            <a:ext cx="31686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 b="1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Промышленность  </a:t>
            </a:r>
            <a:endParaRPr lang="ru-RU" altLang="ru-RU"/>
          </a:p>
        </p:txBody>
      </p:sp>
      <p:sp>
        <p:nvSpPr>
          <p:cNvPr id="59406" name="Text Box 14">
            <a:extLst>
              <a:ext uri="{FF2B5EF4-FFF2-40B4-BE49-F238E27FC236}">
                <a16:creationId xmlns:a16="http://schemas.microsoft.com/office/drawing/2014/main" id="{D2A323B8-1FCE-4108-A554-2D9F973A51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6091" y="2021666"/>
            <a:ext cx="3671888" cy="441339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 altLang="ru-RU" sz="1400" b="1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автоматические системы управления производством (АСУП) </a:t>
            </a:r>
          </a:p>
        </p:txBody>
      </p:sp>
      <p:sp>
        <p:nvSpPr>
          <p:cNvPr id="59408" name="Text Box 16">
            <a:extLst>
              <a:ext uri="{FF2B5EF4-FFF2-40B4-BE49-F238E27FC236}">
                <a16:creationId xmlns:a16="http://schemas.microsoft.com/office/drawing/2014/main" id="{8478FB5B-A5F4-48BA-A3C8-978B745198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57205" y="2010553"/>
            <a:ext cx="3671887" cy="461962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ru-RU" altLang="ru-RU" sz="1400" b="1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автоматические системы управления технологическим процессом (АСУТП)</a:t>
            </a:r>
            <a:r>
              <a:rPr lang="ru-RU" altLang="ru-RU">
                <a:solidFill>
                  <a:srgbClr val="F64C08"/>
                </a:solidFill>
              </a:rPr>
              <a:t> </a:t>
            </a:r>
          </a:p>
        </p:txBody>
      </p:sp>
      <p:grpSp>
        <p:nvGrpSpPr>
          <p:cNvPr id="59419" name="Group 27">
            <a:extLst>
              <a:ext uri="{FF2B5EF4-FFF2-40B4-BE49-F238E27FC236}">
                <a16:creationId xmlns:a16="http://schemas.microsoft.com/office/drawing/2014/main" id="{4B784A3B-5351-4653-8B9F-AD7898462A6B}"/>
              </a:ext>
            </a:extLst>
          </p:cNvPr>
          <p:cNvGrpSpPr>
            <a:grpSpLocks/>
          </p:cNvGrpSpPr>
          <p:nvPr/>
        </p:nvGrpSpPr>
        <p:grpSpPr bwMode="auto">
          <a:xfrm>
            <a:off x="4334741" y="2524903"/>
            <a:ext cx="3678238" cy="576262"/>
            <a:chOff x="1980" y="1971"/>
            <a:chExt cx="2317" cy="363"/>
          </a:xfrm>
        </p:grpSpPr>
        <p:sp>
          <p:nvSpPr>
            <p:cNvPr id="59409" name="AutoShape 17">
              <a:extLst>
                <a:ext uri="{FF2B5EF4-FFF2-40B4-BE49-F238E27FC236}">
                  <a16:creationId xmlns:a16="http://schemas.microsoft.com/office/drawing/2014/main" id="{9B013951-F2AC-4514-956D-E4D84EC2C085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83" y="1971"/>
              <a:ext cx="2314" cy="363"/>
            </a:xfrm>
            <a:prstGeom prst="upArrowCallout">
              <a:avLst>
                <a:gd name="adj1" fmla="val 73840"/>
                <a:gd name="adj2" fmla="val 84877"/>
                <a:gd name="adj3" fmla="val 16528"/>
                <a:gd name="adj4" fmla="val 66667"/>
              </a:avLst>
            </a:prstGeom>
            <a:gradFill rotWithShape="1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9410" name="Text Box 18">
              <a:extLst>
                <a:ext uri="{FF2B5EF4-FFF2-40B4-BE49-F238E27FC236}">
                  <a16:creationId xmlns:a16="http://schemas.microsoft.com/office/drawing/2014/main" id="{820BBD62-A59A-4E2E-8905-B6190AC0BAE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0" y="2008"/>
              <a:ext cx="2313" cy="1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ru-RU" altLang="ru-RU" sz="1400" b="1">
                  <a:solidFill>
                    <a:srgbClr val="F64C08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автомобилестроение </a:t>
              </a:r>
            </a:p>
          </p:txBody>
        </p:sp>
      </p:grpSp>
      <p:sp>
        <p:nvSpPr>
          <p:cNvPr id="59414" name="Text Box 22">
            <a:extLst>
              <a:ext uri="{FF2B5EF4-FFF2-40B4-BE49-F238E27FC236}">
                <a16:creationId xmlns:a16="http://schemas.microsoft.com/office/drawing/2014/main" id="{8AC4218D-139E-4DA7-8757-DEA15A01F0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68316" y="4337828"/>
            <a:ext cx="3671888" cy="523220"/>
          </a:xfrm>
          <a:prstGeom prst="rect">
            <a:avLst/>
          </a:prstGeom>
          <a:gradFill rotWithShape="1">
            <a:gsLst>
              <a:gs pos="0">
                <a:srgbClr val="3366CC"/>
              </a:gs>
              <a:gs pos="100000">
                <a:schemeClr val="accent2">
                  <a:alpha val="59000"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14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коммуникационное оборудование, сетевые коммутаторы, тел. станции </a:t>
            </a:r>
          </a:p>
        </p:txBody>
      </p:sp>
      <p:sp>
        <p:nvSpPr>
          <p:cNvPr id="59415" name="Text Box 23">
            <a:extLst>
              <a:ext uri="{FF2B5EF4-FFF2-40B4-BE49-F238E27FC236}">
                <a16:creationId xmlns:a16="http://schemas.microsoft.com/office/drawing/2014/main" id="{5B4CE18D-F232-4D6A-8BE2-BACD6721732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45841" y="5561791"/>
            <a:ext cx="3822700" cy="581025"/>
          </a:xfrm>
          <a:prstGeom prst="rect">
            <a:avLst/>
          </a:prstGeom>
          <a:gradFill rotWithShape="1">
            <a:gsLst>
              <a:gs pos="0">
                <a:srgbClr val="3366CC"/>
              </a:gs>
              <a:gs pos="100000">
                <a:schemeClr val="accent2">
                  <a:alpha val="59000"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например, во многих банкоматах работает ОСРВ QNX </a:t>
            </a:r>
          </a:p>
        </p:txBody>
      </p:sp>
      <p:grpSp>
        <p:nvGrpSpPr>
          <p:cNvPr id="59420" name="Group 28">
            <a:extLst>
              <a:ext uri="{FF2B5EF4-FFF2-40B4-BE49-F238E27FC236}">
                <a16:creationId xmlns:a16="http://schemas.microsoft.com/office/drawing/2014/main" id="{AC3B0B4C-89F4-4733-9F3F-7CDE98ECF55F}"/>
              </a:ext>
            </a:extLst>
          </p:cNvPr>
          <p:cNvGrpSpPr>
            <a:grpSpLocks/>
          </p:cNvGrpSpPr>
          <p:nvPr/>
        </p:nvGrpSpPr>
        <p:grpSpPr bwMode="auto">
          <a:xfrm>
            <a:off x="2378942" y="3761566"/>
            <a:ext cx="3673475" cy="576263"/>
            <a:chOff x="748" y="2750"/>
            <a:chExt cx="2314" cy="363"/>
          </a:xfrm>
        </p:grpSpPr>
        <p:sp>
          <p:nvSpPr>
            <p:cNvPr id="59411" name="AutoShape 19">
              <a:extLst>
                <a:ext uri="{FF2B5EF4-FFF2-40B4-BE49-F238E27FC236}">
                  <a16:creationId xmlns:a16="http://schemas.microsoft.com/office/drawing/2014/main" id="{EA5CD6A0-5166-443A-AD05-55BBC93433D6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48" y="2750"/>
              <a:ext cx="2314" cy="363"/>
            </a:xfrm>
            <a:prstGeom prst="upArrowCallout">
              <a:avLst>
                <a:gd name="adj1" fmla="val 73840"/>
                <a:gd name="adj2" fmla="val 84877"/>
                <a:gd name="adj3" fmla="val 16528"/>
                <a:gd name="adj4" fmla="val 66667"/>
              </a:avLst>
            </a:prstGeom>
            <a:gradFill rotWithShape="1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9416" name="Text Box 24">
              <a:extLst>
                <a:ext uri="{FF2B5EF4-FFF2-40B4-BE49-F238E27FC236}">
                  <a16:creationId xmlns:a16="http://schemas.microsoft.com/office/drawing/2014/main" id="{1B9F872F-38CE-4B0A-80D4-064CFAD65C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8" y="2767"/>
              <a:ext cx="2313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ru-RU" altLang="ru-RU" sz="1400" b="1">
                  <a:solidFill>
                    <a:srgbClr val="F64C08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энергетика</a:t>
              </a:r>
              <a:r>
                <a:rPr lang="ru-RU" altLang="ru-RU"/>
                <a:t> </a:t>
              </a:r>
            </a:p>
          </p:txBody>
        </p:sp>
      </p:grpSp>
      <p:grpSp>
        <p:nvGrpSpPr>
          <p:cNvPr id="59421" name="Group 29">
            <a:extLst>
              <a:ext uri="{FF2B5EF4-FFF2-40B4-BE49-F238E27FC236}">
                <a16:creationId xmlns:a16="http://schemas.microsoft.com/office/drawing/2014/main" id="{2B7AC453-E55C-4B78-BCD5-89A9B680E59D}"/>
              </a:ext>
            </a:extLst>
          </p:cNvPr>
          <p:cNvGrpSpPr>
            <a:grpSpLocks/>
          </p:cNvGrpSpPr>
          <p:nvPr/>
        </p:nvGrpSpPr>
        <p:grpSpPr bwMode="auto">
          <a:xfrm>
            <a:off x="6195291" y="3761566"/>
            <a:ext cx="3746500" cy="576263"/>
            <a:chOff x="3152" y="2750"/>
            <a:chExt cx="2360" cy="363"/>
          </a:xfrm>
        </p:grpSpPr>
        <p:sp>
          <p:nvSpPr>
            <p:cNvPr id="59412" name="AutoShape 20">
              <a:extLst>
                <a:ext uri="{FF2B5EF4-FFF2-40B4-BE49-F238E27FC236}">
                  <a16:creationId xmlns:a16="http://schemas.microsoft.com/office/drawing/2014/main" id="{7F3055C8-1B86-46FD-85B9-C8948C25D8D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3198" y="2750"/>
              <a:ext cx="2314" cy="363"/>
            </a:xfrm>
            <a:prstGeom prst="upArrowCallout">
              <a:avLst>
                <a:gd name="adj1" fmla="val 73840"/>
                <a:gd name="adj2" fmla="val 84877"/>
                <a:gd name="adj3" fmla="val 16528"/>
                <a:gd name="adj4" fmla="val 66667"/>
              </a:avLst>
            </a:prstGeom>
            <a:gradFill rotWithShape="1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9417" name="Text Box 25">
              <a:extLst>
                <a:ext uri="{FF2B5EF4-FFF2-40B4-BE49-F238E27FC236}">
                  <a16:creationId xmlns:a16="http://schemas.microsoft.com/office/drawing/2014/main" id="{7D5926C7-BF64-4A6B-84EB-8E2793FDE21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52" y="2781"/>
              <a:ext cx="2313" cy="15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ru-RU" altLang="ru-RU" sz="1400" b="1">
                  <a:solidFill>
                    <a:srgbClr val="F64C08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телекоммуникации</a:t>
              </a:r>
              <a:endParaRPr lang="ru-RU" altLang="ru-RU"/>
            </a:p>
          </p:txBody>
        </p:sp>
      </p:grpSp>
      <p:grpSp>
        <p:nvGrpSpPr>
          <p:cNvPr id="59422" name="Group 30">
            <a:extLst>
              <a:ext uri="{FF2B5EF4-FFF2-40B4-BE49-F238E27FC236}">
                <a16:creationId xmlns:a16="http://schemas.microsoft.com/office/drawing/2014/main" id="{AAF538A5-D428-4633-ACC2-684E4A71E860}"/>
              </a:ext>
            </a:extLst>
          </p:cNvPr>
          <p:cNvGrpSpPr>
            <a:grpSpLocks/>
          </p:cNvGrpSpPr>
          <p:nvPr/>
        </p:nvGrpSpPr>
        <p:grpSpPr bwMode="auto">
          <a:xfrm>
            <a:off x="4306166" y="4990291"/>
            <a:ext cx="3689350" cy="576263"/>
            <a:chOff x="1962" y="3524"/>
            <a:chExt cx="2324" cy="363"/>
          </a:xfrm>
        </p:grpSpPr>
        <p:sp>
          <p:nvSpPr>
            <p:cNvPr id="59413" name="AutoShape 21">
              <a:extLst>
                <a:ext uri="{FF2B5EF4-FFF2-40B4-BE49-F238E27FC236}">
                  <a16:creationId xmlns:a16="http://schemas.microsoft.com/office/drawing/2014/main" id="{F5F6C794-B09E-4665-99CB-C7609218BEFD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62" y="3524"/>
              <a:ext cx="2314" cy="363"/>
            </a:xfrm>
            <a:prstGeom prst="upArrowCallout">
              <a:avLst>
                <a:gd name="adj1" fmla="val 73840"/>
                <a:gd name="adj2" fmla="val 84877"/>
                <a:gd name="adj3" fmla="val 16528"/>
                <a:gd name="adj4" fmla="val 66667"/>
              </a:avLst>
            </a:prstGeom>
            <a:gradFill rotWithShape="1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59418" name="Text Box 26">
              <a:extLst>
                <a:ext uri="{FF2B5EF4-FFF2-40B4-BE49-F238E27FC236}">
                  <a16:creationId xmlns:a16="http://schemas.microsoft.com/office/drawing/2014/main" id="{00460380-DF99-4B3D-8CBC-51F63163AFB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3" y="3549"/>
              <a:ext cx="2313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ru-RU" altLang="ru-RU" sz="1400" b="1">
                  <a:solidFill>
                    <a:srgbClr val="F64C08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</a:rPr>
                <a:t>банковское оборудование</a:t>
              </a:r>
              <a:r>
                <a:rPr lang="ru-RU" altLang="ru-RU"/>
                <a:t> </a:t>
              </a:r>
            </a:p>
          </p:txBody>
        </p:sp>
      </p:grp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420347BD-1E9A-463D-BC85-6F35CED5C5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4516" y="199228"/>
            <a:ext cx="1636913" cy="12395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94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94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94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59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94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9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94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94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94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94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594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1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94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94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94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94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9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593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5500"/>
                            </p:stCondLst>
                            <p:childTnLst>
                              <p:par>
                                <p:cTn id="52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594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594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594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594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594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2000"/>
                                        <p:tgtEl>
                                          <p:spTgt spid="59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7500"/>
                            </p:stCondLst>
                            <p:childTnLst>
                              <p:par>
                                <p:cTn id="63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59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59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59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59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59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594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7" grpId="0" animBg="1"/>
      <p:bldP spid="59400" grpId="0" animBg="1"/>
      <p:bldP spid="59402" grpId="0"/>
      <p:bldP spid="59406" grpId="0" animBg="1"/>
      <p:bldP spid="59408" grpId="0" animBg="1"/>
      <p:bldP spid="59414" grpId="0" animBg="1"/>
      <p:bldP spid="5941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Line 4">
            <a:extLst>
              <a:ext uri="{FF2B5EF4-FFF2-40B4-BE49-F238E27FC236}">
                <a16:creationId xmlns:a16="http://schemas.microsoft.com/office/drawing/2014/main" id="{8EC7588A-0133-4EA7-8209-559B06874B33}"/>
              </a:ext>
            </a:extLst>
          </p:cNvPr>
          <p:cNvSpPr>
            <a:spLocks noChangeShapeType="1"/>
          </p:cNvSpPr>
          <p:nvPr/>
        </p:nvSpPr>
        <p:spPr bwMode="auto">
          <a:xfrm>
            <a:off x="9884553" y="1962698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62469" name="Text Box 5">
            <a:extLst>
              <a:ext uri="{FF2B5EF4-FFF2-40B4-BE49-F238E27FC236}">
                <a16:creationId xmlns:a16="http://schemas.microsoft.com/office/drawing/2014/main" id="{620B34F2-F24F-4D81-8267-87F433144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2079" y="4696374"/>
            <a:ext cx="3654425" cy="1100137"/>
          </a:xfrm>
          <a:prstGeom prst="rect">
            <a:avLst/>
          </a:prstGeom>
          <a:gradFill rotWithShape="1">
            <a:gsLst>
              <a:gs pos="0">
                <a:srgbClr val="3366CC"/>
              </a:gs>
              <a:gs pos="100000">
                <a:schemeClr val="accent2">
                  <a:alpha val="59000"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это принтеры, копиры, например, в факсах применяется ОСРВ VxWorks, в устройствах чтения компакт-дисков - ОСРВ VRTX32</a:t>
            </a:r>
            <a:r>
              <a:rPr lang="ru-RU" altLang="ru-RU"/>
              <a:t> </a:t>
            </a:r>
          </a:p>
        </p:txBody>
      </p:sp>
      <p:sp>
        <p:nvSpPr>
          <p:cNvPr id="62470" name="Text Box 6">
            <a:extLst>
              <a:ext uri="{FF2B5EF4-FFF2-40B4-BE49-F238E27FC236}">
                <a16:creationId xmlns:a16="http://schemas.microsoft.com/office/drawing/2014/main" id="{3038F078-364A-4595-BA8C-AB74BA9955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52079" y="3129510"/>
            <a:ext cx="3671887" cy="611188"/>
          </a:xfrm>
          <a:prstGeom prst="rect">
            <a:avLst/>
          </a:prstGeom>
          <a:gradFill rotWithShape="1">
            <a:gsLst>
              <a:gs pos="0">
                <a:srgbClr val="3366CC"/>
              </a:gs>
              <a:gs pos="100000">
                <a:schemeClr val="accent2">
                  <a:alpha val="59000"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например,</a:t>
            </a:r>
            <a:r>
              <a:rPr lang="ru-RU" altLang="ru-RU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ru-RU" altLang="ru-RU" sz="1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в телефонах стандарта GSM работает ОСРВ pSOS</a:t>
            </a:r>
            <a:r>
              <a:rPr lang="ru-RU" altLang="ru-RU" sz="1600"/>
              <a:t> </a:t>
            </a:r>
          </a:p>
        </p:txBody>
      </p:sp>
      <p:sp>
        <p:nvSpPr>
          <p:cNvPr id="62471" name="AutoShape 7">
            <a:extLst>
              <a:ext uri="{FF2B5EF4-FFF2-40B4-BE49-F238E27FC236}">
                <a16:creationId xmlns:a16="http://schemas.microsoft.com/office/drawing/2014/main" id="{0F52389B-9EEF-49DF-8522-23DECC5FDB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96540" y="448224"/>
            <a:ext cx="3455988" cy="1368425"/>
          </a:xfrm>
          <a:prstGeom prst="downArrowCallout">
            <a:avLst>
              <a:gd name="adj1" fmla="val 90802"/>
              <a:gd name="adj2" fmla="val 63138"/>
              <a:gd name="adj3" fmla="val 27704"/>
              <a:gd name="adj4" fmla="val 66000"/>
            </a:avLst>
          </a:prstGeom>
          <a:gradFill rotWithShape="1">
            <a:gsLst>
              <a:gs pos="0">
                <a:srgbClr val="669900"/>
              </a:gs>
              <a:gs pos="50000">
                <a:schemeClr val="bg1"/>
              </a:gs>
              <a:gs pos="100000">
                <a:srgbClr val="669900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ru-RU"/>
          </a:p>
        </p:txBody>
      </p:sp>
      <p:sp>
        <p:nvSpPr>
          <p:cNvPr id="62472" name="Text Box 8">
            <a:extLst>
              <a:ext uri="{FF2B5EF4-FFF2-40B4-BE49-F238E27FC236}">
                <a16:creationId xmlns:a16="http://schemas.microsoft.com/office/drawing/2014/main" id="{F01E49EA-7DAF-435A-AEC4-8F0E2EDC72F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339415" y="541886"/>
            <a:ext cx="3168650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altLang="ru-RU" sz="2000" b="1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anose="020B0604030504040204" pitchFamily="34" charset="0"/>
              </a:rPr>
              <a:t>Товары широкого потребления  </a:t>
            </a:r>
            <a:endParaRPr lang="ru-RU" altLang="ru-RU"/>
          </a:p>
        </p:txBody>
      </p:sp>
      <p:sp>
        <p:nvSpPr>
          <p:cNvPr id="62473" name="Text Box 9">
            <a:extLst>
              <a:ext uri="{FF2B5EF4-FFF2-40B4-BE49-F238E27FC236}">
                <a16:creationId xmlns:a16="http://schemas.microsoft.com/office/drawing/2014/main" id="{260DA26A-8A6F-46A1-B645-59282DF64A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64540" y="1805535"/>
            <a:ext cx="3671888" cy="5588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  <a:spcBef>
                <a:spcPct val="50000"/>
              </a:spcBef>
            </a:pPr>
            <a:r>
              <a:rPr lang="ru-RU" altLang="ru-RU" b="1">
                <a:effectLst>
                  <a:outerShdw blurRad="38100" dist="38100" dir="2700000" algn="tl">
                    <a:srgbClr val="FFFFFF"/>
                  </a:outerShdw>
                </a:effectLst>
              </a:rPr>
              <a:t>цифровые телевизионные декодеры</a:t>
            </a:r>
            <a:r>
              <a:rPr lang="ru-RU" altLang="ru-RU"/>
              <a:t> </a:t>
            </a:r>
          </a:p>
        </p:txBody>
      </p:sp>
      <p:sp>
        <p:nvSpPr>
          <p:cNvPr id="62474" name="Text Box 10">
            <a:extLst>
              <a:ext uri="{FF2B5EF4-FFF2-40B4-BE49-F238E27FC236}">
                <a16:creationId xmlns:a16="http://schemas.microsoft.com/office/drawing/2014/main" id="{933C64C0-4E37-409B-AB6D-C3B007666A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96765" y="1816648"/>
            <a:ext cx="3671888" cy="514500"/>
          </a:xfrm>
          <a:prstGeom prst="rect">
            <a:avLst/>
          </a:prstGeom>
          <a:gradFill rotWithShape="1">
            <a:gsLst>
              <a:gs pos="0">
                <a:schemeClr val="bg2"/>
              </a:gs>
              <a:gs pos="50000">
                <a:schemeClr val="bg1"/>
              </a:gs>
              <a:gs pos="100000">
                <a:schemeClr val="bg2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ru-RU" altLang="ru-RU" sz="300" b="1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r>
              <a:rPr lang="ru-RU" altLang="ru-RU" b="1">
                <a:effectLst>
                  <a:outerShdw blurRad="38100" dist="38100" dir="2700000" algn="tl">
                    <a:srgbClr val="FFFFFF"/>
                  </a:outerShdw>
                </a:effectLst>
              </a:rPr>
              <a:t>цифровое телевидение</a:t>
            </a:r>
            <a:r>
              <a:rPr lang="ru-RU" altLang="ru-RU"/>
              <a:t> </a:t>
            </a:r>
          </a:p>
          <a:p>
            <a:pPr algn="ctr">
              <a:lnSpc>
                <a:spcPct val="70000"/>
              </a:lnSpc>
              <a:spcBef>
                <a:spcPct val="50000"/>
              </a:spcBef>
            </a:pPr>
            <a:endParaRPr lang="ru-RU" altLang="ru-RU" sz="300"/>
          </a:p>
        </p:txBody>
      </p:sp>
      <p:grpSp>
        <p:nvGrpSpPr>
          <p:cNvPr id="62475" name="Group 11">
            <a:extLst>
              <a:ext uri="{FF2B5EF4-FFF2-40B4-BE49-F238E27FC236}">
                <a16:creationId xmlns:a16="http://schemas.microsoft.com/office/drawing/2014/main" id="{78C1BF96-06F0-4A17-BA40-D7E62B068101}"/>
              </a:ext>
            </a:extLst>
          </p:cNvPr>
          <p:cNvGrpSpPr>
            <a:grpSpLocks/>
          </p:cNvGrpSpPr>
          <p:nvPr/>
        </p:nvGrpSpPr>
        <p:grpSpPr bwMode="auto">
          <a:xfrm>
            <a:off x="4052079" y="2537373"/>
            <a:ext cx="3678237" cy="576262"/>
            <a:chOff x="1980" y="1971"/>
            <a:chExt cx="2317" cy="363"/>
          </a:xfrm>
        </p:grpSpPr>
        <p:sp>
          <p:nvSpPr>
            <p:cNvPr id="62476" name="AutoShape 12">
              <a:extLst>
                <a:ext uri="{FF2B5EF4-FFF2-40B4-BE49-F238E27FC236}">
                  <a16:creationId xmlns:a16="http://schemas.microsoft.com/office/drawing/2014/main" id="{90423C55-5DF8-42A0-9242-8946C4E5CB73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83" y="1971"/>
              <a:ext cx="2314" cy="363"/>
            </a:xfrm>
            <a:prstGeom prst="upArrowCallout">
              <a:avLst>
                <a:gd name="adj1" fmla="val 73840"/>
                <a:gd name="adj2" fmla="val 84877"/>
                <a:gd name="adj3" fmla="val 16528"/>
                <a:gd name="adj4" fmla="val 66667"/>
              </a:avLst>
            </a:prstGeom>
            <a:gradFill rotWithShape="1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477" name="Text Box 13">
              <a:extLst>
                <a:ext uri="{FF2B5EF4-FFF2-40B4-BE49-F238E27FC236}">
                  <a16:creationId xmlns:a16="http://schemas.microsoft.com/office/drawing/2014/main" id="{79E75318-C60B-4F83-BC29-D6D999BE26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0" y="2008"/>
              <a:ext cx="2313" cy="1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ru-RU" altLang="ru-RU" b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мобильные телефоны</a:t>
              </a:r>
              <a:r>
                <a:rPr lang="ru-RU" altLang="ru-RU"/>
                <a:t> </a:t>
              </a:r>
            </a:p>
          </p:txBody>
        </p:sp>
      </p:grpSp>
      <p:grpSp>
        <p:nvGrpSpPr>
          <p:cNvPr id="62480" name="Group 16">
            <a:extLst>
              <a:ext uri="{FF2B5EF4-FFF2-40B4-BE49-F238E27FC236}">
                <a16:creationId xmlns:a16="http://schemas.microsoft.com/office/drawing/2014/main" id="{02651BDB-B613-401E-ABF3-35DBF7A7DE8F}"/>
              </a:ext>
            </a:extLst>
          </p:cNvPr>
          <p:cNvGrpSpPr>
            <a:grpSpLocks/>
          </p:cNvGrpSpPr>
          <p:nvPr/>
        </p:nvGrpSpPr>
        <p:grpSpPr bwMode="auto">
          <a:xfrm>
            <a:off x="4052079" y="3904211"/>
            <a:ext cx="3673475" cy="792163"/>
            <a:chOff x="748" y="2750"/>
            <a:chExt cx="2314" cy="363"/>
          </a:xfrm>
        </p:grpSpPr>
        <p:sp>
          <p:nvSpPr>
            <p:cNvPr id="62481" name="AutoShape 17">
              <a:extLst>
                <a:ext uri="{FF2B5EF4-FFF2-40B4-BE49-F238E27FC236}">
                  <a16:creationId xmlns:a16="http://schemas.microsoft.com/office/drawing/2014/main" id="{7E1D0846-961D-43D0-A51F-D751AF9569E7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748" y="2750"/>
              <a:ext cx="2314" cy="363"/>
            </a:xfrm>
            <a:prstGeom prst="upArrowCallout">
              <a:avLst>
                <a:gd name="adj1" fmla="val 73840"/>
                <a:gd name="adj2" fmla="val 84877"/>
                <a:gd name="adj3" fmla="val 16528"/>
                <a:gd name="adj4" fmla="val 66667"/>
              </a:avLst>
            </a:prstGeom>
            <a:gradFill rotWithShape="1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62482" name="Text Box 18">
              <a:extLst>
                <a:ext uri="{FF2B5EF4-FFF2-40B4-BE49-F238E27FC236}">
                  <a16:creationId xmlns:a16="http://schemas.microsoft.com/office/drawing/2014/main" id="{23ED45A7-DE4C-429E-997E-EFBD516C94D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8" y="2767"/>
              <a:ext cx="2313" cy="2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</a:pPr>
              <a:r>
                <a:rPr lang="ru-RU" altLang="ru-RU" b="1"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компьютерное и офисное оборудование</a:t>
              </a:r>
              <a:r>
                <a:rPr lang="ru-RU" altLang="ru-RU"/>
                <a:t> </a:t>
              </a:r>
            </a:p>
          </p:txBody>
        </p:sp>
      </p:grp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E0DED37C-57D2-497D-B8A5-9A7A28A84BB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43709" y="139992"/>
            <a:ext cx="1636913" cy="12395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24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24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24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24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2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624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624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624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24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2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30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24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2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62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1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624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624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624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624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24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624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9" grpId="0" animBg="1"/>
      <p:bldP spid="62470" grpId="0" animBg="1"/>
      <p:bldP spid="62472" grpId="0"/>
      <p:bldP spid="62473" grpId="0" animBg="1"/>
      <p:bldP spid="6247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3DC36371-5BBC-4984-B60E-0AA25CAB7DC6}"/>
              </a:ext>
            </a:extLst>
          </p:cNvPr>
          <p:cNvSpPr txBox="1"/>
          <p:nvPr/>
        </p:nvSpPr>
        <p:spPr>
          <a:xfrm>
            <a:off x="243841" y="1494404"/>
            <a:ext cx="11302089" cy="40934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Все ОСРВ сегодня являются 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многозадачными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системами. Задачи делят между собой ресурсы вычислительной системы, в том числе и процессорное время. </a:t>
            </a:r>
            <a:endParaRPr lang="en-US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indent="450215" algn="just"/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indent="450215" algn="just"/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Количество иллюзий и мифов в мире реального времени велико. Часто путают такие понятия, как 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реальное время и скорость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. </a:t>
            </a:r>
            <a:endParaRPr lang="en-US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indent="450215" algn="just"/>
            <a:endParaRPr lang="en-US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indent="450215" algn="just"/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Иногда полагают, что применение операционной системы реального времени (ОСРВ) автоматически разрешит все проблемы надежности предсказуемости. </a:t>
            </a:r>
            <a:endParaRPr lang="en-US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indent="450215" algn="just"/>
            <a:endParaRPr lang="en-US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indent="450215" algn="just"/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Чем принципиально отличаются операционные системы реального времени от операционных систем общего назначения? </a:t>
            </a:r>
          </a:p>
        </p:txBody>
      </p:sp>
      <p:sp>
        <p:nvSpPr>
          <p:cNvPr id="4" name="Text Box 3">
            <a:extLst>
              <a:ext uri="{FF2B5EF4-FFF2-40B4-BE49-F238E27FC236}">
                <a16:creationId xmlns:a16="http://schemas.microsoft.com/office/drawing/2014/main" id="{DDEEE44A-4124-43DE-97B9-E3CE25A520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6070" y="310342"/>
            <a:ext cx="12000360" cy="13234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ru-RU" alt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3	 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Отличия ОСРВ от ОС общего назначения </a:t>
            </a:r>
          </a:p>
          <a:p>
            <a:pPr algn="just">
              <a:spcBef>
                <a:spcPct val="50000"/>
              </a:spcBef>
              <a:defRPr/>
            </a:pPr>
            <a:endParaRPr lang="ru-RU" alt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algn="just">
              <a:spcBef>
                <a:spcPct val="50000"/>
              </a:spcBef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7B004EA5-FA79-46F1-B03F-6B86AA141EC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5007" y="175013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822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 bldLvl="2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5635A06A-77EA-49DD-B288-3C4467B14F9D}"/>
              </a:ext>
            </a:extLst>
          </p:cNvPr>
          <p:cNvSpPr txBox="1"/>
          <p:nvPr/>
        </p:nvSpPr>
        <p:spPr>
          <a:xfrm>
            <a:off x="350840" y="1476197"/>
            <a:ext cx="11490319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buSzPts val="1400"/>
              <a:tabLst>
                <a:tab pos="685800" algn="l"/>
              </a:tabLst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1. </a:t>
            </a:r>
            <a:r>
              <a:rPr lang="ru-RU" sz="20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ОС общего назначения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, особенно многопользовательские вроде UNIX, ориентированы на </a:t>
            </a:r>
            <a:r>
              <a:rPr lang="ru-RU" sz="20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оптимальное распределение ресурсов 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компьютера между пользователями и выполняемыми процессами (системы разделения времени). В ОСРВ подобная задача отходит на второй план, все отступает перед главной целью - </a:t>
            </a:r>
            <a:r>
              <a:rPr lang="ru-RU" sz="20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успеть среагировать на события, происходящие на объекте. </a:t>
            </a:r>
          </a:p>
          <a:p>
            <a:pPr lvl="0" algn="just">
              <a:buSzPts val="1400"/>
              <a:tabLst>
                <a:tab pos="685800" algn="l"/>
              </a:tabLst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lvl="0" algn="just">
              <a:buSzPts val="1400"/>
              <a:tabLst>
                <a:tab pos="685800" algn="l"/>
              </a:tabLst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2. Другое отличие состоит в том, что применение </a:t>
            </a:r>
            <a:r>
              <a:rPr lang="ru-RU" sz="2000" b="1" u="sng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ОСРВ всегда связано с аппаратурой, объектом и событиями, происходящими на объекте. 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Система реального времени как аппаратно-программный комплекс включает в себя:</a:t>
            </a:r>
          </a:p>
          <a:p>
            <a:pPr lvl="0" indent="450215" algn="just">
              <a:buFont typeface="Courier New" panose="02070309020205020404" pitchFamily="49" charset="0"/>
              <a:buChar char="-"/>
              <a:tabLst>
                <a:tab pos="228600" algn="l"/>
              </a:tabLst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датчики,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регистрирующие события на объекте,</a:t>
            </a:r>
          </a:p>
          <a:p>
            <a:pPr lvl="0" indent="450215" algn="just">
              <a:buFont typeface="Courier New" panose="02070309020205020404" pitchFamily="49" charset="0"/>
              <a:buChar char="-"/>
              <a:tabLst>
                <a:tab pos="228600" algn="l"/>
              </a:tabLst>
            </a:pP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модули ввода-вывода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, которые преобразуют показания датчиков в цифровой вид, пригодный для их обработки на компьютере, </a:t>
            </a:r>
          </a:p>
          <a:p>
            <a:pPr lvl="0" indent="450215" algn="just">
              <a:buFont typeface="Courier New" panose="02070309020205020404" pitchFamily="49" charset="0"/>
              <a:buChar char="-"/>
              <a:tabLst>
                <a:tab pos="228600" algn="l"/>
              </a:tabLst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и, наконец, 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компьютер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с программой, реагирующей на события в объекте.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94E1ACE-1FFA-4834-BAFB-5F886708C8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7702" y="236613"/>
            <a:ext cx="1636913" cy="1239584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5635A06A-77EA-49DD-B288-3C4467B14F9D}"/>
              </a:ext>
            </a:extLst>
          </p:cNvPr>
          <p:cNvSpPr txBox="1"/>
          <p:nvPr/>
        </p:nvSpPr>
        <p:spPr>
          <a:xfrm>
            <a:off x="443345" y="1470655"/>
            <a:ext cx="11490319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ОСРВ ориентирована на обработку внешних событий. Именно это обуславливает коренные отличия от ОС общего назначения:</a:t>
            </a:r>
          </a:p>
          <a:p>
            <a:pPr lvl="0" indent="450215" algn="just">
              <a:buFont typeface="Courier New" panose="02070309020205020404" pitchFamily="49" charset="0"/>
              <a:buChar char="-"/>
              <a:tabLst>
                <a:tab pos="228600" algn="l"/>
              </a:tabLst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по структуре,</a:t>
            </a:r>
          </a:p>
          <a:p>
            <a:pPr lvl="0" indent="450215" algn="just">
              <a:buFont typeface="Courier New" panose="02070309020205020404" pitchFamily="49" charset="0"/>
              <a:buChar char="-"/>
              <a:tabLst>
                <a:tab pos="228600" algn="l"/>
              </a:tabLst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по функциям ядра,</a:t>
            </a:r>
          </a:p>
          <a:p>
            <a:pPr lvl="0" indent="450215" algn="just">
              <a:buFont typeface="Courier New" panose="02070309020205020404" pitchFamily="49" charset="0"/>
              <a:buChar char="-"/>
              <a:tabLst>
                <a:tab pos="228600" algn="l"/>
              </a:tabLst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по построению системы ввода-вывода.</a:t>
            </a:r>
          </a:p>
          <a:p>
            <a:pPr lvl="0" indent="450215" algn="just">
              <a:buFont typeface="Courier New" panose="02070309020205020404" pitchFamily="49" charset="0"/>
              <a:buChar char="-"/>
              <a:tabLst>
                <a:tab pos="228600" algn="l"/>
              </a:tabLst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indent="450215" algn="just"/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ОСРВ может быть похожа на ОС общего назначения по пользовательскому интерфейсу (к этому, кстати, стремятся почти все производители ОС реального времени), однако устроена она совершенно иначе. </a:t>
            </a: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94E1ACE-1FFA-4834-BAFB-5F886708C8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3453" y="231071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43498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35E2A3-912E-4C1E-B985-2FCC1AB606A5}"/>
              </a:ext>
            </a:extLst>
          </p:cNvPr>
          <p:cNvSpPr txBox="1"/>
          <p:nvPr/>
        </p:nvSpPr>
        <p:spPr>
          <a:xfrm>
            <a:off x="718201" y="1003976"/>
            <a:ext cx="11054645" cy="172746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1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План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:</a:t>
            </a: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fontAlgn="base">
              <a:spcAft>
                <a:spcPct val="0"/>
              </a:spcAft>
              <a:tabLst>
                <a:tab pos="609600" algn="l"/>
                <a:tab pos="6473825" algn="r"/>
              </a:tabLst>
              <a:defRPr/>
            </a:pPr>
            <a:endParaRPr lang="en-US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Классификация ОСРВ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Особенности и требования, предъявляемые к ОСРВ. Области применения ОСРВ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Отличия ОСРВ от ОС общего назначения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8D9B1B6-AAB8-4540-BA91-D2C59C12AC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59693" y="257259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6398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880"/>
    </mc:Choice>
    <mc:Fallback xmlns="">
      <p:transition spd="slow" advTm="23880"/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5635A06A-77EA-49DD-B288-3C4467B14F9D}"/>
              </a:ext>
            </a:extLst>
          </p:cNvPr>
          <p:cNvSpPr txBox="1"/>
          <p:nvPr/>
        </p:nvSpPr>
        <p:spPr>
          <a:xfrm>
            <a:off x="443345" y="1396828"/>
            <a:ext cx="11490319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3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. Кроме того, применение операционных системах реального времени всегда конкретно. </a:t>
            </a:r>
          </a:p>
          <a:p>
            <a:pPr indent="450215" algn="just"/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indent="450215" algn="just"/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Если ОС 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общего назначения 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обычно воспринимается пользователями (не разработчиками) уже 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готовый набор приложений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, то </a:t>
            </a:r>
            <a:r>
              <a:rPr lang="ru-RU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ОСРВ служит только инструментом для создания того или иного аппаратно-программного комплекса реального времени.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</a:p>
          <a:p>
            <a:pPr indent="450215" algn="just"/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indent="450215" algn="just"/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И поэтому наиболее широкий класс пользователей ОСРВ составляют разработчики таких комплексов - люди, проектирующие системы управления и сбора данных. </a:t>
            </a:r>
          </a:p>
          <a:p>
            <a:pPr indent="450215" algn="just"/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indent="450215" algn="just"/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Проектируя и разрабатывая конкретную систему реального времени, программист всегда знает точно, какие события могут произойти на объекте, знает критические сроки обработки каждого из этих событий. </a:t>
            </a:r>
          </a:p>
          <a:p>
            <a:pPr indent="450215" algn="just"/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D94E1ACE-1FFA-4834-BAFB-5F886708C8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1742" y="157244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8839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>
            <a:extLst>
              <a:ext uri="{FF2B5EF4-FFF2-40B4-BE49-F238E27FC236}">
                <a16:creationId xmlns:a16="http://schemas.microsoft.com/office/drawing/2014/main" id="{8DF2D764-2A91-4E7E-9753-CDB1D3D5DE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25596" y="1971617"/>
            <a:ext cx="6048375" cy="763588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50000">
                <a:srgbClr val="3366CC"/>
              </a:gs>
              <a:gs pos="100000">
                <a:schemeClr val="accent2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endParaRPr lang="ru-RU" sz="6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Успеть </a:t>
            </a: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c</a:t>
            </a:r>
            <a:r>
              <a:rPr lang="ru-RU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реагировать на событие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endParaRPr lang="ru-RU" sz="600" b="1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56339" name="Text Box 19">
            <a:extLst>
              <a:ext uri="{FF2B5EF4-FFF2-40B4-BE49-F238E27FC236}">
                <a16:creationId xmlns:a16="http://schemas.microsoft.com/office/drawing/2014/main" id="{B572EFF1-4E07-4811-BB22-998AC6E238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2321" y="592080"/>
            <a:ext cx="7634287" cy="944562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50000">
                <a:srgbClr val="3366CC"/>
              </a:gs>
              <a:gs pos="100000">
                <a:schemeClr val="accent2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b="1" i="1">
                <a:solidFill>
                  <a:schemeClr val="bg1"/>
                </a:solidFill>
                <a:latin typeface="Arial" charset="0"/>
              </a:rPr>
              <a:t>Назовем системой реального времени (СРВ)</a:t>
            </a:r>
            <a:r>
              <a:rPr lang="ru-RU" b="1" i="1">
                <a:latin typeface="Arial" charset="0"/>
              </a:rPr>
              <a:t> </a:t>
            </a:r>
            <a:r>
              <a:rPr lang="ru-RU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аппаратно-программный комплекс, реагирующий в течение предсказуемого времени на непредсказуемый поток внешних событий</a:t>
            </a:r>
            <a:r>
              <a:rPr lang="ru-RU">
                <a:latin typeface="Arial" charset="0"/>
              </a:rPr>
              <a:t> </a:t>
            </a:r>
          </a:p>
        </p:txBody>
      </p:sp>
      <p:sp>
        <p:nvSpPr>
          <p:cNvPr id="56355" name="Text Box 35">
            <a:extLst>
              <a:ext uri="{FF2B5EF4-FFF2-40B4-BE49-F238E27FC236}">
                <a16:creationId xmlns:a16="http://schemas.microsoft.com/office/drawing/2014/main" id="{63AE97F6-110A-4825-AC32-0E270C6E8A8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208" y="3544831"/>
            <a:ext cx="6048375" cy="669925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50000">
                <a:srgbClr val="3366CC"/>
              </a:gs>
              <a:gs pos="100000">
                <a:schemeClr val="accent2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Успеть </a:t>
            </a:r>
            <a:r>
              <a:rPr lang="en-US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c</a:t>
            </a:r>
            <a:r>
              <a:rPr lang="ru-RU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реагировать на одновременно происходящие события</a:t>
            </a:r>
          </a:p>
        </p:txBody>
      </p:sp>
      <p:sp>
        <p:nvSpPr>
          <p:cNvPr id="56358" name="Line 38">
            <a:extLst>
              <a:ext uri="{FF2B5EF4-FFF2-40B4-BE49-F238E27FC236}">
                <a16:creationId xmlns:a16="http://schemas.microsoft.com/office/drawing/2014/main" id="{300484E7-A96F-47FF-A314-DF18CBDCD8CC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245" y="1528705"/>
            <a:ext cx="0" cy="863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59" name="Line 39">
            <a:extLst>
              <a:ext uri="{FF2B5EF4-FFF2-40B4-BE49-F238E27FC236}">
                <a16:creationId xmlns:a16="http://schemas.microsoft.com/office/drawing/2014/main" id="{C606980A-F67E-45F7-A527-79FF843DB2DA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246" y="2392305"/>
            <a:ext cx="503237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60" name="Line 40">
            <a:extLst>
              <a:ext uri="{FF2B5EF4-FFF2-40B4-BE49-F238E27FC236}">
                <a16:creationId xmlns:a16="http://schemas.microsoft.com/office/drawing/2014/main" id="{58C06E40-9C68-4C32-B10D-8E6525DE7B85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245" y="3905192"/>
            <a:ext cx="12239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sp>
        <p:nvSpPr>
          <p:cNvPr id="56361" name="Line 41">
            <a:extLst>
              <a:ext uri="{FF2B5EF4-FFF2-40B4-BE49-F238E27FC236}">
                <a16:creationId xmlns:a16="http://schemas.microsoft.com/office/drawing/2014/main" id="{90F79971-7F52-4AA8-84B0-AFE549780519}"/>
              </a:ext>
            </a:extLst>
          </p:cNvPr>
          <p:cNvSpPr>
            <a:spLocks noChangeShapeType="1"/>
          </p:cNvSpPr>
          <p:nvPr/>
        </p:nvSpPr>
        <p:spPr bwMode="auto">
          <a:xfrm>
            <a:off x="611245" y="2331981"/>
            <a:ext cx="0" cy="1584325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ru-RU"/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6F432246-07A2-447E-825B-2093D3AF980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9343" y="170696"/>
            <a:ext cx="1636913" cy="123958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63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63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6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563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63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563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63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31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63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63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2" grpId="0" animBg="1"/>
      <p:bldP spid="56339" grpId="0" animBg="1"/>
      <p:bldP spid="56355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DBB8B5D8-4A04-43AE-B4F9-8806D521029C}"/>
              </a:ext>
            </a:extLst>
          </p:cNvPr>
          <p:cNvSpPr txBox="1"/>
          <p:nvPr/>
        </p:nvSpPr>
        <p:spPr>
          <a:xfrm>
            <a:off x="2632364" y="5035773"/>
            <a:ext cx="73650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dirty="0"/>
              <a:t>https://dspace.www1.vlsu.ru/bitstream/123456789/1853/3/00727.pdf</a:t>
            </a: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36802905-7258-44BE-8B9E-C4A508C7D1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5289" y="75911"/>
            <a:ext cx="9352691" cy="326214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15CACBD3-4226-4502-AC4A-1245655D8279}"/>
              </a:ext>
            </a:extLst>
          </p:cNvPr>
          <p:cNvSpPr txBox="1"/>
          <p:nvPr/>
        </p:nvSpPr>
        <p:spPr>
          <a:xfrm>
            <a:off x="637154" y="3600487"/>
            <a:ext cx="53644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dirty="0">
                <a:latin typeface="Verdana" pitchFamily="34" charset="0"/>
              </a:rPr>
              <a:t>Рисунок 1  - Время реакции различных систем на прерывание </a:t>
            </a:r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220C918-0876-4E61-AE25-21E78FFB0B1F}"/>
              </a:ext>
            </a:extLst>
          </p:cNvPr>
          <p:cNvSpPr txBox="1"/>
          <p:nvPr/>
        </p:nvSpPr>
        <p:spPr>
          <a:xfrm>
            <a:off x="5638645" y="3600487"/>
            <a:ext cx="536448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ru-RU" sz="1800" dirty="0">
                <a:latin typeface="Verdana" pitchFamily="34" charset="0"/>
              </a:rPr>
              <a:t>Рисунок 2  - Время переключения контекста</a:t>
            </a:r>
            <a:endParaRPr lang="ru-RU" dirty="0"/>
          </a:p>
        </p:txBody>
      </p: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2406D501-8210-4646-B004-C4B708DABD8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4668" y="140898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154030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A435E2A3-912E-4C1E-B985-2FCC1AB606A5}"/>
              </a:ext>
            </a:extLst>
          </p:cNvPr>
          <p:cNvSpPr txBox="1"/>
          <p:nvPr/>
        </p:nvSpPr>
        <p:spPr>
          <a:xfrm>
            <a:off x="741205" y="1372036"/>
            <a:ext cx="11054645" cy="25430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  <a:spcBef>
                <a:spcPts val="1000"/>
              </a:spcBef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Заключение</a:t>
            </a:r>
          </a:p>
          <a:p>
            <a:pPr>
              <a:lnSpc>
                <a:spcPct val="80000"/>
              </a:lnSpc>
              <a:spcBef>
                <a:spcPts val="1000"/>
              </a:spcBef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80000"/>
              </a:lnSpc>
              <a:spcBef>
                <a:spcPts val="1000"/>
              </a:spcBef>
              <a:defRPr/>
            </a:pPr>
            <a:r>
              <a:rPr lang="ru-RU" sz="2000" b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Были 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изучены следующие вопросы</a:t>
            </a:r>
            <a:r>
              <a:rPr lang="en-US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:</a:t>
            </a: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80000"/>
              </a:lnSpc>
              <a:spcBef>
                <a:spcPts val="1000"/>
              </a:spcBef>
              <a:defRPr/>
            </a:pPr>
            <a:endParaRPr lang="en-US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 Классификация ОСРВ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 Особенности и требования, предъявляемые к ОСРВ. Области применения ОСРВ 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18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3 Отличия ОСРВ от ОС общего назначения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8D9B1B6-AAB8-4540-BA91-D2C59C12AC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2953" y="270294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7672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3880"/>
    </mc:Choice>
    <mc:Fallback xmlns="">
      <p:transition spd="slow" advTm="23880"/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8F8FE9D-E158-4443-92BD-0667E95ACE71}"/>
              </a:ext>
            </a:extLst>
          </p:cNvPr>
          <p:cNvSpPr txBox="1"/>
          <p:nvPr/>
        </p:nvSpPr>
        <p:spPr>
          <a:xfrm>
            <a:off x="972165" y="1836038"/>
            <a:ext cx="8587471" cy="5091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70510" indent="317500" algn="ctr">
              <a:lnSpc>
                <a:spcPct val="125000"/>
              </a:lnSpc>
            </a:pPr>
            <a:r>
              <a:rPr lang="ru-RU" sz="24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Спасибо за внимание!!!</a:t>
            </a:r>
            <a:endParaRPr lang="ru-RU" sz="2400" b="1" i="1" dirty="0">
              <a:latin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BACF88F1-AF64-4D77-8977-3859CE4893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7478" y="124310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7707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044"/>
    </mc:Choice>
    <mc:Fallback xmlns="">
      <p:transition spd="slow" advTm="8044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54DFC104-8DAD-45B6-894E-2D75F4FFF0DA}"/>
              </a:ext>
            </a:extLst>
          </p:cNvPr>
          <p:cNvSpPr txBox="1">
            <a:spLocks noChangeArrowheads="1"/>
          </p:cNvSpPr>
          <p:nvPr/>
        </p:nvSpPr>
        <p:spPr>
          <a:xfrm>
            <a:off x="500640" y="725083"/>
            <a:ext cx="11281265" cy="424815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80000"/>
              </a:lnSpc>
              <a:buFont typeface="Wingdings" pitchFamily="2" charset="2"/>
              <a:buChar char="v"/>
              <a:defRPr/>
            </a:pPr>
            <a:endParaRPr lang="ru-RU" sz="900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Рекомендуемая литература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1.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Тенанбаум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Э. Современные операционные системы. пер. с англ. 2-е изд. –СПБ.: Питер, 2015. – 1037с. </a:t>
            </a:r>
          </a:p>
          <a:p>
            <a:pPr>
              <a:lnSpc>
                <a:spcPct val="80000"/>
              </a:lnSpc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2.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Олифер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В.Г.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Олифер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Н.А. Сетевые операционные системы. СПБ.: Питер, 2016. – 538с.</a:t>
            </a:r>
          </a:p>
          <a:p>
            <a:pPr>
              <a:lnSpc>
                <a:spcPct val="80000"/>
              </a:lnSpc>
              <a:defRPr/>
            </a:pPr>
            <a:endParaRPr lang="ru-RU" sz="2000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marL="0" indent="0">
              <a:lnSpc>
                <a:spcPct val="80000"/>
              </a:lnSpc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3.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Дейтел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Х.М., </a:t>
            </a:r>
            <a:r>
              <a:rPr lang="ru-RU" sz="2000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Чофнес</a:t>
            </a:r>
            <a:r>
              <a:rPr lang="ru-RU" sz="20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Р.Д. Операционные системы. пер. с англ. – М.: БИНОМ, 2016. – 704с.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316755B-1D51-4148-BC24-63FFD990D1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992" y="249065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09805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1395865-EFE0-4C02-A1FD-67232CB7E39C}"/>
              </a:ext>
            </a:extLst>
          </p:cNvPr>
          <p:cNvSpPr txBox="1"/>
          <p:nvPr/>
        </p:nvSpPr>
        <p:spPr>
          <a:xfrm>
            <a:off x="537556" y="876080"/>
            <a:ext cx="88059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</a:t>
            </a:r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По времени реакции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C803B3A-5708-4B94-8199-FD1112A7BE51}"/>
              </a:ext>
            </a:extLst>
          </p:cNvPr>
          <p:cNvSpPr txBox="1"/>
          <p:nvPr/>
        </p:nvSpPr>
        <p:spPr>
          <a:xfrm>
            <a:off x="601286" y="1474412"/>
            <a:ext cx="10989427" cy="59093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Системы</a:t>
            </a:r>
            <a:r>
              <a:rPr lang="ru-RU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ru-RU" sz="1800" b="1" i="1" dirty="0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жесткого</a:t>
            </a:r>
            <a:r>
              <a:rPr lang="ru-RU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(</a:t>
            </a:r>
            <a:r>
              <a:rPr lang="ru-RU" sz="1800" b="1" i="1" dirty="0" err="1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hard</a:t>
            </a:r>
            <a:r>
              <a:rPr lang="ru-RU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) 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реального времени </a:t>
            </a:r>
            <a:r>
              <a:rPr lang="ru-RU" sz="1800" b="1" i="1" dirty="0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никогда не опоздают с реакцией на событие</a:t>
            </a:r>
          </a:p>
          <a:p>
            <a:pPr lvl="1" algn="just">
              <a:buFont typeface="Wingdings" pitchFamily="2" charset="2"/>
              <a:buChar char="v"/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в случае опоздания результаты окажутся бесполезными </a:t>
            </a:r>
          </a:p>
          <a:p>
            <a:pPr lvl="1" algn="just">
              <a:buFont typeface="Wingdings" pitchFamily="2" charset="2"/>
              <a:buChar char="v"/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в случае задержки реакции может произойти катастрофа </a:t>
            </a:r>
          </a:p>
          <a:p>
            <a:pPr lvl="1" algn="just">
              <a:buFont typeface="Wingdings" pitchFamily="2" charset="2"/>
              <a:buChar char="v"/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стоимость опоздания может оказаться бесконечно велика </a:t>
            </a:r>
            <a:endParaRPr lang="ru-RU" b="1" dirty="0">
              <a:latin typeface="Verdana" pitchFamily="34" charset="0"/>
            </a:endParaRPr>
          </a:p>
          <a:p>
            <a:pPr algn="just">
              <a:spcBef>
                <a:spcPct val="50000"/>
              </a:spcBef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Примеры систем жесткого реального времени - бортовые системы управления, системы аварийной защиты, регистраторы аварийных событий. </a:t>
            </a:r>
          </a:p>
          <a:p>
            <a:pPr algn="just">
              <a:spcBef>
                <a:spcPct val="50000"/>
              </a:spcBef>
              <a:defRPr/>
            </a:pPr>
            <a:endParaRPr lang="ru-RU" b="1" i="1" dirty="0">
              <a:solidFill>
                <a:srgbClr val="F64C0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algn="just">
              <a:spcBef>
                <a:spcPct val="50000"/>
              </a:spcBef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Системы</a:t>
            </a:r>
            <a:r>
              <a:rPr lang="ru-RU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</a:t>
            </a:r>
            <a:r>
              <a:rPr lang="ru-RU" sz="1800" b="1" i="1" dirty="0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мягкого</a:t>
            </a:r>
            <a:r>
              <a:rPr lang="ru-RU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 (</a:t>
            </a:r>
            <a:r>
              <a:rPr lang="ru-RU" sz="1800" b="1" i="1" dirty="0" err="1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soft</a:t>
            </a:r>
            <a:r>
              <a:rPr lang="ru-RU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) 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реального времени </a:t>
            </a:r>
            <a:r>
              <a:rPr lang="ru-RU" sz="1800" b="1" i="1" dirty="0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не должны опаздывать с реакцией на событие</a:t>
            </a:r>
          </a:p>
          <a:p>
            <a:pPr lvl="1" algn="just">
              <a:buFont typeface="Wingdings" pitchFamily="2" charset="2"/>
              <a:buChar char="v"/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задержка реакции не критична, хотя и может привести к увеличению стоимости результатов и снижению производительности системы в целом</a:t>
            </a:r>
            <a:r>
              <a:rPr lang="ru-RU" dirty="0">
                <a:latin typeface="Verdana" pitchFamily="34" charset="0"/>
              </a:rPr>
              <a:t> </a:t>
            </a:r>
          </a:p>
          <a:p>
            <a:pPr algn="just">
              <a:spcBef>
                <a:spcPct val="50000"/>
              </a:spcBef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Примером может служить работа сети. Если система не успеет обработать очередной принятый пакет, это приведет к вынужденному перерыву на передающей стороне и, например, повторной посылке. Данные при этом не теряются, но производительность сети снижается.</a:t>
            </a:r>
          </a:p>
          <a:p>
            <a:pPr>
              <a:spcBef>
                <a:spcPct val="50000"/>
              </a:spcBef>
              <a:defRPr/>
            </a:pPr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>
              <a:spcBef>
                <a:spcPct val="50000"/>
              </a:spcBef>
              <a:defRPr/>
            </a:pPr>
            <a:endParaRPr lang="ru-RU" sz="1800" b="1" i="1" dirty="0">
              <a:solidFill>
                <a:srgbClr val="F64C0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E2C3AA8-1DD7-4612-A599-B4C0581563D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6159" y="120328"/>
            <a:ext cx="1636913" cy="123958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E54082A9-0C97-4539-9D67-72E86B427B3E}"/>
              </a:ext>
            </a:extLst>
          </p:cNvPr>
          <p:cNvSpPr txBox="1"/>
          <p:nvPr/>
        </p:nvSpPr>
        <p:spPr>
          <a:xfrm>
            <a:off x="537556" y="346788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ru-RU" altLang="ru-RU" sz="1800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1	 Классификация ОСРВ</a:t>
            </a:r>
          </a:p>
        </p:txBody>
      </p:sp>
    </p:spTree>
    <p:extLst>
      <p:ext uri="{BB962C8B-B14F-4D97-AF65-F5344CB8AC3E}">
        <p14:creationId xmlns:p14="http://schemas.microsoft.com/office/powerpoint/2010/main" val="16677538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2084713D-3472-4268-AC48-1020A6E569FE}"/>
              </a:ext>
            </a:extLst>
          </p:cNvPr>
          <p:cNvSpPr txBox="1"/>
          <p:nvPr/>
        </p:nvSpPr>
        <p:spPr>
          <a:xfrm>
            <a:off x="881148" y="448326"/>
            <a:ext cx="88059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По способу разработки программного обеспечения</a:t>
            </a:r>
          </a:p>
        </p:txBody>
      </p:sp>
      <p:sp>
        <p:nvSpPr>
          <p:cNvPr id="6" name="Text Box 3">
            <a:extLst>
              <a:ext uri="{FF2B5EF4-FFF2-40B4-BE49-F238E27FC236}">
                <a16:creationId xmlns:a16="http://schemas.microsoft.com/office/drawing/2014/main" id="{F3CBAF82-FC7C-41C7-B2BF-DF8D167FCA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81148" y="1119304"/>
            <a:ext cx="4681537" cy="1203325"/>
          </a:xfrm>
          <a:prstGeom prst="rect">
            <a:avLst/>
          </a:prstGeom>
          <a:gradFill rotWithShape="1">
            <a:gsLst>
              <a:gs pos="0">
                <a:srgbClr val="3366CC"/>
              </a:gs>
              <a:gs pos="50000">
                <a:schemeClr val="accent2"/>
              </a:gs>
              <a:gs pos="100000">
                <a:srgbClr val="3366CC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endParaRPr lang="ru-RU" sz="800" b="1" i="1" dirty="0">
              <a:solidFill>
                <a:srgbClr val="F64C0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2400" b="1" dirty="0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Self-</a:t>
            </a:r>
            <a:r>
              <a:rPr lang="ru-RU" sz="2400" b="1" dirty="0" err="1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Hosted</a:t>
            </a:r>
            <a:endParaRPr lang="ru-RU" sz="2400" b="1" dirty="0">
              <a:solidFill>
                <a:srgbClr val="F64C0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endParaRPr lang="ru-RU" dirty="0">
              <a:solidFill>
                <a:srgbClr val="F64C08"/>
              </a:solidFill>
              <a:latin typeface="Arial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E3D739-57BB-4296-B975-8DDCD989A752}"/>
              </a:ext>
            </a:extLst>
          </p:cNvPr>
          <p:cNvSpPr txBox="1"/>
          <p:nvPr/>
        </p:nvSpPr>
        <p:spPr>
          <a:xfrm>
            <a:off x="677807" y="2641508"/>
            <a:ext cx="10836385" cy="39703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это системы, в которых пользователи могут разрабатывать приложения, работая в самой ОСРВ. Обычно это предполагает, что ОСРВ поддерживает файловую систему, средства ввода-вывода, пользовательский интерфейс, имеются компиляторы, отладчик, средства анализа программ, текстовые редакторы, работающие под управлением ОСРВ.</a:t>
            </a:r>
          </a:p>
          <a:p>
            <a:pPr indent="450215" algn="just"/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Достоинством 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таких систем является более простой и наглядный механизм создания и запуска приложений, которые работают на той же машине, что и пользователь.</a:t>
            </a:r>
          </a:p>
          <a:p>
            <a:pPr indent="450215" algn="just"/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Недостатком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является то, что промышленному компьютеру во время его реальной эксплуатации часто вообще не требуется пользовательский интерфейс и возможность запуска тяжеловесных программ вроде компилятора. Следовательно, большинство из описанных выше возможностей ОСРВ просто не используются и только зря занимают память и другие ресурсы компьютера.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E818A802-E58D-4F79-AF86-63475A778E5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6648" y="366944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401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>
            <a:extLst>
              <a:ext uri="{FF2B5EF4-FFF2-40B4-BE49-F238E27FC236}">
                <a16:creationId xmlns:a16="http://schemas.microsoft.com/office/drawing/2014/main" id="{0FD6A043-6344-49F9-B6F8-3F2B3B7AE8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0631" y="369917"/>
            <a:ext cx="4681537" cy="1338263"/>
          </a:xfrm>
          <a:prstGeom prst="rect">
            <a:avLst/>
          </a:prstGeom>
          <a:gradFill rotWithShape="1">
            <a:gsLst>
              <a:gs pos="0">
                <a:srgbClr val="3366CC"/>
              </a:gs>
              <a:gs pos="50000">
                <a:schemeClr val="accent2"/>
              </a:gs>
              <a:gs pos="100000">
                <a:srgbClr val="3366CC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endParaRPr lang="ru-RU" sz="800" b="1" i="1">
              <a:solidFill>
                <a:srgbClr val="F64C0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2400" b="1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Host/Target</a:t>
            </a:r>
          </a:p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endParaRPr lang="ru-RU" sz="2400">
              <a:solidFill>
                <a:srgbClr val="F64C0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1E6CF1F-213E-452E-85D5-CCBAC80FAA26}"/>
              </a:ext>
            </a:extLst>
          </p:cNvPr>
          <p:cNvSpPr txBox="1"/>
          <p:nvPr/>
        </p:nvSpPr>
        <p:spPr>
          <a:xfrm>
            <a:off x="609599" y="2138184"/>
            <a:ext cx="11172305" cy="369331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tabLst>
                <a:tab pos="457200" algn="l"/>
              </a:tabLst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это системы, в которых операционная система и(или) компьютер, на котором разрабатываются приложения (</a:t>
            </a:r>
            <a:r>
              <a:rPr lang="ru-RU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host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), и операционная система и(или) компьютер, на котором запускаются приложения (</a:t>
            </a:r>
            <a:r>
              <a:rPr lang="ru-RU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target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), различны. Приложение реального времени разрабатывается на </a:t>
            </a:r>
            <a:r>
              <a:rPr lang="ru-RU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host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- компьютере (компьютере системы разработки), затем компонуется с ядром и загружается в целевую систему для исполнения. Как правило, приложение реального времени - это одна задача и параллелизм здесь достигается с помощью нитей (</a:t>
            </a:r>
            <a:r>
              <a:rPr lang="ru-RU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threads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). Связь между компьютерами осуществляется с помощью последовательного соединения (COM порта), Ethernet, общей шины VME или </a:t>
            </a:r>
            <a:r>
              <a:rPr lang="ru-RU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compact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PCI. В качестве </a:t>
            </a:r>
            <a:r>
              <a:rPr lang="ru-RU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host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системы обычно выступают компьютер под управлением UNIX или Windows NT, в качестве </a:t>
            </a:r>
            <a:r>
              <a:rPr lang="ru-RU" b="1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target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системы, промышленный или встраиваемый компьютер под управлением ОСРВ. Бывают системы, в которых на одном компьютере работают две операционных системы: "обычная" и реального времени.</a:t>
            </a:r>
          </a:p>
        </p:txBody>
      </p:sp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98AEB6F-E84B-4F93-B8EB-05AB6FA35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991" y="299362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4924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B7C75440-13FD-4697-9A33-FE92662C9E73}"/>
              </a:ext>
            </a:extLst>
          </p:cNvPr>
          <p:cNvSpPr txBox="1"/>
          <p:nvPr/>
        </p:nvSpPr>
        <p:spPr>
          <a:xfrm>
            <a:off x="397625" y="1946310"/>
            <a:ext cx="11396750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450215" algn="just"/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Системы этого типа обладают рядом </a:t>
            </a:r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достоинств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, среди которых главное - скорость и реактивность системы. </a:t>
            </a:r>
          </a:p>
          <a:p>
            <a:pPr indent="450215" algn="just"/>
            <a:endParaRPr lang="ru-RU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indent="450215" algn="just"/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Недостатком</a:t>
            </a: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 является и относительная сложность программных компонент: кросс-компилятора, удаленного загрузчика и отладчика, и т.д. Кроме того, системы разработки для продуктов этого класса традиционно дороги (порядка $20000).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73F0197-BA32-4643-81A4-ED172EC044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57462" y="322551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12115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22383F8C-34E5-4D71-A5F7-21199584C5D0}"/>
              </a:ext>
            </a:extLst>
          </p:cNvPr>
          <p:cNvSpPr txBox="1"/>
          <p:nvPr/>
        </p:nvSpPr>
        <p:spPr>
          <a:xfrm>
            <a:off x="792479" y="409533"/>
            <a:ext cx="88059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В зависимости от происхождения</a:t>
            </a:r>
          </a:p>
        </p:txBody>
      </p:sp>
      <p:sp>
        <p:nvSpPr>
          <p:cNvPr id="3" name="Text Box 3">
            <a:extLst>
              <a:ext uri="{FF2B5EF4-FFF2-40B4-BE49-F238E27FC236}">
                <a16:creationId xmlns:a16="http://schemas.microsoft.com/office/drawing/2014/main" id="{87D9722E-1683-4DC6-BFC2-B3CAA4600B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79" y="980239"/>
            <a:ext cx="7056438" cy="42545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50000">
                <a:srgbClr val="3366CC"/>
              </a:gs>
              <a:gs pos="100000">
                <a:schemeClr val="accent2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2000" b="1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Обычные ОС </a:t>
            </a:r>
          </a:p>
        </p:txBody>
      </p:sp>
      <p:sp>
        <p:nvSpPr>
          <p:cNvPr id="4" name="Text Box 8">
            <a:extLst>
              <a:ext uri="{FF2B5EF4-FFF2-40B4-BE49-F238E27FC236}">
                <a16:creationId xmlns:a16="http://schemas.microsoft.com/office/drawing/2014/main" id="{69A09C39-A606-4274-9FB4-247BBE9B06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6254" y="1499113"/>
            <a:ext cx="8532899" cy="147732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9999FF"/>
                    </a:gs>
                    <a:gs pos="100000">
                      <a:srgbClr val="3366CC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800100" indent="-342900">
              <a:defRPr>
                <a:solidFill>
                  <a:schemeClr val="tx1"/>
                </a:solidFill>
                <a:latin typeface="Arial" charset="0"/>
              </a:defRPr>
            </a:lvl2pPr>
            <a:lvl3pPr marL="1257300" indent="-342900">
              <a:defRPr>
                <a:solidFill>
                  <a:schemeClr val="tx1"/>
                </a:solidFill>
                <a:latin typeface="Arial" charset="0"/>
              </a:defRPr>
            </a:lvl3pPr>
            <a:lvl4pPr marL="1714500" indent="-342900">
              <a:defRPr>
                <a:solidFill>
                  <a:schemeClr val="tx1"/>
                </a:solidFill>
                <a:latin typeface="Arial" charset="0"/>
              </a:defRPr>
            </a:lvl4pPr>
            <a:lvl5pPr marL="2171700" indent="-342900">
              <a:defRPr>
                <a:solidFill>
                  <a:schemeClr val="tx1"/>
                </a:solidFill>
                <a:latin typeface="Arial" charset="0"/>
              </a:defRPr>
            </a:lvl5pPr>
            <a:lvl6pPr marL="26289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30861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5433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4000500" indent="-3429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lvl="1" algn="just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часто к обычным ОС добавляют дополнительные модули,</a:t>
            </a:r>
            <a:endParaRPr lang="en-US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lvl="1" algn="just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реализующие поддержку специфического оборудования, </a:t>
            </a:r>
          </a:p>
          <a:p>
            <a:pPr lvl="1" algn="just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А также планирование задач и обработку прерываний в</a:t>
            </a:r>
            <a:endParaRPr lang="en-US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lvl="1" algn="just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соответствие с требованиями к ОСРВ и сглаживающие</a:t>
            </a:r>
            <a:endParaRPr lang="en-US" b="1" dirty="0">
              <a:effectLst>
                <a:outerShdw blurRad="38100" dist="38100" dir="2700000" algn="tl">
                  <a:srgbClr val="FFFFFF"/>
                </a:outerShdw>
              </a:effectLst>
              <a:latin typeface="Verdana" pitchFamily="34" charset="0"/>
            </a:endParaRPr>
          </a:p>
          <a:p>
            <a:pPr lvl="1" algn="just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невозможность прервать ядро системы</a:t>
            </a:r>
          </a:p>
        </p:txBody>
      </p:sp>
      <p:sp>
        <p:nvSpPr>
          <p:cNvPr id="5" name="Text Box 5">
            <a:extLst>
              <a:ext uri="{FF2B5EF4-FFF2-40B4-BE49-F238E27FC236}">
                <a16:creationId xmlns:a16="http://schemas.microsoft.com/office/drawing/2014/main" id="{5A844721-E6D0-49C5-9EF5-610199BDE51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2479" y="3271239"/>
            <a:ext cx="7056438" cy="42545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50000">
                <a:srgbClr val="3366CC"/>
              </a:gs>
              <a:gs pos="100000">
                <a:schemeClr val="accent2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2000" b="1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Собственные</a:t>
            </a:r>
            <a:endParaRPr lang="ru-RU" sz="2000">
              <a:solidFill>
                <a:srgbClr val="F64C0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6" name="Text Box 6">
            <a:extLst>
              <a:ext uri="{FF2B5EF4-FFF2-40B4-BE49-F238E27FC236}">
                <a16:creationId xmlns:a16="http://schemas.microsoft.com/office/drawing/2014/main" id="{EF439A69-8CF6-4988-9989-53E825BCDD7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97898" y="3838887"/>
            <a:ext cx="8344477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rgbClr val="9999FF"/>
                    </a:gs>
                    <a:gs pos="100000">
                      <a:srgbClr val="3366CC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1" algn="just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специализированные операционные системы для применения в задачах реального времени </a:t>
            </a:r>
          </a:p>
        </p:txBody>
      </p:sp>
      <p:sp>
        <p:nvSpPr>
          <p:cNvPr id="7" name="Text Box 7">
            <a:extLst>
              <a:ext uri="{FF2B5EF4-FFF2-40B4-BE49-F238E27FC236}">
                <a16:creationId xmlns:a16="http://schemas.microsoft.com/office/drawing/2014/main" id="{0F772263-AEFB-4496-BC19-2395657AF9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7897" y="4764063"/>
            <a:ext cx="7056438" cy="425450"/>
          </a:xfrm>
          <a:prstGeom prst="rect">
            <a:avLst/>
          </a:prstGeom>
          <a:gradFill rotWithShape="1">
            <a:gsLst>
              <a:gs pos="0">
                <a:schemeClr val="accent2"/>
              </a:gs>
              <a:gs pos="50000">
                <a:srgbClr val="3366CC"/>
              </a:gs>
              <a:gs pos="100000">
                <a:schemeClr val="accent2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2000" b="1" dirty="0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Специализированные</a:t>
            </a:r>
            <a:endParaRPr lang="ru-RU" sz="2000" dirty="0">
              <a:solidFill>
                <a:srgbClr val="F64C08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Verdana" pitchFamily="34" charset="0"/>
            </a:endParaRPr>
          </a:p>
        </p:txBody>
      </p:sp>
      <p:sp>
        <p:nvSpPr>
          <p:cNvPr id="8" name="Text Box 9">
            <a:extLst>
              <a:ext uri="{FF2B5EF4-FFF2-40B4-BE49-F238E27FC236}">
                <a16:creationId xmlns:a16="http://schemas.microsoft.com/office/drawing/2014/main" id="{6A20379C-4048-4E57-A40F-3077C36F0D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656" y="5416096"/>
            <a:ext cx="9544613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2"/>
                    </a:gs>
                    <a:gs pos="100000">
                      <a:srgbClr val="3366CC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lvl="1" algn="just">
              <a:defRPr/>
            </a:pPr>
            <a:r>
              <a:rPr lang="ru-RU" b="1" dirty="0"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разрабатываются для конкретного микроконтроллера его производителем. Часто не являются полноценными ОС, а представляют единый модуль с приложением и обеспечивают только необходимый минимум функциональности </a:t>
            </a:r>
          </a:p>
        </p:txBody>
      </p:sp>
      <p:sp>
        <p:nvSpPr>
          <p:cNvPr id="9" name="AutoShape 10">
            <a:extLst>
              <a:ext uri="{FF2B5EF4-FFF2-40B4-BE49-F238E27FC236}">
                <a16:creationId xmlns:a16="http://schemas.microsoft.com/office/drawing/2014/main" id="{2C6D2CE4-215F-47C1-83E0-61AA82F79CA7}"/>
              </a:ext>
            </a:extLst>
          </p:cNvPr>
          <p:cNvSpPr>
            <a:spLocks/>
          </p:cNvSpPr>
          <p:nvPr/>
        </p:nvSpPr>
        <p:spPr bwMode="auto">
          <a:xfrm>
            <a:off x="9242396" y="1063366"/>
            <a:ext cx="215900" cy="3240087"/>
          </a:xfrm>
          <a:prstGeom prst="rightBrace">
            <a:avLst>
              <a:gd name="adj1" fmla="val 125061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ru-RU">
              <a:effectLst>
                <a:outerShdw blurRad="38100" dist="38100" dir="2700000" algn="tl">
                  <a:srgbClr val="FFFFFF"/>
                </a:outerShdw>
              </a:effectLst>
              <a:latin typeface="Arial" charset="0"/>
            </a:endParaRPr>
          </a:p>
        </p:txBody>
      </p:sp>
      <p:sp>
        <p:nvSpPr>
          <p:cNvPr id="10" name="Text Box 12">
            <a:extLst>
              <a:ext uri="{FF2B5EF4-FFF2-40B4-BE49-F238E27FC236}">
                <a16:creationId xmlns:a16="http://schemas.microsoft.com/office/drawing/2014/main" id="{6D4E6416-0A17-4FA1-BEF2-2DB910123117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8691533" y="2333366"/>
            <a:ext cx="16922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2"/>
                    </a:gs>
                    <a:gs pos="50000">
                      <a:srgbClr val="3366CC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1400" b="1" dirty="0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Self-</a:t>
            </a:r>
            <a:r>
              <a:rPr lang="ru-RU" sz="1400" b="1" dirty="0" err="1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Hosted</a:t>
            </a:r>
            <a:endParaRPr lang="ru-RU" sz="1400" dirty="0">
              <a:solidFill>
                <a:srgbClr val="F64C08"/>
              </a:solidFill>
              <a:latin typeface="Arial" charset="0"/>
            </a:endParaRPr>
          </a:p>
        </p:txBody>
      </p:sp>
      <p:sp>
        <p:nvSpPr>
          <p:cNvPr id="11" name="AutoShape 11">
            <a:extLst>
              <a:ext uri="{FF2B5EF4-FFF2-40B4-BE49-F238E27FC236}">
                <a16:creationId xmlns:a16="http://schemas.microsoft.com/office/drawing/2014/main" id="{94B387BF-105F-4541-95A4-8D42430B73AF}"/>
              </a:ext>
            </a:extLst>
          </p:cNvPr>
          <p:cNvSpPr>
            <a:spLocks/>
          </p:cNvSpPr>
          <p:nvPr/>
        </p:nvSpPr>
        <p:spPr bwMode="auto">
          <a:xfrm>
            <a:off x="10001539" y="3331904"/>
            <a:ext cx="215900" cy="2376487"/>
          </a:xfrm>
          <a:prstGeom prst="rightBrace">
            <a:avLst>
              <a:gd name="adj1" fmla="val 91728"/>
              <a:gd name="adj2" fmla="val 50000"/>
            </a:avLst>
          </a:prstGeom>
          <a:noFill/>
          <a:ln w="2857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endParaRPr lang="ru-RU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sp>
        <p:nvSpPr>
          <p:cNvPr id="12" name="Text Box 13">
            <a:extLst>
              <a:ext uri="{FF2B5EF4-FFF2-40B4-BE49-F238E27FC236}">
                <a16:creationId xmlns:a16="http://schemas.microsoft.com/office/drawing/2014/main" id="{77C55EB4-BB01-45B2-9DEA-7BBE2758A442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9539576" y="4530467"/>
            <a:ext cx="16922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1">
                  <a:gsLst>
                    <a:gs pos="0">
                      <a:schemeClr val="accent2"/>
                    </a:gs>
                    <a:gs pos="50000">
                      <a:srgbClr val="3366CC"/>
                    </a:gs>
                    <a:gs pos="100000">
                      <a:schemeClr val="accent2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buFont typeface="Wingdings" pitchFamily="2" charset="2"/>
              <a:buNone/>
              <a:defRPr/>
            </a:pPr>
            <a:r>
              <a:rPr lang="ru-RU" sz="1400" b="1" dirty="0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Host</a:t>
            </a:r>
            <a:r>
              <a:rPr lang="en-US" sz="1400" b="1" dirty="0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/Target</a:t>
            </a:r>
            <a:endParaRPr lang="ru-RU" sz="1400" dirty="0">
              <a:solidFill>
                <a:srgbClr val="F64C08"/>
              </a:solidFill>
              <a:latin typeface="Arial" charset="0"/>
            </a:endParaRPr>
          </a:p>
        </p:txBody>
      </p:sp>
      <p:pic>
        <p:nvPicPr>
          <p:cNvPr id="13" name="Рисунок 12">
            <a:extLst>
              <a:ext uri="{FF2B5EF4-FFF2-40B4-BE49-F238E27FC236}">
                <a16:creationId xmlns:a16="http://schemas.microsoft.com/office/drawing/2014/main" id="{8F3BB52C-4699-43FB-8895-A0205722E6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73450" y="360447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1611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500"/>
                            </p:stCondLst>
                            <p:childTnLst>
                              <p:par>
                                <p:cTn id="2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3500"/>
                            </p:stCondLst>
                            <p:childTnLst>
                              <p:par>
                                <p:cTn id="3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5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0"/>
                            </p:stCondLst>
                            <p:childTnLst>
                              <p:par>
                                <p:cTn id="4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500"/>
                            </p:stCondLst>
                            <p:childTnLst>
                              <p:par>
                                <p:cTn id="5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7500"/>
                            </p:stCondLst>
                            <p:childTnLst>
                              <p:par>
                                <p:cTn id="56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000"/>
                            </p:stCondLst>
                            <p:childTnLst>
                              <p:par>
                                <p:cTn id="6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build="p"/>
      <p:bldP spid="5" grpId="0" animBg="1"/>
      <p:bldP spid="6" grpId="0" build="p"/>
      <p:bldP spid="7" grpId="0" animBg="1"/>
      <p:bldP spid="8" grpId="0" build="p"/>
      <p:bldP spid="9" grpId="0" animBg="1"/>
      <p:bldP spid="10" grpId="0"/>
      <p:bldP spid="11" grpId="0" animBg="1"/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AutoShape 40">
            <a:extLst>
              <a:ext uri="{FF2B5EF4-FFF2-40B4-BE49-F238E27FC236}">
                <a16:creationId xmlns:a16="http://schemas.microsoft.com/office/drawing/2014/main" id="{C497EF33-5B29-4DB2-B204-3E7D2B74AC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28131" y="1061749"/>
            <a:ext cx="3167062" cy="1368425"/>
          </a:xfrm>
          <a:prstGeom prst="downArrowCallout">
            <a:avLst>
              <a:gd name="adj1" fmla="val 83211"/>
              <a:gd name="adj2" fmla="val 57860"/>
              <a:gd name="adj3" fmla="val 27704"/>
              <a:gd name="adj4" fmla="val 66000"/>
            </a:avLst>
          </a:prstGeom>
          <a:gradFill rotWithShape="1">
            <a:gsLst>
              <a:gs pos="0">
                <a:srgbClr val="FF7F15"/>
              </a:gs>
              <a:gs pos="50000">
                <a:schemeClr val="bg1"/>
              </a:gs>
              <a:gs pos="100000">
                <a:srgbClr val="FF7F15"/>
              </a:gs>
            </a:gsLst>
            <a:lin ang="0" scaled="1"/>
          </a:gradFill>
          <a:ln w="2857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ru-RU">
              <a:latin typeface="Arial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E2FE930-9C68-4981-9F2A-5923CF5FA141}"/>
              </a:ext>
            </a:extLst>
          </p:cNvPr>
          <p:cNvSpPr txBox="1"/>
          <p:nvPr/>
        </p:nvSpPr>
        <p:spPr>
          <a:xfrm>
            <a:off x="792479" y="409533"/>
            <a:ext cx="880594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b="1" u="sng" dirty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  <a:latin typeface="Verdana" pitchFamily="34" charset="0"/>
              </a:rPr>
              <a:t>По системной программной среде</a:t>
            </a:r>
          </a:p>
        </p:txBody>
      </p:sp>
      <p:sp>
        <p:nvSpPr>
          <p:cNvPr id="3" name="Text Box 37">
            <a:extLst>
              <a:ext uri="{FF2B5EF4-FFF2-40B4-BE49-F238E27FC236}">
                <a16:creationId xmlns:a16="http://schemas.microsoft.com/office/drawing/2014/main" id="{B238907F-A203-4E60-BE1E-0B0FDB21EC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82888" y="969522"/>
            <a:ext cx="3313112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000" b="1" i="1" dirty="0">
                <a:solidFill>
                  <a:srgbClr val="F64C08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erdana" pitchFamily="34" charset="0"/>
              </a:rPr>
              <a:t>1-й класс</a:t>
            </a:r>
            <a:r>
              <a:rPr lang="ru-RU" dirty="0">
                <a:latin typeface="Arial" charset="0"/>
              </a:rPr>
              <a:t> </a:t>
            </a:r>
            <a:r>
              <a:rPr lang="ru-RU" b="1" dirty="0">
                <a:latin typeface="Arial" charset="0"/>
              </a:rPr>
              <a:t>программирование на уровне микропроцессоров</a:t>
            </a:r>
            <a:r>
              <a: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</a:p>
        </p:txBody>
      </p:sp>
      <p:sp>
        <p:nvSpPr>
          <p:cNvPr id="5" name="Text Box 22">
            <a:extLst>
              <a:ext uri="{FF2B5EF4-FFF2-40B4-BE49-F238E27FC236}">
                <a16:creationId xmlns:a16="http://schemas.microsoft.com/office/drawing/2014/main" id="{C210BB48-A129-4F7F-9C80-883912B783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39231" y="2430174"/>
            <a:ext cx="3168650" cy="3297237"/>
          </a:xfrm>
          <a:prstGeom prst="rect">
            <a:avLst/>
          </a:prstGeom>
          <a:gradFill rotWithShape="1">
            <a:gsLst>
              <a:gs pos="0">
                <a:srgbClr val="3366CC"/>
              </a:gs>
              <a:gs pos="100000">
                <a:schemeClr val="accent2">
                  <a:alpha val="59000"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Программы</a:t>
            </a:r>
            <a:r>
              <a:rPr lang="ru-RU" dirty="0">
                <a:effectLst>
                  <a:outerShdw blurRad="38100" dist="38100" dir="2700000" algn="tl">
                    <a:srgbClr val="FFFFFF"/>
                  </a:outerShdw>
                </a:effectLst>
                <a:latin typeface="Arial" charset="0"/>
              </a:rPr>
              <a:t> </a:t>
            </a: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для программируемых микропроцессоров очень небольшие и обычно написаны на языке низкого уровня. Операционная среда недоступна</a:t>
            </a:r>
          </a:p>
          <a:p>
            <a:pPr algn="ctr">
              <a:spcBef>
                <a:spcPct val="50000"/>
              </a:spcBef>
              <a:defRPr/>
            </a:pP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spcBef>
                <a:spcPct val="50000"/>
              </a:spcBef>
              <a:defRPr/>
            </a:pPr>
            <a:endParaRPr lang="ru-RU" sz="20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</p:txBody>
      </p:sp>
      <p:grpSp>
        <p:nvGrpSpPr>
          <p:cNvPr id="8" name="Group 55">
            <a:extLst>
              <a:ext uri="{FF2B5EF4-FFF2-40B4-BE49-F238E27FC236}">
                <a16:creationId xmlns:a16="http://schemas.microsoft.com/office/drawing/2014/main" id="{3EF8E454-7912-4F72-B8A9-C65AA79363BD}"/>
              </a:ext>
            </a:extLst>
          </p:cNvPr>
          <p:cNvGrpSpPr>
            <a:grpSpLocks/>
          </p:cNvGrpSpPr>
          <p:nvPr/>
        </p:nvGrpSpPr>
        <p:grpSpPr bwMode="auto">
          <a:xfrm>
            <a:off x="6598444" y="5727411"/>
            <a:ext cx="2817813" cy="504825"/>
            <a:chOff x="3282" y="3720"/>
            <a:chExt cx="1775" cy="318"/>
          </a:xfrm>
        </p:grpSpPr>
        <p:sp>
          <p:nvSpPr>
            <p:cNvPr id="9" name="AutoShape 52">
              <a:extLst>
                <a:ext uri="{FF2B5EF4-FFF2-40B4-BE49-F238E27FC236}">
                  <a16:creationId xmlns:a16="http://schemas.microsoft.com/office/drawing/2014/main" id="{E5F8071E-C231-4981-8027-4368C9BFBB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82" y="3720"/>
              <a:ext cx="1497" cy="318"/>
            </a:xfrm>
            <a:prstGeom prst="upArrowCallout">
              <a:avLst>
                <a:gd name="adj1" fmla="val 117689"/>
                <a:gd name="adj2" fmla="val 117689"/>
                <a:gd name="adj3" fmla="val 16667"/>
                <a:gd name="adj4" fmla="val 66667"/>
              </a:avLst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0" name="Text Box 54">
              <a:extLst>
                <a:ext uri="{FF2B5EF4-FFF2-40B4-BE49-F238E27FC236}">
                  <a16:creationId xmlns:a16="http://schemas.microsoft.com/office/drawing/2014/main" id="{81168089-5495-4931-B7AB-8F16F0663A2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88" y="3838"/>
              <a:ext cx="1769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ru-RU" sz="1400" b="1">
                  <a:solidFill>
                    <a:srgbClr val="F64C08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Arial" charset="0"/>
                </a:rPr>
                <a:t>Жесткое реальное время</a:t>
              </a:r>
            </a:p>
          </p:txBody>
        </p:sp>
      </p:grpSp>
      <p:sp>
        <p:nvSpPr>
          <p:cNvPr id="11" name="Text Box 51">
            <a:extLst>
              <a:ext uri="{FF2B5EF4-FFF2-40B4-BE49-F238E27FC236}">
                <a16:creationId xmlns:a16="http://schemas.microsoft.com/office/drawing/2014/main" id="{1029747B-8C04-4880-8A74-AD4A762B6C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211093" y="2436524"/>
            <a:ext cx="3168650" cy="3251200"/>
          </a:xfrm>
          <a:prstGeom prst="rect">
            <a:avLst/>
          </a:prstGeom>
          <a:gradFill rotWithShape="1">
            <a:gsLst>
              <a:gs pos="0">
                <a:srgbClr val="3366CC"/>
              </a:gs>
              <a:gs pos="100000">
                <a:schemeClr val="accent2">
                  <a:alpha val="59000"/>
                </a:schemeClr>
              </a:gs>
            </a:gsLst>
            <a:path path="shape">
              <a:fillToRect l="50000" t="50000" r="50000" b="50000"/>
            </a:path>
          </a:gra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ru-RU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</a:endParaRPr>
          </a:p>
          <a:p>
            <a:pPr algn="ctr">
              <a:spcBef>
                <a:spcPct val="50000"/>
              </a:spcBef>
              <a:defRPr/>
            </a:pPr>
            <a:r>
              <a:rPr lang="ru-RU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rPr>
              <a:t>Предусмотрены лишь основные функции, а управление памятью и диспетчер часто недоступны. Прикладная программа разрабатывается в инструментальной среде, а выполняется, как правило, на встроенных системах</a:t>
            </a:r>
            <a:r>
              <a:rPr lang="ru-RU" dirty="0">
                <a:latin typeface="Arial" charset="0"/>
              </a:rPr>
              <a:t> </a:t>
            </a:r>
          </a:p>
        </p:txBody>
      </p:sp>
      <p:grpSp>
        <p:nvGrpSpPr>
          <p:cNvPr id="12" name="Group 57">
            <a:extLst>
              <a:ext uri="{FF2B5EF4-FFF2-40B4-BE49-F238E27FC236}">
                <a16:creationId xmlns:a16="http://schemas.microsoft.com/office/drawing/2014/main" id="{51888A2B-2F9F-4210-A9B1-F62D81AEBFB8}"/>
              </a:ext>
            </a:extLst>
          </p:cNvPr>
          <p:cNvGrpSpPr>
            <a:grpSpLocks/>
          </p:cNvGrpSpPr>
          <p:nvPr/>
        </p:nvGrpSpPr>
        <p:grpSpPr bwMode="auto">
          <a:xfrm>
            <a:off x="6211093" y="1083520"/>
            <a:ext cx="3313112" cy="1368425"/>
            <a:chOff x="2971" y="1071"/>
            <a:chExt cx="2087" cy="862"/>
          </a:xfrm>
        </p:grpSpPr>
        <p:sp>
          <p:nvSpPr>
            <p:cNvPr id="13" name="AutoShape 40">
              <a:extLst>
                <a:ext uri="{FF2B5EF4-FFF2-40B4-BE49-F238E27FC236}">
                  <a16:creationId xmlns:a16="http://schemas.microsoft.com/office/drawing/2014/main" id="{F4F766DB-BBA9-41B0-B211-91098292E1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017" y="1071"/>
              <a:ext cx="1995" cy="862"/>
            </a:xfrm>
            <a:prstGeom prst="downArrowCallout">
              <a:avLst>
                <a:gd name="adj1" fmla="val 83211"/>
                <a:gd name="adj2" fmla="val 57860"/>
                <a:gd name="adj3" fmla="val 27704"/>
                <a:gd name="adj4" fmla="val 66000"/>
              </a:avLst>
            </a:prstGeom>
            <a:gradFill rotWithShape="1">
              <a:gsLst>
                <a:gs pos="0">
                  <a:srgbClr val="FF7F15"/>
                </a:gs>
                <a:gs pos="50000">
                  <a:schemeClr val="bg1"/>
                </a:gs>
                <a:gs pos="100000">
                  <a:srgbClr val="FF7F15"/>
                </a:gs>
              </a:gsLst>
              <a:lin ang="0" scaled="1"/>
            </a:gra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>
                <a:defRPr/>
              </a:pPr>
              <a:endParaRPr lang="ru-RU">
                <a:latin typeface="Arial" charset="0"/>
              </a:endParaRPr>
            </a:p>
          </p:txBody>
        </p:sp>
        <p:sp>
          <p:nvSpPr>
            <p:cNvPr id="14" name="Text Box 41">
              <a:extLst>
                <a:ext uri="{FF2B5EF4-FFF2-40B4-BE49-F238E27FC236}">
                  <a16:creationId xmlns:a16="http://schemas.microsoft.com/office/drawing/2014/main" id="{2E9D8414-831C-4077-8C1E-381D1EE688F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71" y="1090"/>
              <a:ext cx="2087" cy="64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lnSpc>
                  <a:spcPct val="70000"/>
                </a:lnSpc>
                <a:spcBef>
                  <a:spcPct val="50000"/>
                </a:spcBef>
                <a:defRPr/>
              </a:pPr>
              <a:r>
                <a:rPr lang="ru-RU" sz="2000" b="1" i="1" dirty="0">
                  <a:solidFill>
                    <a:srgbClr val="F64C08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Verdana" pitchFamily="34" charset="0"/>
                </a:rPr>
                <a:t>2-й класс</a:t>
              </a:r>
              <a:endParaRPr lang="ru-RU" dirty="0">
                <a:latin typeface="Arial" charset="0"/>
              </a:endParaRPr>
            </a:p>
            <a:p>
              <a:pPr algn="ctr">
                <a:lnSpc>
                  <a:spcPct val="70000"/>
                </a:lnSpc>
                <a:spcBef>
                  <a:spcPct val="50000"/>
                </a:spcBef>
                <a:defRPr/>
              </a:pPr>
              <a:r>
                <a:rPr lang="ru-RU" b="1" dirty="0">
                  <a:latin typeface="Arial" charset="0"/>
                </a:rPr>
                <a:t>минимальное ядро системы реального времени</a:t>
              </a:r>
              <a:r>
                <a:rPr lang="ru-RU" dirty="0">
                  <a:latin typeface="Arial" charset="0"/>
                </a:rPr>
                <a:t> </a:t>
              </a:r>
            </a:p>
          </p:txBody>
        </p:sp>
      </p:grpSp>
      <p:pic>
        <p:nvPicPr>
          <p:cNvPr id="15" name="Рисунок 14">
            <a:extLst>
              <a:ext uri="{FF2B5EF4-FFF2-40B4-BE49-F238E27FC236}">
                <a16:creationId xmlns:a16="http://schemas.microsoft.com/office/drawing/2014/main" id="{0D9CFFE0-403C-432C-BBC4-70B14603EC8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20715" y="189124"/>
            <a:ext cx="1636913" cy="1239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135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4000"/>
                            </p:stCondLst>
                            <p:childTnLst>
                              <p:par>
                                <p:cTn id="16" presetID="54" presetClass="entr" presetSubtype="0" ac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11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253</TotalTime>
  <Words>1510</Words>
  <Application>Microsoft Office PowerPoint</Application>
  <PresentationFormat>Широкоэкранный</PresentationFormat>
  <Paragraphs>178</Paragraphs>
  <Slides>24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32" baseType="lpstr">
      <vt:lpstr>Arial</vt:lpstr>
      <vt:lpstr>Calibri</vt:lpstr>
      <vt:lpstr>Calibri Light</vt:lpstr>
      <vt:lpstr>Courier New</vt:lpstr>
      <vt:lpstr>Times New Roman</vt:lpstr>
      <vt:lpstr>Verdana</vt:lpstr>
      <vt:lpstr>Wingdings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Области применения ОСРВ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Julia Bulatbayeva</dc:creator>
  <cp:lastModifiedBy>Julia Bulatbayeva</cp:lastModifiedBy>
  <cp:revision>59</cp:revision>
  <dcterms:created xsi:type="dcterms:W3CDTF">2024-01-25T16:25:26Z</dcterms:created>
  <dcterms:modified xsi:type="dcterms:W3CDTF">2025-11-10T08:38:46Z</dcterms:modified>
</cp:coreProperties>
</file>