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7" r:id="rId4"/>
    <p:sldId id="266" r:id="rId5"/>
    <p:sldId id="264" r:id="rId6"/>
    <p:sldId id="265" r:id="rId7"/>
    <p:sldId id="268" r:id="rId8"/>
    <p:sldId id="269" r:id="rId9"/>
    <p:sldId id="270" r:id="rId10"/>
    <p:sldId id="271" r:id="rId11"/>
    <p:sldId id="272" r:id="rId12"/>
    <p:sldId id="290" r:id="rId13"/>
    <p:sldId id="291" r:id="rId14"/>
    <p:sldId id="286" r:id="rId15"/>
    <p:sldId id="287" r:id="rId16"/>
    <p:sldId id="288" r:id="rId17"/>
    <p:sldId id="292" r:id="rId18"/>
    <p:sldId id="293" r:id="rId19"/>
    <p:sldId id="294" r:id="rId20"/>
    <p:sldId id="295" r:id="rId21"/>
    <p:sldId id="289" r:id="rId22"/>
    <p:sldId id="296" r:id="rId23"/>
    <p:sldId id="297" r:id="rId24"/>
    <p:sldId id="26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4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149629" y="1645816"/>
            <a:ext cx="106798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 требования, предъявляемые к ОСРВ.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538" y="32255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1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5">
            <a:extLst>
              <a:ext uri="{FF2B5EF4-FFF2-40B4-BE49-F238E27FC236}">
                <a16:creationId xmlns:a16="http://schemas.microsoft.com/office/drawing/2014/main" id="{E24DB6FA-DA19-40A0-8BBD-156903008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0046" y="2363297"/>
            <a:ext cx="3168650" cy="2427288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Такие ОС могут быть применены для любых приложений реального времени. Разработка и исполнение прикладных программ ведутся в рамках одной и той же системы</a:t>
            </a:r>
            <a:r>
              <a:rPr lang="ru-RU" dirty="0">
                <a:latin typeface="Arial" charset="0"/>
              </a:rPr>
              <a:t> </a:t>
            </a:r>
          </a:p>
        </p:txBody>
      </p:sp>
      <p:grpSp>
        <p:nvGrpSpPr>
          <p:cNvPr id="10" name="Group 26">
            <a:extLst>
              <a:ext uri="{FF2B5EF4-FFF2-40B4-BE49-F238E27FC236}">
                <a16:creationId xmlns:a16="http://schemas.microsoft.com/office/drawing/2014/main" id="{06268B8E-BACA-4B4F-BE3E-BAAC66234630}"/>
              </a:ext>
            </a:extLst>
          </p:cNvPr>
          <p:cNvGrpSpPr>
            <a:grpSpLocks/>
          </p:cNvGrpSpPr>
          <p:nvPr/>
        </p:nvGrpSpPr>
        <p:grpSpPr bwMode="auto">
          <a:xfrm>
            <a:off x="6617307" y="955185"/>
            <a:ext cx="3313112" cy="1411287"/>
            <a:chOff x="2971" y="1059"/>
            <a:chExt cx="2087" cy="889"/>
          </a:xfrm>
        </p:grpSpPr>
        <p:sp>
          <p:nvSpPr>
            <p:cNvPr id="11" name="AutoShape 13">
              <a:extLst>
                <a:ext uri="{FF2B5EF4-FFF2-40B4-BE49-F238E27FC236}">
                  <a16:creationId xmlns:a16="http://schemas.microsoft.com/office/drawing/2014/main" id="{A9C43E2C-92C9-4A2F-A27C-BE09CA6EA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1086"/>
              <a:ext cx="1995" cy="862"/>
            </a:xfrm>
            <a:prstGeom prst="downArrowCallout">
              <a:avLst>
                <a:gd name="adj1" fmla="val 83211"/>
                <a:gd name="adj2" fmla="val 57860"/>
                <a:gd name="adj3" fmla="val 27704"/>
                <a:gd name="adj4" fmla="val 66000"/>
              </a:avLst>
            </a:prstGeom>
            <a:gradFill rotWithShape="1">
              <a:gsLst>
                <a:gs pos="0">
                  <a:srgbClr val="669900"/>
                </a:gs>
                <a:gs pos="50000">
                  <a:schemeClr val="bg1"/>
                </a:gs>
                <a:gs pos="100000">
                  <a:srgbClr val="669900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2" name="Text Box 14">
              <a:extLst>
                <a:ext uri="{FF2B5EF4-FFF2-40B4-BE49-F238E27FC236}">
                  <a16:creationId xmlns:a16="http://schemas.microsoft.com/office/drawing/2014/main" id="{78A3FAD6-69F8-4905-8196-977ADD4751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1059"/>
              <a:ext cx="2087" cy="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2000" b="1" i="1" dirty="0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4-й класс</a:t>
              </a:r>
              <a:r>
                <a:rPr lang="ru-RU" dirty="0">
                  <a:latin typeface="Arial" charset="0"/>
                </a:rPr>
                <a:t> 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ru-RU" b="1" dirty="0">
                  <a:latin typeface="Arial" charset="0"/>
                </a:rPr>
                <a:t>ОС с полным сервисом</a:t>
              </a:r>
              <a:r>
                <a:rPr lang="ru-RU" dirty="0">
                  <a:latin typeface="Arial" charset="0"/>
                </a:rPr>
                <a:t> </a:t>
              </a:r>
            </a:p>
          </p:txBody>
        </p: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A5C76E4A-EBD9-4612-9916-8AB28CF918A1}"/>
              </a:ext>
            </a:extLst>
          </p:cNvPr>
          <p:cNvGrpSpPr>
            <a:grpSpLocks/>
          </p:cNvGrpSpPr>
          <p:nvPr/>
        </p:nvGrpSpPr>
        <p:grpSpPr bwMode="auto">
          <a:xfrm>
            <a:off x="6981998" y="4805970"/>
            <a:ext cx="2817813" cy="504825"/>
            <a:chOff x="3282" y="3720"/>
            <a:chExt cx="1775" cy="318"/>
          </a:xfrm>
        </p:grpSpPr>
        <p:sp>
          <p:nvSpPr>
            <p:cNvPr id="14" name="AutoShape 23">
              <a:extLst>
                <a:ext uri="{FF2B5EF4-FFF2-40B4-BE49-F238E27FC236}">
                  <a16:creationId xmlns:a16="http://schemas.microsoft.com/office/drawing/2014/main" id="{51180131-F44D-4EE8-9E49-074F79153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" y="3720"/>
              <a:ext cx="1497" cy="318"/>
            </a:xfrm>
            <a:prstGeom prst="upArrowCallout">
              <a:avLst>
                <a:gd name="adj1" fmla="val 117689"/>
                <a:gd name="adj2" fmla="val 117689"/>
                <a:gd name="adj3" fmla="val 16667"/>
                <a:gd name="adj4" fmla="val 6666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5" name="Text Box 24">
              <a:extLst>
                <a:ext uri="{FF2B5EF4-FFF2-40B4-BE49-F238E27FC236}">
                  <a16:creationId xmlns:a16="http://schemas.microsoft.com/office/drawing/2014/main" id="{683BA8D4-1A8D-4D84-BEA3-5FFC1A9D31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838"/>
              <a:ext cx="176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Мягкое реальное время</a:t>
              </a:r>
            </a:p>
          </p:txBody>
        </p:sp>
      </p:grpSp>
      <p:sp>
        <p:nvSpPr>
          <p:cNvPr id="16" name="Text Box 5">
            <a:extLst>
              <a:ext uri="{FF2B5EF4-FFF2-40B4-BE49-F238E27FC236}">
                <a16:creationId xmlns:a16="http://schemas.microsoft.com/office/drawing/2014/main" id="{4EE81C7A-FE6D-4E96-843B-3DDE0C390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551" y="2351051"/>
            <a:ext cx="3168650" cy="2427288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Этот класс систем обладает многими чертами ОС с полным сервисом. Разработка ведется в инструментальной среде, а исполнение - на целевых системах</a:t>
            </a:r>
            <a:r>
              <a:rPr lang="ru-RU" dirty="0">
                <a:latin typeface="Arial" charset="0"/>
              </a:rPr>
              <a:t> </a:t>
            </a:r>
          </a:p>
        </p:txBody>
      </p:sp>
      <p:grpSp>
        <p:nvGrpSpPr>
          <p:cNvPr id="17" name="Group 25">
            <a:extLst>
              <a:ext uri="{FF2B5EF4-FFF2-40B4-BE49-F238E27FC236}">
                <a16:creationId xmlns:a16="http://schemas.microsoft.com/office/drawing/2014/main" id="{73322CAC-7A97-4316-B7AF-35CF0B6F2207}"/>
              </a:ext>
            </a:extLst>
          </p:cNvPr>
          <p:cNvGrpSpPr>
            <a:grpSpLocks/>
          </p:cNvGrpSpPr>
          <p:nvPr/>
        </p:nvGrpSpPr>
        <p:grpSpPr bwMode="auto">
          <a:xfrm>
            <a:off x="2146114" y="998047"/>
            <a:ext cx="3313112" cy="1368425"/>
            <a:chOff x="839" y="1075"/>
            <a:chExt cx="2087" cy="862"/>
          </a:xfrm>
        </p:grpSpPr>
        <p:sp>
          <p:nvSpPr>
            <p:cNvPr id="18" name="AutoShape 10">
              <a:extLst>
                <a:ext uri="{FF2B5EF4-FFF2-40B4-BE49-F238E27FC236}">
                  <a16:creationId xmlns:a16="http://schemas.microsoft.com/office/drawing/2014/main" id="{609D9234-47AA-4427-AFD1-5B922208B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" y="1075"/>
              <a:ext cx="1995" cy="862"/>
            </a:xfrm>
            <a:prstGeom prst="downArrowCallout">
              <a:avLst>
                <a:gd name="adj1" fmla="val 83211"/>
                <a:gd name="adj2" fmla="val 57860"/>
                <a:gd name="adj3" fmla="val 27704"/>
                <a:gd name="adj4" fmla="val 66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9" name="Text Box 11">
              <a:extLst>
                <a:ext uri="{FF2B5EF4-FFF2-40B4-BE49-F238E27FC236}">
                  <a16:creationId xmlns:a16="http://schemas.microsoft.com/office/drawing/2014/main" id="{FFBFD5DE-4FE9-461C-B2D9-88C625E94D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9" y="1093"/>
              <a:ext cx="2087" cy="5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  <a:defRPr/>
              </a:pPr>
              <a:r>
                <a:rPr lang="ru-RU" sz="2000" b="1" i="1" dirty="0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3-й класс</a:t>
              </a:r>
            </a:p>
            <a:p>
              <a:pPr algn="ctr">
                <a:lnSpc>
                  <a:spcPct val="60000"/>
                </a:lnSpc>
                <a:spcBef>
                  <a:spcPct val="50000"/>
                </a:spcBef>
                <a:defRPr/>
              </a:pPr>
              <a:r>
                <a:rPr lang="ru-RU" b="1" dirty="0">
                  <a:latin typeface="Arial" charset="0"/>
                </a:rPr>
                <a:t>ядро системы реального времени и инструментальная среда</a:t>
              </a:r>
              <a:r>
                <a:rPr lang="ru-RU" dirty="0">
                  <a:latin typeface="Arial" charset="0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5B22211-C9ED-4C8E-8535-9A89164C1880}"/>
              </a:ext>
            </a:extLst>
          </p:cNvPr>
          <p:cNvGrpSpPr>
            <a:grpSpLocks/>
          </p:cNvGrpSpPr>
          <p:nvPr/>
        </p:nvGrpSpPr>
        <p:grpSpPr bwMode="auto">
          <a:xfrm>
            <a:off x="2568388" y="4778339"/>
            <a:ext cx="2817813" cy="504825"/>
            <a:chOff x="3282" y="3720"/>
            <a:chExt cx="1775" cy="318"/>
          </a:xfrm>
        </p:grpSpPr>
        <p:sp>
          <p:nvSpPr>
            <p:cNvPr id="21" name="AutoShape 20">
              <a:extLst>
                <a:ext uri="{FF2B5EF4-FFF2-40B4-BE49-F238E27FC236}">
                  <a16:creationId xmlns:a16="http://schemas.microsoft.com/office/drawing/2014/main" id="{11D0C1FA-2916-4F96-80DD-8C74928DD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" y="3720"/>
              <a:ext cx="1497" cy="318"/>
            </a:xfrm>
            <a:prstGeom prst="upArrowCallout">
              <a:avLst>
                <a:gd name="adj1" fmla="val 117689"/>
                <a:gd name="adj2" fmla="val 117689"/>
                <a:gd name="adj3" fmla="val 16667"/>
                <a:gd name="adj4" fmla="val 6666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2" name="Text Box 21">
              <a:extLst>
                <a:ext uri="{FF2B5EF4-FFF2-40B4-BE49-F238E27FC236}">
                  <a16:creationId xmlns:a16="http://schemas.microsoft.com/office/drawing/2014/main" id="{A054A375-A8ED-4CCD-BE68-4AA03540B0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838"/>
              <a:ext cx="176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Жесткое реальное время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5A70A3C-65B6-4D54-A6C2-B33619A97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886" y="33539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8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6F90C5-DA94-4F73-9F0D-59180A924508}"/>
              </a:ext>
            </a:extLst>
          </p:cNvPr>
          <p:cNvSpPr txBox="1"/>
          <p:nvPr/>
        </p:nvSpPr>
        <p:spPr>
          <a:xfrm>
            <a:off x="792479" y="409533"/>
            <a:ext cx="8805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внутреннему строению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2443B508-4FCF-411E-B36A-E4AC1EB6A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306" y="2432017"/>
            <a:ext cx="3168650" cy="1192212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QNX,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pSOS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VxWorks</a:t>
            </a:r>
            <a:r>
              <a:rPr lang="ru-RU" dirty="0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endParaRPr lang="ru-RU" dirty="0">
              <a:latin typeface="Arial" charset="0"/>
            </a:endParaRPr>
          </a:p>
        </p:txBody>
      </p:sp>
      <p:grpSp>
        <p:nvGrpSpPr>
          <p:cNvPr id="4" name="Group 21">
            <a:extLst>
              <a:ext uri="{FF2B5EF4-FFF2-40B4-BE49-F238E27FC236}">
                <a16:creationId xmlns:a16="http://schemas.microsoft.com/office/drawing/2014/main" id="{6A6AF398-0DE9-4934-8ECA-FD362CF21250}"/>
              </a:ext>
            </a:extLst>
          </p:cNvPr>
          <p:cNvGrpSpPr>
            <a:grpSpLocks/>
          </p:cNvGrpSpPr>
          <p:nvPr/>
        </p:nvGrpSpPr>
        <p:grpSpPr bwMode="auto">
          <a:xfrm>
            <a:off x="1259869" y="1013864"/>
            <a:ext cx="3313112" cy="1368425"/>
            <a:chOff x="975" y="1071"/>
            <a:chExt cx="2087" cy="862"/>
          </a:xfrm>
        </p:grpSpPr>
        <p:sp>
          <p:nvSpPr>
            <p:cNvPr id="5" name="AutoShape 7">
              <a:extLst>
                <a:ext uri="{FF2B5EF4-FFF2-40B4-BE49-F238E27FC236}">
                  <a16:creationId xmlns:a16="http://schemas.microsoft.com/office/drawing/2014/main" id="{32A61040-EEB3-44D2-9C38-2331EF47C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" y="1071"/>
              <a:ext cx="1995" cy="862"/>
            </a:xfrm>
            <a:prstGeom prst="downArrowCallout">
              <a:avLst>
                <a:gd name="adj1" fmla="val 83211"/>
                <a:gd name="adj2" fmla="val 57860"/>
                <a:gd name="adj3" fmla="val 27704"/>
                <a:gd name="adj4" fmla="val 66000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BC9CDFDC-1130-4F51-AE5F-3110FD93DD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5" y="1253"/>
              <a:ext cx="2087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  <a:defRPr/>
              </a:pPr>
              <a:r>
                <a:rPr lang="ru-RU" sz="2000" b="1" i="1" dirty="0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Классические</a:t>
              </a:r>
            </a:p>
            <a:p>
              <a:pPr algn="ctr">
                <a:lnSpc>
                  <a:spcPct val="60000"/>
                </a:lnSpc>
                <a:spcBef>
                  <a:spcPct val="50000"/>
                </a:spcBef>
                <a:defRPr/>
              </a:pPr>
              <a:endParaRPr lang="ru-RU" dirty="0">
                <a:latin typeface="Arial" charset="0"/>
              </a:endParaRPr>
            </a:p>
          </p:txBody>
        </p:sp>
      </p:grpSp>
      <p:sp>
        <p:nvSpPr>
          <p:cNvPr id="7" name="Text Box 9">
            <a:extLst>
              <a:ext uri="{FF2B5EF4-FFF2-40B4-BE49-F238E27FC236}">
                <a16:creationId xmlns:a16="http://schemas.microsoft.com/office/drawing/2014/main" id="{0777EA14-DFCE-4FDF-88B3-7E5FA4A3E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334" y="4761664"/>
            <a:ext cx="3168650" cy="1192212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SoftKernel, RT-Linux</a:t>
            </a:r>
            <a:r>
              <a:rPr lang="ru-RU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19AC140F-62FD-4C04-A7F4-0DA1869E4B63}"/>
              </a:ext>
            </a:extLst>
          </p:cNvPr>
          <p:cNvGrpSpPr>
            <a:grpSpLocks/>
          </p:cNvGrpSpPr>
          <p:nvPr/>
        </p:nvGrpSpPr>
        <p:grpSpPr bwMode="auto">
          <a:xfrm>
            <a:off x="6606309" y="3361777"/>
            <a:ext cx="3313113" cy="1368425"/>
            <a:chOff x="2744" y="2550"/>
            <a:chExt cx="2087" cy="862"/>
          </a:xfrm>
        </p:grpSpPr>
        <p:sp>
          <p:nvSpPr>
            <p:cNvPr id="9" name="AutoShape 11">
              <a:extLst>
                <a:ext uri="{FF2B5EF4-FFF2-40B4-BE49-F238E27FC236}">
                  <a16:creationId xmlns:a16="http://schemas.microsoft.com/office/drawing/2014/main" id="{A771C96A-D519-42E0-BEEB-62A328074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2550"/>
              <a:ext cx="1995" cy="862"/>
            </a:xfrm>
            <a:prstGeom prst="downArrowCallout">
              <a:avLst>
                <a:gd name="adj1" fmla="val 83211"/>
                <a:gd name="adj2" fmla="val 57860"/>
                <a:gd name="adj3" fmla="val 27704"/>
                <a:gd name="adj4" fmla="val 66000"/>
              </a:avLst>
            </a:prstGeom>
            <a:gradFill rotWithShape="1">
              <a:gsLst>
                <a:gs pos="0">
                  <a:srgbClr val="669900"/>
                </a:gs>
                <a:gs pos="50000">
                  <a:schemeClr val="bg1"/>
                </a:gs>
                <a:gs pos="100000">
                  <a:srgbClr val="669900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Text Box 12">
              <a:extLst>
                <a:ext uri="{FF2B5EF4-FFF2-40B4-BE49-F238E27FC236}">
                  <a16:creationId xmlns:a16="http://schemas.microsoft.com/office/drawing/2014/main" id="{BA9F6DD9-16D6-4002-AE7D-60EB3C95D3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" y="2614"/>
              <a:ext cx="208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2000" b="1" i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Объектно-ориентированные</a:t>
              </a:r>
              <a:r>
                <a:rPr lang="ru-RU">
                  <a:latin typeface="Arial" charset="0"/>
                </a:rPr>
                <a:t> </a:t>
              </a: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3E9D56F-B4D6-4657-940C-A815CF8D9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674" y="30158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1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>
            <a:extLst>
              <a:ext uri="{FF2B5EF4-FFF2-40B4-BE49-F238E27FC236}">
                <a16:creationId xmlns:a16="http://schemas.microsoft.com/office/drawing/2014/main" id="{4294CA90-2BA3-4257-BCAC-DD25015C0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1341439"/>
            <a:ext cx="78851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2"/>
                </a:solidFill>
                <a:latin typeface="Verdana" panose="020B0604030504040204" pitchFamily="34" charset="0"/>
              </a:rPr>
              <a:t>Основные требования, предъявляемые к ОСРВ</a:t>
            </a:r>
            <a:r>
              <a:rPr lang="ru-RU" altLang="ru-RU" b="1" dirty="0">
                <a:solidFill>
                  <a:schemeClr val="accent2"/>
                </a:solidFill>
              </a:rPr>
              <a:t> </a:t>
            </a:r>
            <a:endParaRPr lang="ru-RU" altLang="ru-RU" sz="2000" b="1" dirty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grpSp>
        <p:nvGrpSpPr>
          <p:cNvPr id="44046" name="Group 14">
            <a:extLst>
              <a:ext uri="{FF2B5EF4-FFF2-40B4-BE49-F238E27FC236}">
                <a16:creationId xmlns:a16="http://schemas.microsoft.com/office/drawing/2014/main" id="{BC5D35AE-3663-496B-96E7-B41D5EE69A53}"/>
              </a:ext>
            </a:extLst>
          </p:cNvPr>
          <p:cNvGrpSpPr>
            <a:grpSpLocks/>
          </p:cNvGrpSpPr>
          <p:nvPr/>
        </p:nvGrpSpPr>
        <p:grpSpPr bwMode="auto">
          <a:xfrm>
            <a:off x="2678114" y="1987552"/>
            <a:ext cx="1944688" cy="1223963"/>
            <a:chOff x="748" y="2160"/>
            <a:chExt cx="1225" cy="771"/>
          </a:xfrm>
        </p:grpSpPr>
        <p:sp>
          <p:nvSpPr>
            <p:cNvPr id="44036" name="AutoShape 4">
              <a:extLst>
                <a:ext uri="{FF2B5EF4-FFF2-40B4-BE49-F238E27FC236}">
                  <a16:creationId xmlns:a16="http://schemas.microsoft.com/office/drawing/2014/main" id="{2E3921D5-E9EC-4B58-9D17-5E4C3B166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160"/>
              <a:ext cx="1225" cy="771"/>
            </a:xfrm>
            <a:prstGeom prst="homePlate">
              <a:avLst>
                <a:gd name="adj" fmla="val 39721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29731" name="Text Box 9">
              <a:extLst>
                <a:ext uri="{FF2B5EF4-FFF2-40B4-BE49-F238E27FC236}">
                  <a16:creationId xmlns:a16="http://schemas.microsoft.com/office/drawing/2014/main" id="{687F6F0C-E667-4C2C-9646-C4589D9A4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" y="2413"/>
              <a:ext cx="1143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1400" dirty="0"/>
                <a:t>Предсказуемость</a:t>
              </a:r>
              <a:endParaRPr lang="ru-RU" altLang="ru-RU" sz="1400" dirty="0"/>
            </a:p>
          </p:txBody>
        </p:sp>
      </p:grpSp>
      <p:grpSp>
        <p:nvGrpSpPr>
          <p:cNvPr id="44047" name="Group 15">
            <a:extLst>
              <a:ext uri="{FF2B5EF4-FFF2-40B4-BE49-F238E27FC236}">
                <a16:creationId xmlns:a16="http://schemas.microsoft.com/office/drawing/2014/main" id="{6B399415-F6E8-4EFD-B110-317D57AD8A71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978025"/>
            <a:ext cx="1944688" cy="1225550"/>
            <a:chOff x="1837" y="2115"/>
            <a:chExt cx="1225" cy="772"/>
          </a:xfrm>
        </p:grpSpPr>
        <p:sp>
          <p:nvSpPr>
            <p:cNvPr id="44037" name="AutoShape 5">
              <a:extLst>
                <a:ext uri="{FF2B5EF4-FFF2-40B4-BE49-F238E27FC236}">
                  <a16:creationId xmlns:a16="http://schemas.microsoft.com/office/drawing/2014/main" id="{15789278-DD2E-449B-806E-82D904D87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2115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F64C08"/>
                </a:gs>
                <a:gs pos="50000">
                  <a:schemeClr val="bg1"/>
                </a:gs>
                <a:gs pos="100000">
                  <a:srgbClr val="F64C08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42" name="Text Box 10">
              <a:extLst>
                <a:ext uri="{FF2B5EF4-FFF2-40B4-BE49-F238E27FC236}">
                  <a16:creationId xmlns:a16="http://schemas.microsoft.com/office/drawing/2014/main" id="{62E16B1B-55BC-4328-BB14-1505596C7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150"/>
              <a:ext cx="771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sz="1400" dirty="0">
                  <a:latin typeface="Arial" panose="020B0604020202020204" pitchFamily="34" charset="0"/>
                </a:rPr>
                <a:t>Мульти-программ-</a:t>
              </a:r>
              <a:r>
                <a:rPr lang="ru-RU" sz="1400" dirty="0" err="1">
                  <a:latin typeface="Arial" panose="020B0604020202020204" pitchFamily="34" charset="0"/>
                </a:rPr>
                <a:t>ность</a:t>
              </a:r>
              <a:r>
                <a:rPr lang="ru-RU" sz="1400" dirty="0">
                  <a:latin typeface="Arial" panose="020B0604020202020204" pitchFamily="34" charset="0"/>
                </a:rPr>
                <a:t> и </a:t>
              </a:r>
              <a:r>
                <a:rPr lang="ru-RU" sz="1400" dirty="0" err="1">
                  <a:latin typeface="Arial" panose="020B0604020202020204" pitchFamily="34" charset="0"/>
                </a:rPr>
                <a:t>мультиза-дачность</a:t>
              </a:r>
              <a:endParaRPr lang="ru-RU" sz="14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4069" name="Group 37">
            <a:extLst>
              <a:ext uri="{FF2B5EF4-FFF2-40B4-BE49-F238E27FC236}">
                <a16:creationId xmlns:a16="http://schemas.microsoft.com/office/drawing/2014/main" id="{D2220CB1-F580-4C8E-BCCB-95DC401726D6}"/>
              </a:ext>
            </a:extLst>
          </p:cNvPr>
          <p:cNvGrpSpPr>
            <a:grpSpLocks/>
          </p:cNvGrpSpPr>
          <p:nvPr/>
        </p:nvGrpSpPr>
        <p:grpSpPr bwMode="auto">
          <a:xfrm>
            <a:off x="5710240" y="1968501"/>
            <a:ext cx="2125663" cy="1223963"/>
            <a:chOff x="2637" y="1240"/>
            <a:chExt cx="1339" cy="771"/>
          </a:xfrm>
        </p:grpSpPr>
        <p:sp>
          <p:nvSpPr>
            <p:cNvPr id="44038" name="AutoShape 6">
              <a:extLst>
                <a:ext uri="{FF2B5EF4-FFF2-40B4-BE49-F238E27FC236}">
                  <a16:creationId xmlns:a16="http://schemas.microsoft.com/office/drawing/2014/main" id="{34B7E531-AFB9-414A-8D57-1C0BE7193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7" y="1240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43" name="Text Box 11">
              <a:extLst>
                <a:ext uri="{FF2B5EF4-FFF2-40B4-BE49-F238E27FC236}">
                  <a16:creationId xmlns:a16="http://schemas.microsoft.com/office/drawing/2014/main" id="{38F414A0-7605-4091-9714-FEE291DB5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1" y="1437"/>
              <a:ext cx="105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just"/>
              <a:r>
                <a:rPr lang="ru-RU" sz="1400" dirty="0">
                  <a:latin typeface="Arial" panose="020B0604020202020204" pitchFamily="34" charset="0"/>
                </a:rPr>
                <a:t>Приоритеты задач</a:t>
              </a:r>
            </a:p>
          </p:txBody>
        </p:sp>
      </p:grpSp>
      <p:grpSp>
        <p:nvGrpSpPr>
          <p:cNvPr id="44049" name="Group 17">
            <a:extLst>
              <a:ext uri="{FF2B5EF4-FFF2-40B4-BE49-F238E27FC236}">
                <a16:creationId xmlns:a16="http://schemas.microsoft.com/office/drawing/2014/main" id="{F1545563-CEF6-4E57-A151-D0FA5790FB79}"/>
              </a:ext>
            </a:extLst>
          </p:cNvPr>
          <p:cNvGrpSpPr>
            <a:grpSpLocks/>
          </p:cNvGrpSpPr>
          <p:nvPr/>
        </p:nvGrpSpPr>
        <p:grpSpPr bwMode="auto">
          <a:xfrm>
            <a:off x="7232650" y="1968501"/>
            <a:ext cx="1944688" cy="1223963"/>
            <a:chOff x="3742" y="2160"/>
            <a:chExt cx="1225" cy="771"/>
          </a:xfrm>
        </p:grpSpPr>
        <p:sp>
          <p:nvSpPr>
            <p:cNvPr id="44039" name="AutoShape 7">
              <a:extLst>
                <a:ext uri="{FF2B5EF4-FFF2-40B4-BE49-F238E27FC236}">
                  <a16:creationId xmlns:a16="http://schemas.microsoft.com/office/drawing/2014/main" id="{6FA3D4F2-6FF4-426C-AC30-843280352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160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669900"/>
                </a:gs>
                <a:gs pos="50000">
                  <a:schemeClr val="bg1"/>
                </a:gs>
                <a:gs pos="100000">
                  <a:srgbClr val="669900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44" name="Text Box 12">
              <a:extLst>
                <a:ext uri="{FF2B5EF4-FFF2-40B4-BE49-F238E27FC236}">
                  <a16:creationId xmlns:a16="http://schemas.microsoft.com/office/drawing/2014/main" id="{72D4470E-D82D-4DF1-BE12-CE3D48D9A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7" y="2319"/>
              <a:ext cx="953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400" dirty="0">
                  <a:latin typeface="Arial" panose="020B0604020202020204" pitchFamily="34" charset="0"/>
                </a:rPr>
                <a:t>Наследование</a:t>
              </a:r>
              <a:r>
                <a:rPr lang="ru-RU" sz="1800" b="1" i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 </a:t>
              </a:r>
              <a:r>
                <a:rPr lang="ru-RU" sz="1400" dirty="0">
                  <a:latin typeface="Arial" panose="020B0604020202020204" pitchFamily="34" charset="0"/>
                </a:rPr>
                <a:t>приоритетов</a:t>
              </a:r>
            </a:p>
          </p:txBody>
        </p:sp>
      </p:grpSp>
      <p:grpSp>
        <p:nvGrpSpPr>
          <p:cNvPr id="44050" name="Group 18">
            <a:extLst>
              <a:ext uri="{FF2B5EF4-FFF2-40B4-BE49-F238E27FC236}">
                <a16:creationId xmlns:a16="http://schemas.microsoft.com/office/drawing/2014/main" id="{6BD62F24-5CD7-4311-B09C-5DDE2EA98E45}"/>
              </a:ext>
            </a:extLst>
          </p:cNvPr>
          <p:cNvGrpSpPr>
            <a:grpSpLocks/>
          </p:cNvGrpSpPr>
          <p:nvPr/>
        </p:nvGrpSpPr>
        <p:grpSpPr bwMode="auto">
          <a:xfrm>
            <a:off x="8750300" y="1978026"/>
            <a:ext cx="1944688" cy="1223963"/>
            <a:chOff x="4671" y="2160"/>
            <a:chExt cx="1225" cy="771"/>
          </a:xfrm>
        </p:grpSpPr>
        <p:sp>
          <p:nvSpPr>
            <p:cNvPr id="44040" name="AutoShape 8">
              <a:extLst>
                <a:ext uri="{FF2B5EF4-FFF2-40B4-BE49-F238E27FC236}">
                  <a16:creationId xmlns:a16="http://schemas.microsoft.com/office/drawing/2014/main" id="{2F7B13A3-30B8-437B-A661-7CECD7DF2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1" y="2160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45" name="Text Box 13">
              <a:extLst>
                <a:ext uri="{FF2B5EF4-FFF2-40B4-BE49-F238E27FC236}">
                  <a16:creationId xmlns:a16="http://schemas.microsoft.com/office/drawing/2014/main" id="{96978DC1-6B82-48AE-9C4E-4932244327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7" y="2283"/>
              <a:ext cx="875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 err="1">
                  <a:latin typeface="Arial" panose="020B0604020202020204" pitchFamily="34" charset="0"/>
                </a:rPr>
                <a:t>Синхрони-зация</a:t>
              </a:r>
              <a:r>
                <a:rPr lang="ru-RU" sz="1400" dirty="0">
                  <a:latin typeface="Arial" panose="020B0604020202020204" pitchFamily="34" charset="0"/>
                </a:rPr>
                <a:t> процессов и задач.</a:t>
              </a:r>
            </a:p>
          </p:txBody>
        </p:sp>
      </p:grpSp>
      <p:sp>
        <p:nvSpPr>
          <p:cNvPr id="44051" name="Text Box 19">
            <a:extLst>
              <a:ext uri="{FF2B5EF4-FFF2-40B4-BE49-F238E27FC236}">
                <a16:creationId xmlns:a16="http://schemas.microsoft.com/office/drawing/2014/main" id="{2153F813-4E75-498B-A091-1F21C46E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9" y="3656014"/>
            <a:ext cx="7634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2"/>
                </a:solidFill>
                <a:latin typeface="Verdana" panose="020B0604030504040204" pitchFamily="34" charset="0"/>
              </a:rPr>
              <a:t>Общие характеристики ОСРВ</a:t>
            </a:r>
            <a:r>
              <a:rPr lang="ru-RU" altLang="ru-RU" b="1" dirty="0">
                <a:solidFill>
                  <a:schemeClr val="accent2"/>
                </a:solidFill>
              </a:rPr>
              <a:t> </a:t>
            </a:r>
          </a:p>
        </p:txBody>
      </p:sp>
      <p:grpSp>
        <p:nvGrpSpPr>
          <p:cNvPr id="44052" name="Group 20">
            <a:extLst>
              <a:ext uri="{FF2B5EF4-FFF2-40B4-BE49-F238E27FC236}">
                <a16:creationId xmlns:a16="http://schemas.microsoft.com/office/drawing/2014/main" id="{0739DF84-5AAC-4AC3-B823-5805ADA7DF12}"/>
              </a:ext>
            </a:extLst>
          </p:cNvPr>
          <p:cNvGrpSpPr>
            <a:grpSpLocks/>
          </p:cNvGrpSpPr>
          <p:nvPr/>
        </p:nvGrpSpPr>
        <p:grpSpPr bwMode="auto">
          <a:xfrm>
            <a:off x="2673351" y="4292600"/>
            <a:ext cx="1958975" cy="1238250"/>
            <a:chOff x="739" y="2151"/>
            <a:chExt cx="1234" cy="780"/>
          </a:xfrm>
        </p:grpSpPr>
        <p:sp>
          <p:nvSpPr>
            <p:cNvPr id="44053" name="AutoShape 21">
              <a:extLst>
                <a:ext uri="{FF2B5EF4-FFF2-40B4-BE49-F238E27FC236}">
                  <a16:creationId xmlns:a16="http://schemas.microsoft.com/office/drawing/2014/main" id="{6F4C1001-20A8-46E1-9EC9-09C14B327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160"/>
              <a:ext cx="1225" cy="771"/>
            </a:xfrm>
            <a:prstGeom prst="homePlate">
              <a:avLst>
                <a:gd name="adj" fmla="val 39721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54" name="Text Box 22">
              <a:extLst>
                <a:ext uri="{FF2B5EF4-FFF2-40B4-BE49-F238E27FC236}">
                  <a16:creationId xmlns:a16="http://schemas.microsoft.com/office/drawing/2014/main" id="{BCCFFBEF-4670-475E-9DA6-6D4A4EB7F9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" y="2151"/>
              <a:ext cx="1143" cy="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ru-RU" sz="1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Большие и сложные системы</a:t>
              </a:r>
            </a:p>
          </p:txBody>
        </p:sp>
      </p:grpSp>
      <p:grpSp>
        <p:nvGrpSpPr>
          <p:cNvPr id="44055" name="Group 23">
            <a:extLst>
              <a:ext uri="{FF2B5EF4-FFF2-40B4-BE49-F238E27FC236}">
                <a16:creationId xmlns:a16="http://schemas.microsoft.com/office/drawing/2014/main" id="{CFAF1868-FBDB-4CC7-9B88-0499869CA925}"/>
              </a:ext>
            </a:extLst>
          </p:cNvPr>
          <p:cNvGrpSpPr>
            <a:grpSpLocks/>
          </p:cNvGrpSpPr>
          <p:nvPr/>
        </p:nvGrpSpPr>
        <p:grpSpPr bwMode="auto">
          <a:xfrm>
            <a:off x="4198939" y="4302126"/>
            <a:ext cx="1944687" cy="1223963"/>
            <a:chOff x="1837" y="2115"/>
            <a:chExt cx="1225" cy="771"/>
          </a:xfrm>
        </p:grpSpPr>
        <p:sp>
          <p:nvSpPr>
            <p:cNvPr id="44056" name="AutoShape 24">
              <a:extLst>
                <a:ext uri="{FF2B5EF4-FFF2-40B4-BE49-F238E27FC236}">
                  <a16:creationId xmlns:a16="http://schemas.microsoft.com/office/drawing/2014/main" id="{92C48C46-1D60-4200-8E02-0344511FA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2115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F64C08"/>
                </a:gs>
                <a:gs pos="50000">
                  <a:schemeClr val="bg1"/>
                </a:gs>
                <a:gs pos="100000">
                  <a:srgbClr val="F64C08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57" name="Text Box 25">
              <a:extLst>
                <a:ext uri="{FF2B5EF4-FFF2-40B4-BE49-F238E27FC236}">
                  <a16:creationId xmlns:a16="http://schemas.microsoft.com/office/drawing/2014/main" id="{469A4600-5B80-497C-939B-9120EE0FA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205"/>
              <a:ext cx="771" cy="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ru-RU" sz="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Распределенные системы</a:t>
              </a:r>
            </a:p>
          </p:txBody>
        </p:sp>
      </p:grpSp>
      <p:grpSp>
        <p:nvGrpSpPr>
          <p:cNvPr id="44064" name="Group 32">
            <a:extLst>
              <a:ext uri="{FF2B5EF4-FFF2-40B4-BE49-F238E27FC236}">
                <a16:creationId xmlns:a16="http://schemas.microsoft.com/office/drawing/2014/main" id="{D8089556-DC87-49F6-A711-8FE1589711BF}"/>
              </a:ext>
            </a:extLst>
          </p:cNvPr>
          <p:cNvGrpSpPr>
            <a:grpSpLocks/>
          </p:cNvGrpSpPr>
          <p:nvPr/>
        </p:nvGrpSpPr>
        <p:grpSpPr bwMode="auto">
          <a:xfrm>
            <a:off x="5702301" y="4292601"/>
            <a:ext cx="1997075" cy="1223963"/>
            <a:chOff x="3016" y="2704"/>
            <a:chExt cx="1258" cy="771"/>
          </a:xfrm>
        </p:grpSpPr>
        <p:sp>
          <p:nvSpPr>
            <p:cNvPr id="44059" name="AutoShape 27">
              <a:extLst>
                <a:ext uri="{FF2B5EF4-FFF2-40B4-BE49-F238E27FC236}">
                  <a16:creationId xmlns:a16="http://schemas.microsoft.com/office/drawing/2014/main" id="{AB59CCE9-4FC2-4682-84ED-18EE6641C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704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0" name="Text Box 28">
              <a:extLst>
                <a:ext uri="{FF2B5EF4-FFF2-40B4-BE49-F238E27FC236}">
                  <a16:creationId xmlns:a16="http://schemas.microsoft.com/office/drawing/2014/main" id="{3CC79531-2DC6-417F-BC56-520C88CD5F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1" y="2800"/>
              <a:ext cx="1043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Жесткое взаимодействие с аппаратурой</a:t>
              </a:r>
            </a:p>
          </p:txBody>
        </p:sp>
      </p:grpSp>
      <p:grpSp>
        <p:nvGrpSpPr>
          <p:cNvPr id="44061" name="Group 29">
            <a:extLst>
              <a:ext uri="{FF2B5EF4-FFF2-40B4-BE49-F238E27FC236}">
                <a16:creationId xmlns:a16="http://schemas.microsoft.com/office/drawing/2014/main" id="{CD769DE0-77CC-4145-9C2F-C857FED4B548}"/>
              </a:ext>
            </a:extLst>
          </p:cNvPr>
          <p:cNvGrpSpPr>
            <a:grpSpLocks/>
          </p:cNvGrpSpPr>
          <p:nvPr/>
        </p:nvGrpSpPr>
        <p:grpSpPr bwMode="auto">
          <a:xfrm>
            <a:off x="7215189" y="4292601"/>
            <a:ext cx="1944687" cy="1223963"/>
            <a:chOff x="3742" y="2160"/>
            <a:chExt cx="1225" cy="771"/>
          </a:xfrm>
        </p:grpSpPr>
        <p:sp>
          <p:nvSpPr>
            <p:cNvPr id="44062" name="AutoShape 30">
              <a:extLst>
                <a:ext uri="{FF2B5EF4-FFF2-40B4-BE49-F238E27FC236}">
                  <a16:creationId xmlns:a16="http://schemas.microsoft.com/office/drawing/2014/main" id="{61C9860A-99D2-47FB-9B73-1B0A748CF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160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669900"/>
                </a:gs>
                <a:gs pos="50000">
                  <a:schemeClr val="bg1"/>
                </a:gs>
                <a:gs pos="100000">
                  <a:srgbClr val="669900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3" name="Text Box 31">
              <a:extLst>
                <a:ext uri="{FF2B5EF4-FFF2-40B4-BE49-F238E27FC236}">
                  <a16:creationId xmlns:a16="http://schemas.microsoft.com/office/drawing/2014/main" id="{4A2571B8-569D-4506-B8FA-C8670F70A8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4" y="2179"/>
              <a:ext cx="953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важно максимальное время отклика на событие, а не среднее</a:t>
              </a:r>
            </a:p>
          </p:txBody>
        </p:sp>
      </p:grpSp>
      <p:grpSp>
        <p:nvGrpSpPr>
          <p:cNvPr id="44068" name="Group 36">
            <a:extLst>
              <a:ext uri="{FF2B5EF4-FFF2-40B4-BE49-F238E27FC236}">
                <a16:creationId xmlns:a16="http://schemas.microsoft.com/office/drawing/2014/main" id="{1C109C29-13CD-425A-AA98-2C67A9E6D4CA}"/>
              </a:ext>
            </a:extLst>
          </p:cNvPr>
          <p:cNvGrpSpPr>
            <a:grpSpLocks/>
          </p:cNvGrpSpPr>
          <p:nvPr/>
        </p:nvGrpSpPr>
        <p:grpSpPr bwMode="auto">
          <a:xfrm>
            <a:off x="8728075" y="4292601"/>
            <a:ext cx="1944688" cy="1223963"/>
            <a:chOff x="4538" y="2704"/>
            <a:chExt cx="1225" cy="771"/>
          </a:xfrm>
        </p:grpSpPr>
        <p:sp>
          <p:nvSpPr>
            <p:cNvPr id="44066" name="AutoShape 34">
              <a:extLst>
                <a:ext uri="{FF2B5EF4-FFF2-40B4-BE49-F238E27FC236}">
                  <a16:creationId xmlns:a16="http://schemas.microsoft.com/office/drawing/2014/main" id="{8CAA26C7-5E88-4B77-B866-96E6A90B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" y="2704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7" name="Text Box 35">
              <a:extLst>
                <a:ext uri="{FF2B5EF4-FFF2-40B4-BE49-F238E27FC236}">
                  <a16:creationId xmlns:a16="http://schemas.microsoft.com/office/drawing/2014/main" id="{9254D6B3-0FB4-46C2-9F52-288311C0E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" y="2931"/>
              <a:ext cx="88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Сложность в тестировании</a:t>
              </a:r>
            </a:p>
          </p:txBody>
        </p:sp>
      </p:grpSp>
      <p:sp>
        <p:nvSpPr>
          <p:cNvPr id="34" name="Text Box 3">
            <a:extLst>
              <a:ext uri="{FF2B5EF4-FFF2-40B4-BE49-F238E27FC236}">
                <a16:creationId xmlns:a16="http://schemas.microsoft.com/office/drawing/2014/main" id="{7C8A400C-C3BB-45C9-BE95-4C35592B3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80" y="520931"/>
            <a:ext cx="1200036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	 Особенности и требования, предъявляемые к ОСРВ</a:t>
            </a:r>
          </a:p>
          <a:p>
            <a:pPr algn="just">
              <a:spcBef>
                <a:spcPct val="50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E2471A4-EC6D-48F7-9C4F-C2AF6EA97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166" y="19313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 bldLvl="2"/>
      <p:bldP spid="44051" grpId="0" build="p" bldLvl="2"/>
      <p:bldP spid="34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1" name="Text Box 19">
            <a:extLst>
              <a:ext uri="{FF2B5EF4-FFF2-40B4-BE49-F238E27FC236}">
                <a16:creationId xmlns:a16="http://schemas.microsoft.com/office/drawing/2014/main" id="{2153F813-4E75-498B-A091-1F21C46E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082" y="1976843"/>
            <a:ext cx="7634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ru-RU" altLang="ru-RU" sz="2000" b="1" dirty="0">
                <a:solidFill>
                  <a:schemeClr val="accent2"/>
                </a:solidFill>
                <a:latin typeface="Verdana" panose="020B0604030504040204" pitchFamily="34" charset="0"/>
              </a:rPr>
              <a:t>Общие характеристики ОСРВ</a:t>
            </a:r>
            <a:r>
              <a:rPr lang="ru-RU" altLang="ru-RU" b="1" dirty="0">
                <a:solidFill>
                  <a:schemeClr val="accent2"/>
                </a:solidFill>
              </a:rPr>
              <a:t> </a:t>
            </a:r>
          </a:p>
        </p:txBody>
      </p:sp>
      <p:grpSp>
        <p:nvGrpSpPr>
          <p:cNvPr id="44052" name="Group 20">
            <a:extLst>
              <a:ext uri="{FF2B5EF4-FFF2-40B4-BE49-F238E27FC236}">
                <a16:creationId xmlns:a16="http://schemas.microsoft.com/office/drawing/2014/main" id="{0739DF84-5AAC-4AC3-B823-5805ADA7DF12}"/>
              </a:ext>
            </a:extLst>
          </p:cNvPr>
          <p:cNvGrpSpPr>
            <a:grpSpLocks/>
          </p:cNvGrpSpPr>
          <p:nvPr/>
        </p:nvGrpSpPr>
        <p:grpSpPr bwMode="auto">
          <a:xfrm>
            <a:off x="2102544" y="2613429"/>
            <a:ext cx="1958975" cy="1238250"/>
            <a:chOff x="739" y="2151"/>
            <a:chExt cx="1234" cy="780"/>
          </a:xfrm>
        </p:grpSpPr>
        <p:sp>
          <p:nvSpPr>
            <p:cNvPr id="44053" name="AutoShape 21">
              <a:extLst>
                <a:ext uri="{FF2B5EF4-FFF2-40B4-BE49-F238E27FC236}">
                  <a16:creationId xmlns:a16="http://schemas.microsoft.com/office/drawing/2014/main" id="{6F4C1001-20A8-46E1-9EC9-09C14B327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2160"/>
              <a:ext cx="1225" cy="771"/>
            </a:xfrm>
            <a:prstGeom prst="homePlate">
              <a:avLst>
                <a:gd name="adj" fmla="val 39721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54" name="Text Box 22">
              <a:extLst>
                <a:ext uri="{FF2B5EF4-FFF2-40B4-BE49-F238E27FC236}">
                  <a16:creationId xmlns:a16="http://schemas.microsoft.com/office/drawing/2014/main" id="{BCCFFBEF-4670-475E-9DA6-6D4A4EB7F9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" y="2151"/>
              <a:ext cx="1143" cy="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ru-RU" sz="1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1400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Большие и сложные системы</a:t>
              </a:r>
            </a:p>
          </p:txBody>
        </p:sp>
      </p:grpSp>
      <p:grpSp>
        <p:nvGrpSpPr>
          <p:cNvPr id="44055" name="Group 23">
            <a:extLst>
              <a:ext uri="{FF2B5EF4-FFF2-40B4-BE49-F238E27FC236}">
                <a16:creationId xmlns:a16="http://schemas.microsoft.com/office/drawing/2014/main" id="{CFAF1868-FBDB-4CC7-9B88-0499869CA925}"/>
              </a:ext>
            </a:extLst>
          </p:cNvPr>
          <p:cNvGrpSpPr>
            <a:grpSpLocks/>
          </p:cNvGrpSpPr>
          <p:nvPr/>
        </p:nvGrpSpPr>
        <p:grpSpPr bwMode="auto">
          <a:xfrm>
            <a:off x="3628132" y="2622955"/>
            <a:ext cx="1944687" cy="1223963"/>
            <a:chOff x="1837" y="2115"/>
            <a:chExt cx="1225" cy="771"/>
          </a:xfrm>
        </p:grpSpPr>
        <p:sp>
          <p:nvSpPr>
            <p:cNvPr id="44056" name="AutoShape 24">
              <a:extLst>
                <a:ext uri="{FF2B5EF4-FFF2-40B4-BE49-F238E27FC236}">
                  <a16:creationId xmlns:a16="http://schemas.microsoft.com/office/drawing/2014/main" id="{92C48C46-1D60-4200-8E02-0344511FA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2115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F64C08"/>
                </a:gs>
                <a:gs pos="50000">
                  <a:schemeClr val="bg1"/>
                </a:gs>
                <a:gs pos="100000">
                  <a:srgbClr val="F64C08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57" name="Text Box 25">
              <a:extLst>
                <a:ext uri="{FF2B5EF4-FFF2-40B4-BE49-F238E27FC236}">
                  <a16:creationId xmlns:a16="http://schemas.microsoft.com/office/drawing/2014/main" id="{469A4600-5B80-497C-939B-9120EE0FA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9" y="2205"/>
              <a:ext cx="771" cy="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ru-RU" sz="2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endParaRPr>
            </a:p>
            <a:p>
              <a:pPr algn="ctr">
                <a:spcBef>
                  <a:spcPct val="50000"/>
                </a:spcBef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Распределенные системы</a:t>
              </a:r>
            </a:p>
          </p:txBody>
        </p:sp>
      </p:grpSp>
      <p:grpSp>
        <p:nvGrpSpPr>
          <p:cNvPr id="44064" name="Group 32">
            <a:extLst>
              <a:ext uri="{FF2B5EF4-FFF2-40B4-BE49-F238E27FC236}">
                <a16:creationId xmlns:a16="http://schemas.microsoft.com/office/drawing/2014/main" id="{D8089556-DC87-49F6-A711-8FE1589711BF}"/>
              </a:ext>
            </a:extLst>
          </p:cNvPr>
          <p:cNvGrpSpPr>
            <a:grpSpLocks/>
          </p:cNvGrpSpPr>
          <p:nvPr/>
        </p:nvGrpSpPr>
        <p:grpSpPr bwMode="auto">
          <a:xfrm>
            <a:off x="5131494" y="2613430"/>
            <a:ext cx="1997075" cy="1223963"/>
            <a:chOff x="3016" y="2704"/>
            <a:chExt cx="1258" cy="771"/>
          </a:xfrm>
        </p:grpSpPr>
        <p:sp>
          <p:nvSpPr>
            <p:cNvPr id="44059" name="AutoShape 27">
              <a:extLst>
                <a:ext uri="{FF2B5EF4-FFF2-40B4-BE49-F238E27FC236}">
                  <a16:creationId xmlns:a16="http://schemas.microsoft.com/office/drawing/2014/main" id="{AB59CCE9-4FC2-4682-84ED-18EE6641C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2704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0" name="Text Box 28">
              <a:extLst>
                <a:ext uri="{FF2B5EF4-FFF2-40B4-BE49-F238E27FC236}">
                  <a16:creationId xmlns:a16="http://schemas.microsoft.com/office/drawing/2014/main" id="{3CC79531-2DC6-417F-BC56-520C88CD5F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1" y="2800"/>
              <a:ext cx="1043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Жесткое взаимодействие с аппаратурой</a:t>
              </a:r>
            </a:p>
          </p:txBody>
        </p:sp>
      </p:grpSp>
      <p:grpSp>
        <p:nvGrpSpPr>
          <p:cNvPr id="44061" name="Group 29">
            <a:extLst>
              <a:ext uri="{FF2B5EF4-FFF2-40B4-BE49-F238E27FC236}">
                <a16:creationId xmlns:a16="http://schemas.microsoft.com/office/drawing/2014/main" id="{CD769DE0-77CC-4145-9C2F-C857FED4B548}"/>
              </a:ext>
            </a:extLst>
          </p:cNvPr>
          <p:cNvGrpSpPr>
            <a:grpSpLocks/>
          </p:cNvGrpSpPr>
          <p:nvPr/>
        </p:nvGrpSpPr>
        <p:grpSpPr bwMode="auto">
          <a:xfrm>
            <a:off x="6644382" y="2613430"/>
            <a:ext cx="1944687" cy="1223963"/>
            <a:chOff x="3742" y="2160"/>
            <a:chExt cx="1225" cy="771"/>
          </a:xfrm>
        </p:grpSpPr>
        <p:sp>
          <p:nvSpPr>
            <p:cNvPr id="44062" name="AutoShape 30">
              <a:extLst>
                <a:ext uri="{FF2B5EF4-FFF2-40B4-BE49-F238E27FC236}">
                  <a16:creationId xmlns:a16="http://schemas.microsoft.com/office/drawing/2014/main" id="{61C9860A-99D2-47FB-9B73-1B0A748CF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160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rgbClr val="669900"/>
                </a:gs>
                <a:gs pos="50000">
                  <a:schemeClr val="bg1"/>
                </a:gs>
                <a:gs pos="100000">
                  <a:srgbClr val="669900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3" name="Text Box 31">
              <a:extLst>
                <a:ext uri="{FF2B5EF4-FFF2-40B4-BE49-F238E27FC236}">
                  <a16:creationId xmlns:a16="http://schemas.microsoft.com/office/drawing/2014/main" id="{4A2571B8-569D-4506-B8FA-C8670F70A8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4" y="2179"/>
              <a:ext cx="953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важно максимальное время отклика на событие, а не среднее</a:t>
              </a:r>
            </a:p>
          </p:txBody>
        </p:sp>
      </p:grpSp>
      <p:grpSp>
        <p:nvGrpSpPr>
          <p:cNvPr id="44068" name="Group 36">
            <a:extLst>
              <a:ext uri="{FF2B5EF4-FFF2-40B4-BE49-F238E27FC236}">
                <a16:creationId xmlns:a16="http://schemas.microsoft.com/office/drawing/2014/main" id="{1C109C29-13CD-425A-AA98-2C67A9E6D4CA}"/>
              </a:ext>
            </a:extLst>
          </p:cNvPr>
          <p:cNvGrpSpPr>
            <a:grpSpLocks/>
          </p:cNvGrpSpPr>
          <p:nvPr/>
        </p:nvGrpSpPr>
        <p:grpSpPr bwMode="auto">
          <a:xfrm>
            <a:off x="8157268" y="2613430"/>
            <a:ext cx="1944688" cy="1223963"/>
            <a:chOff x="4538" y="2704"/>
            <a:chExt cx="1225" cy="771"/>
          </a:xfrm>
        </p:grpSpPr>
        <p:sp>
          <p:nvSpPr>
            <p:cNvPr id="44066" name="AutoShape 34">
              <a:extLst>
                <a:ext uri="{FF2B5EF4-FFF2-40B4-BE49-F238E27FC236}">
                  <a16:creationId xmlns:a16="http://schemas.microsoft.com/office/drawing/2014/main" id="{8CAA26C7-5E88-4B77-B866-96E6A90B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" y="2704"/>
              <a:ext cx="1225" cy="771"/>
            </a:xfrm>
            <a:prstGeom prst="chevron">
              <a:avLst>
                <a:gd name="adj" fmla="val 39721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44067" name="Text Box 35">
              <a:extLst>
                <a:ext uri="{FF2B5EF4-FFF2-40B4-BE49-F238E27FC236}">
                  <a16:creationId xmlns:a16="http://schemas.microsoft.com/office/drawing/2014/main" id="{9254D6B3-0FB4-46C2-9F52-288311C0E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7" y="2931"/>
              <a:ext cx="88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40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Сложность в тестировании</a:t>
              </a:r>
            </a:p>
          </p:txBody>
        </p:sp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E2471A4-EC6D-48F7-9C4F-C2AF6EA97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244" y="17331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5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1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6A2709B9-4942-4CC5-B9B8-2D2F69EC64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24595" y="269082"/>
            <a:ext cx="6413991" cy="114300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</a:rPr>
              <a:t>Области применения ОСРВ</a:t>
            </a: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021C11A4-DAAF-4A6F-971B-0FD55B17C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1341438"/>
            <a:ext cx="741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57348" name="Line 4">
            <a:extLst>
              <a:ext uri="{FF2B5EF4-FFF2-40B4-BE49-F238E27FC236}">
                <a16:creationId xmlns:a16="http://schemas.microsoft.com/office/drawing/2014/main" id="{E1B6C12C-A42E-4620-830E-507684290CD2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2488" y="30702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7349" name="Text Box 5">
            <a:extLst>
              <a:ext uri="{FF2B5EF4-FFF2-40B4-BE49-F238E27FC236}">
                <a16:creationId xmlns:a16="http://schemas.microsoft.com/office/drawing/2014/main" id="{235E6FA9-73AA-4E14-B41B-1A84DEB2C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6113" y="3573463"/>
            <a:ext cx="3960812" cy="1803400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Системы измерения и управления</a:t>
            </a:r>
          </a:p>
          <a:p>
            <a:pPr algn="ctr"/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Радары</a:t>
            </a:r>
          </a:p>
          <a:p>
            <a:pPr algn="ctr"/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Цифровые видеосистемы</a:t>
            </a:r>
          </a:p>
          <a:p>
            <a:pPr algn="ctr"/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Симуляторы</a:t>
            </a:r>
          </a:p>
          <a:p>
            <a:pPr algn="ctr"/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Ракеты</a:t>
            </a:r>
          </a:p>
          <a:p>
            <a:pPr algn="ctr"/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Системы определения положения и привязки к местности </a:t>
            </a:r>
          </a:p>
        </p:txBody>
      </p:sp>
      <p:sp>
        <p:nvSpPr>
          <p:cNvPr id="57351" name="AutoShape 7">
            <a:extLst>
              <a:ext uri="{FF2B5EF4-FFF2-40B4-BE49-F238E27FC236}">
                <a16:creationId xmlns:a16="http://schemas.microsoft.com/office/drawing/2014/main" id="{90200036-8101-4124-AD6C-581252B9E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6" y="1628776"/>
            <a:ext cx="3889375" cy="1368425"/>
          </a:xfrm>
          <a:prstGeom prst="downArrowCallout">
            <a:avLst>
              <a:gd name="adj1" fmla="val 102189"/>
              <a:gd name="adj2" fmla="val 71056"/>
              <a:gd name="adj3" fmla="val 27704"/>
              <a:gd name="adj4" fmla="val 66000"/>
            </a:avLst>
          </a:prstGeom>
          <a:gradFill rotWithShape="1">
            <a:gsLst>
              <a:gs pos="0">
                <a:schemeClr val="tx1"/>
              </a:gs>
              <a:gs pos="50000">
                <a:schemeClr val="bg1"/>
              </a:gs>
              <a:gs pos="100000">
                <a:schemeClr val="tx1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CA006D97-69CD-4AFA-8568-C8D4A5981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1773238"/>
            <a:ext cx="3168650" cy="65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</a:pPr>
            <a:r>
              <a:rPr lang="ru-RU" altLang="ru-RU" sz="20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Военная и космическая промышленности</a:t>
            </a:r>
          </a:p>
        </p:txBody>
      </p:sp>
      <p:grpSp>
        <p:nvGrpSpPr>
          <p:cNvPr id="57370" name="Group 26">
            <a:extLst>
              <a:ext uri="{FF2B5EF4-FFF2-40B4-BE49-F238E27FC236}">
                <a16:creationId xmlns:a16="http://schemas.microsoft.com/office/drawing/2014/main" id="{FB3C04FD-23BC-439A-83B9-1823F06A2EA4}"/>
              </a:ext>
            </a:extLst>
          </p:cNvPr>
          <p:cNvGrpSpPr>
            <a:grpSpLocks/>
          </p:cNvGrpSpPr>
          <p:nvPr/>
        </p:nvGrpSpPr>
        <p:grpSpPr bwMode="auto">
          <a:xfrm>
            <a:off x="4511675" y="2997201"/>
            <a:ext cx="3962400" cy="576263"/>
            <a:chOff x="1882" y="1888"/>
            <a:chExt cx="2496" cy="363"/>
          </a:xfrm>
        </p:grpSpPr>
        <p:sp>
          <p:nvSpPr>
            <p:cNvPr id="57361" name="AutoShape 17">
              <a:extLst>
                <a:ext uri="{FF2B5EF4-FFF2-40B4-BE49-F238E27FC236}">
                  <a16:creationId xmlns:a16="http://schemas.microsoft.com/office/drawing/2014/main" id="{E07E64E8-D924-4482-BBDC-5E815B9E445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82" y="1888"/>
              <a:ext cx="2450" cy="363"/>
            </a:xfrm>
            <a:prstGeom prst="upArrowCallout">
              <a:avLst>
                <a:gd name="adj1" fmla="val 78180"/>
                <a:gd name="adj2" fmla="val 89866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62" name="Text Box 18">
              <a:extLst>
                <a:ext uri="{FF2B5EF4-FFF2-40B4-BE49-F238E27FC236}">
                  <a16:creationId xmlns:a16="http://schemas.microsoft.com/office/drawing/2014/main" id="{A543A908-EB9D-47DD-AAF5-D843D851F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3" y="1888"/>
              <a:ext cx="240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 b="1"/>
                <a:t>бортовое и встраиваемое оборудование</a:t>
              </a:r>
              <a:r>
                <a:rPr lang="ru-RU" altLang="ru-RU" sz="1400"/>
                <a:t> </a:t>
              </a: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A0A0E8-8EA1-4F80-8DFE-83C51B74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938" y="144688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7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nimBg="1"/>
      <p:bldP spid="573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3">
            <a:extLst>
              <a:ext uri="{FF2B5EF4-FFF2-40B4-BE49-F238E27FC236}">
                <a16:creationId xmlns:a16="http://schemas.microsoft.com/office/drawing/2014/main" id="{91BEA50C-4ABD-48EC-B7EF-DFCD533F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841" y="737378"/>
            <a:ext cx="741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sp>
        <p:nvSpPr>
          <p:cNvPr id="59396" name="Line 4">
            <a:extLst>
              <a:ext uri="{FF2B5EF4-FFF2-40B4-BE49-F238E27FC236}">
                <a16:creationId xmlns:a16="http://schemas.microsoft.com/office/drawing/2014/main" id="{44E69534-0835-4A37-A3D3-C3CAD112DD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56104" y="217882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397" name="Text Box 5">
            <a:extLst>
              <a:ext uri="{FF2B5EF4-FFF2-40B4-BE49-F238E27FC236}">
                <a16:creationId xmlns:a16="http://schemas.microsoft.com/office/drawing/2014/main" id="{016B5305-5BCA-4FCA-8448-11E3C2A86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405" y="4304491"/>
            <a:ext cx="3654425" cy="581025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сбор информации, управление данными и оборудованием 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204BF931-7482-4A10-ABAC-A3D4D84B7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942" y="3107516"/>
            <a:ext cx="7561263" cy="564129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симуляторы, системы управления мотором, автоматическое сцепление,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системы антиблокировки колес</a:t>
            </a:r>
            <a:r>
              <a:rPr lang="ru-RU" altLang="ru-RU" b="1"/>
              <a:t> </a:t>
            </a:r>
            <a:endParaRPr lang="ru-RU" altLang="ru-RU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9401" name="AutoShape 9">
            <a:extLst>
              <a:ext uri="{FF2B5EF4-FFF2-40B4-BE49-F238E27FC236}">
                <a16:creationId xmlns:a16="http://schemas.microsoft.com/office/drawing/2014/main" id="{FBB4AAB0-0E11-4561-88D2-26C77C64B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8091" y="664354"/>
            <a:ext cx="3455988" cy="1368425"/>
          </a:xfrm>
          <a:prstGeom prst="downArrowCallout">
            <a:avLst>
              <a:gd name="adj1" fmla="val 90802"/>
              <a:gd name="adj2" fmla="val 63138"/>
              <a:gd name="adj3" fmla="val 27704"/>
              <a:gd name="adj4" fmla="val 66000"/>
            </a:avLst>
          </a:prstGeom>
          <a:gradFill rotWithShape="1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402" name="Text Box 10">
            <a:extLst>
              <a:ext uri="{FF2B5EF4-FFF2-40B4-BE49-F238E27FC236}">
                <a16:creationId xmlns:a16="http://schemas.microsoft.com/office/drawing/2014/main" id="{4A4D070A-7799-4FA6-B386-E34A85B00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0966" y="880254"/>
            <a:ext cx="3168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Промышленность  </a:t>
            </a:r>
            <a:endParaRPr lang="ru-RU" altLang="ru-RU"/>
          </a:p>
        </p:txBody>
      </p:sp>
      <p:sp>
        <p:nvSpPr>
          <p:cNvPr id="59406" name="Text Box 14">
            <a:extLst>
              <a:ext uri="{FF2B5EF4-FFF2-40B4-BE49-F238E27FC236}">
                <a16:creationId xmlns:a16="http://schemas.microsoft.com/office/drawing/2014/main" id="{D2A323B8-1FCE-4108-A554-2D9F973A5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091" y="2021666"/>
            <a:ext cx="3671888" cy="441339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altLang="ru-RU" sz="14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автоматические системы управления производством (АСУП) </a:t>
            </a:r>
          </a:p>
        </p:txBody>
      </p:sp>
      <p:sp>
        <p:nvSpPr>
          <p:cNvPr id="59408" name="Text Box 16">
            <a:extLst>
              <a:ext uri="{FF2B5EF4-FFF2-40B4-BE49-F238E27FC236}">
                <a16:creationId xmlns:a16="http://schemas.microsoft.com/office/drawing/2014/main" id="{8478FB5B-A5F4-48BA-A3C8-978B74519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205" y="2010553"/>
            <a:ext cx="3671887" cy="461962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altLang="ru-RU" sz="14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автоматические системы управления технологическим процессом (АСУТП)</a:t>
            </a:r>
            <a:r>
              <a:rPr lang="ru-RU" altLang="ru-RU">
                <a:solidFill>
                  <a:srgbClr val="F64C08"/>
                </a:solidFill>
              </a:rPr>
              <a:t> </a:t>
            </a:r>
          </a:p>
        </p:txBody>
      </p:sp>
      <p:grpSp>
        <p:nvGrpSpPr>
          <p:cNvPr id="59419" name="Group 27">
            <a:extLst>
              <a:ext uri="{FF2B5EF4-FFF2-40B4-BE49-F238E27FC236}">
                <a16:creationId xmlns:a16="http://schemas.microsoft.com/office/drawing/2014/main" id="{4B784A3B-5351-4653-8B9F-AD7898462A6B}"/>
              </a:ext>
            </a:extLst>
          </p:cNvPr>
          <p:cNvGrpSpPr>
            <a:grpSpLocks/>
          </p:cNvGrpSpPr>
          <p:nvPr/>
        </p:nvGrpSpPr>
        <p:grpSpPr bwMode="auto">
          <a:xfrm>
            <a:off x="4334741" y="2524903"/>
            <a:ext cx="3678238" cy="576262"/>
            <a:chOff x="1980" y="1971"/>
            <a:chExt cx="2317" cy="363"/>
          </a:xfrm>
        </p:grpSpPr>
        <p:sp>
          <p:nvSpPr>
            <p:cNvPr id="59409" name="AutoShape 17">
              <a:extLst>
                <a:ext uri="{FF2B5EF4-FFF2-40B4-BE49-F238E27FC236}">
                  <a16:creationId xmlns:a16="http://schemas.microsoft.com/office/drawing/2014/main" id="{9B013951-F2AC-4514-956D-E4D84EC2C0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83" y="1971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410" name="Text Box 18">
              <a:extLst>
                <a:ext uri="{FF2B5EF4-FFF2-40B4-BE49-F238E27FC236}">
                  <a16:creationId xmlns:a16="http://schemas.microsoft.com/office/drawing/2014/main" id="{820BBD62-A59A-4E2E-8905-B6190AC0BA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2008"/>
              <a:ext cx="2313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автомобилестроение </a:t>
              </a:r>
            </a:p>
          </p:txBody>
        </p:sp>
      </p:grpSp>
      <p:sp>
        <p:nvSpPr>
          <p:cNvPr id="59414" name="Text Box 22">
            <a:extLst>
              <a:ext uri="{FF2B5EF4-FFF2-40B4-BE49-F238E27FC236}">
                <a16:creationId xmlns:a16="http://schemas.microsoft.com/office/drawing/2014/main" id="{8AC4218D-139E-4DA7-8757-DEA15A01F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8316" y="4337828"/>
            <a:ext cx="3671888" cy="523220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коммуникационное оборудование, сетевые коммутаторы, тел. станции </a:t>
            </a:r>
          </a:p>
        </p:txBody>
      </p:sp>
      <p:sp>
        <p:nvSpPr>
          <p:cNvPr id="59415" name="Text Box 23">
            <a:extLst>
              <a:ext uri="{FF2B5EF4-FFF2-40B4-BE49-F238E27FC236}">
                <a16:creationId xmlns:a16="http://schemas.microsoft.com/office/drawing/2014/main" id="{5B4CE18D-F232-4D6A-8BE2-BACD67217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5841" y="5561791"/>
            <a:ext cx="3822700" cy="581025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например, во многих банкоматах работает ОСРВ QNX </a:t>
            </a:r>
          </a:p>
        </p:txBody>
      </p:sp>
      <p:grpSp>
        <p:nvGrpSpPr>
          <p:cNvPr id="59420" name="Group 28">
            <a:extLst>
              <a:ext uri="{FF2B5EF4-FFF2-40B4-BE49-F238E27FC236}">
                <a16:creationId xmlns:a16="http://schemas.microsoft.com/office/drawing/2014/main" id="{AC3B0B4C-89F4-4733-9F3F-7CDE98ECF55F}"/>
              </a:ext>
            </a:extLst>
          </p:cNvPr>
          <p:cNvGrpSpPr>
            <a:grpSpLocks/>
          </p:cNvGrpSpPr>
          <p:nvPr/>
        </p:nvGrpSpPr>
        <p:grpSpPr bwMode="auto">
          <a:xfrm>
            <a:off x="2378942" y="3761566"/>
            <a:ext cx="3673475" cy="576263"/>
            <a:chOff x="748" y="2750"/>
            <a:chExt cx="2314" cy="363"/>
          </a:xfrm>
        </p:grpSpPr>
        <p:sp>
          <p:nvSpPr>
            <p:cNvPr id="59411" name="AutoShape 19">
              <a:extLst>
                <a:ext uri="{FF2B5EF4-FFF2-40B4-BE49-F238E27FC236}">
                  <a16:creationId xmlns:a16="http://schemas.microsoft.com/office/drawing/2014/main" id="{EA5CD6A0-5166-443A-AD05-55BBC93433D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2750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416" name="Text Box 24">
              <a:extLst>
                <a:ext uri="{FF2B5EF4-FFF2-40B4-BE49-F238E27FC236}">
                  <a16:creationId xmlns:a16="http://schemas.microsoft.com/office/drawing/2014/main" id="{1B9F872F-38CE-4B0A-80D4-064CFAD65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2767"/>
              <a:ext cx="2313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энергетика</a:t>
              </a:r>
              <a:r>
                <a:rPr lang="ru-RU" altLang="ru-RU"/>
                <a:t> </a:t>
              </a:r>
            </a:p>
          </p:txBody>
        </p:sp>
      </p:grpSp>
      <p:grpSp>
        <p:nvGrpSpPr>
          <p:cNvPr id="59421" name="Group 29">
            <a:extLst>
              <a:ext uri="{FF2B5EF4-FFF2-40B4-BE49-F238E27FC236}">
                <a16:creationId xmlns:a16="http://schemas.microsoft.com/office/drawing/2014/main" id="{2B7AC453-E55C-4B78-BCD5-89A9B680E59D}"/>
              </a:ext>
            </a:extLst>
          </p:cNvPr>
          <p:cNvGrpSpPr>
            <a:grpSpLocks/>
          </p:cNvGrpSpPr>
          <p:nvPr/>
        </p:nvGrpSpPr>
        <p:grpSpPr bwMode="auto">
          <a:xfrm>
            <a:off x="6195291" y="3761566"/>
            <a:ext cx="3746500" cy="576263"/>
            <a:chOff x="3152" y="2750"/>
            <a:chExt cx="2360" cy="363"/>
          </a:xfrm>
        </p:grpSpPr>
        <p:sp>
          <p:nvSpPr>
            <p:cNvPr id="59412" name="AutoShape 20">
              <a:extLst>
                <a:ext uri="{FF2B5EF4-FFF2-40B4-BE49-F238E27FC236}">
                  <a16:creationId xmlns:a16="http://schemas.microsoft.com/office/drawing/2014/main" id="{7F3055C8-1B86-46FD-85B9-C8948C25D8D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98" y="2750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417" name="Text Box 25">
              <a:extLst>
                <a:ext uri="{FF2B5EF4-FFF2-40B4-BE49-F238E27FC236}">
                  <a16:creationId xmlns:a16="http://schemas.microsoft.com/office/drawing/2014/main" id="{7D5926C7-BF64-4A6B-84EB-8E2793FDE2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2" y="2781"/>
              <a:ext cx="2313" cy="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телекоммуникации</a:t>
              </a:r>
              <a:endParaRPr lang="ru-RU" altLang="ru-RU"/>
            </a:p>
          </p:txBody>
        </p:sp>
      </p:grpSp>
      <p:grpSp>
        <p:nvGrpSpPr>
          <p:cNvPr id="59422" name="Group 30">
            <a:extLst>
              <a:ext uri="{FF2B5EF4-FFF2-40B4-BE49-F238E27FC236}">
                <a16:creationId xmlns:a16="http://schemas.microsoft.com/office/drawing/2014/main" id="{AAF538A5-D428-4633-ACC2-684E4A71E860}"/>
              </a:ext>
            </a:extLst>
          </p:cNvPr>
          <p:cNvGrpSpPr>
            <a:grpSpLocks/>
          </p:cNvGrpSpPr>
          <p:nvPr/>
        </p:nvGrpSpPr>
        <p:grpSpPr bwMode="auto">
          <a:xfrm>
            <a:off x="4306166" y="4990291"/>
            <a:ext cx="3689350" cy="576263"/>
            <a:chOff x="1962" y="3524"/>
            <a:chExt cx="2324" cy="363"/>
          </a:xfrm>
        </p:grpSpPr>
        <p:sp>
          <p:nvSpPr>
            <p:cNvPr id="59413" name="AutoShape 21">
              <a:extLst>
                <a:ext uri="{FF2B5EF4-FFF2-40B4-BE49-F238E27FC236}">
                  <a16:creationId xmlns:a16="http://schemas.microsoft.com/office/drawing/2014/main" id="{F5F6C794-B09E-4665-99CB-C7609218BEF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62" y="3524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418" name="Text Box 26">
              <a:extLst>
                <a:ext uri="{FF2B5EF4-FFF2-40B4-BE49-F238E27FC236}">
                  <a16:creationId xmlns:a16="http://schemas.microsoft.com/office/drawing/2014/main" id="{00460380-DF99-4B3D-8CBC-51F63163A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3" y="3549"/>
              <a:ext cx="2313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банковское оборудование</a:t>
              </a:r>
              <a:r>
                <a:rPr lang="ru-RU" altLang="ru-RU"/>
                <a:t> </a:t>
              </a:r>
            </a:p>
          </p:txBody>
        </p: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20347BD-1E9A-463D-BC85-6F35CED5C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516" y="199228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9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9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9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9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9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9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 animBg="1"/>
      <p:bldP spid="59400" grpId="0" animBg="1"/>
      <p:bldP spid="59402" grpId="0"/>
      <p:bldP spid="59406" grpId="0" animBg="1"/>
      <p:bldP spid="59408" grpId="0" animBg="1"/>
      <p:bldP spid="59414" grpId="0" animBg="1"/>
      <p:bldP spid="594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Line 4">
            <a:extLst>
              <a:ext uri="{FF2B5EF4-FFF2-40B4-BE49-F238E27FC236}">
                <a16:creationId xmlns:a16="http://schemas.microsoft.com/office/drawing/2014/main" id="{8EC7588A-0133-4EA7-8209-559B06874B33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4553" y="196269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620B34F2-F24F-4D81-8267-87F433144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2079" y="4696374"/>
            <a:ext cx="3654425" cy="1100137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это принтеры, копиры, например, в факсах применяется ОСРВ VxWorks, в устройствах чтения компакт-дисков - ОСРВ VRTX32</a:t>
            </a:r>
            <a:r>
              <a:rPr lang="ru-RU" altLang="ru-RU"/>
              <a:t> </a:t>
            </a:r>
          </a:p>
        </p:txBody>
      </p:sp>
      <p:sp>
        <p:nvSpPr>
          <p:cNvPr id="62470" name="Text Box 6">
            <a:extLst>
              <a:ext uri="{FF2B5EF4-FFF2-40B4-BE49-F238E27FC236}">
                <a16:creationId xmlns:a16="http://schemas.microsoft.com/office/drawing/2014/main" id="{3038F078-364A-4595-BA8C-AB74BA995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2079" y="3129510"/>
            <a:ext cx="3671887" cy="611188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например,</a:t>
            </a:r>
            <a:r>
              <a:rPr lang="ru-RU" alt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телефонах стандарта GSM работает ОСРВ pSOS</a:t>
            </a:r>
            <a:r>
              <a:rPr lang="ru-RU" altLang="ru-RU" sz="1600"/>
              <a:t> </a:t>
            </a:r>
          </a:p>
        </p:txBody>
      </p:sp>
      <p:sp>
        <p:nvSpPr>
          <p:cNvPr id="62471" name="AutoShape 7">
            <a:extLst>
              <a:ext uri="{FF2B5EF4-FFF2-40B4-BE49-F238E27FC236}">
                <a16:creationId xmlns:a16="http://schemas.microsoft.com/office/drawing/2014/main" id="{0F52389B-9EEF-49DF-8522-23DECC5FD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6540" y="448224"/>
            <a:ext cx="3455988" cy="1368425"/>
          </a:xfrm>
          <a:prstGeom prst="downArrowCallout">
            <a:avLst>
              <a:gd name="adj1" fmla="val 90802"/>
              <a:gd name="adj2" fmla="val 63138"/>
              <a:gd name="adj3" fmla="val 27704"/>
              <a:gd name="adj4" fmla="val 66000"/>
            </a:avLst>
          </a:prstGeom>
          <a:gradFill rotWithShape="1">
            <a:gsLst>
              <a:gs pos="0">
                <a:srgbClr val="669900"/>
              </a:gs>
              <a:gs pos="50000">
                <a:schemeClr val="bg1"/>
              </a:gs>
              <a:gs pos="100000">
                <a:srgbClr val="669900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2472" name="Text Box 8">
            <a:extLst>
              <a:ext uri="{FF2B5EF4-FFF2-40B4-BE49-F238E27FC236}">
                <a16:creationId xmlns:a16="http://schemas.microsoft.com/office/drawing/2014/main" id="{F01E49EA-7DAF-435A-AEC4-8F0E2EDC7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415" y="541886"/>
            <a:ext cx="31686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Товары широкого потребления  </a:t>
            </a:r>
            <a:endParaRPr lang="ru-RU" altLang="ru-RU"/>
          </a:p>
        </p:txBody>
      </p:sp>
      <p:sp>
        <p:nvSpPr>
          <p:cNvPr id="62473" name="Text Box 9">
            <a:extLst>
              <a:ext uri="{FF2B5EF4-FFF2-40B4-BE49-F238E27FC236}">
                <a16:creationId xmlns:a16="http://schemas.microsoft.com/office/drawing/2014/main" id="{260DA26A-8A6F-46A1-B645-59282DF64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4540" y="1805535"/>
            <a:ext cx="3671888" cy="5588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цифровые телевизионные декодеры</a:t>
            </a:r>
            <a:r>
              <a:rPr lang="ru-RU" altLang="ru-RU"/>
              <a:t> </a:t>
            </a:r>
          </a:p>
        </p:txBody>
      </p:sp>
      <p:sp>
        <p:nvSpPr>
          <p:cNvPr id="62474" name="Text Box 10">
            <a:extLst>
              <a:ext uri="{FF2B5EF4-FFF2-40B4-BE49-F238E27FC236}">
                <a16:creationId xmlns:a16="http://schemas.microsoft.com/office/drawing/2014/main" id="{933C64C0-4E37-409B-AB6D-C3B007666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6765" y="1816648"/>
            <a:ext cx="3671888" cy="51450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endParaRPr lang="ru-RU" altLang="ru-RU" sz="300" b="1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altLang="ru-RU" b="1">
                <a:effectLst>
                  <a:outerShdw blurRad="38100" dist="38100" dir="2700000" algn="tl">
                    <a:srgbClr val="FFFFFF"/>
                  </a:outerShdw>
                </a:effectLst>
              </a:rPr>
              <a:t>цифровое телевидение</a:t>
            </a:r>
            <a:r>
              <a:rPr lang="ru-RU" altLang="ru-RU"/>
              <a:t> 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endParaRPr lang="ru-RU" altLang="ru-RU" sz="300"/>
          </a:p>
        </p:txBody>
      </p:sp>
      <p:grpSp>
        <p:nvGrpSpPr>
          <p:cNvPr id="62475" name="Group 11">
            <a:extLst>
              <a:ext uri="{FF2B5EF4-FFF2-40B4-BE49-F238E27FC236}">
                <a16:creationId xmlns:a16="http://schemas.microsoft.com/office/drawing/2014/main" id="{78C1BF96-06F0-4A17-BA40-D7E62B068101}"/>
              </a:ext>
            </a:extLst>
          </p:cNvPr>
          <p:cNvGrpSpPr>
            <a:grpSpLocks/>
          </p:cNvGrpSpPr>
          <p:nvPr/>
        </p:nvGrpSpPr>
        <p:grpSpPr bwMode="auto">
          <a:xfrm>
            <a:off x="4052079" y="2537373"/>
            <a:ext cx="3678237" cy="576262"/>
            <a:chOff x="1980" y="1971"/>
            <a:chExt cx="2317" cy="363"/>
          </a:xfrm>
        </p:grpSpPr>
        <p:sp>
          <p:nvSpPr>
            <p:cNvPr id="62476" name="AutoShape 12">
              <a:extLst>
                <a:ext uri="{FF2B5EF4-FFF2-40B4-BE49-F238E27FC236}">
                  <a16:creationId xmlns:a16="http://schemas.microsoft.com/office/drawing/2014/main" id="{90423C55-5DF8-42A0-9242-8946C4E5CB7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83" y="1971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77" name="Text Box 13">
              <a:extLst>
                <a:ext uri="{FF2B5EF4-FFF2-40B4-BE49-F238E27FC236}">
                  <a16:creationId xmlns:a16="http://schemas.microsoft.com/office/drawing/2014/main" id="{79E75318-C60B-4F83-BC29-D6D999BE26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0" y="2008"/>
              <a:ext cx="2313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мобильные телефоны</a:t>
              </a:r>
              <a:r>
                <a:rPr lang="ru-RU" altLang="ru-RU"/>
                <a:t> </a:t>
              </a:r>
            </a:p>
          </p:txBody>
        </p:sp>
      </p:grpSp>
      <p:grpSp>
        <p:nvGrpSpPr>
          <p:cNvPr id="62480" name="Group 16">
            <a:extLst>
              <a:ext uri="{FF2B5EF4-FFF2-40B4-BE49-F238E27FC236}">
                <a16:creationId xmlns:a16="http://schemas.microsoft.com/office/drawing/2014/main" id="{02651BDB-B613-401E-ABF3-35DBF7A7DE8F}"/>
              </a:ext>
            </a:extLst>
          </p:cNvPr>
          <p:cNvGrpSpPr>
            <a:grpSpLocks/>
          </p:cNvGrpSpPr>
          <p:nvPr/>
        </p:nvGrpSpPr>
        <p:grpSpPr bwMode="auto">
          <a:xfrm>
            <a:off x="4052079" y="3904211"/>
            <a:ext cx="3673475" cy="792163"/>
            <a:chOff x="748" y="2750"/>
            <a:chExt cx="2314" cy="363"/>
          </a:xfrm>
        </p:grpSpPr>
        <p:sp>
          <p:nvSpPr>
            <p:cNvPr id="62481" name="AutoShape 17">
              <a:extLst>
                <a:ext uri="{FF2B5EF4-FFF2-40B4-BE49-F238E27FC236}">
                  <a16:creationId xmlns:a16="http://schemas.microsoft.com/office/drawing/2014/main" id="{7E1D0846-961D-43D0-A51F-D751AF9569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2750"/>
              <a:ext cx="2314" cy="363"/>
            </a:xfrm>
            <a:prstGeom prst="upArrowCallout">
              <a:avLst>
                <a:gd name="adj1" fmla="val 73840"/>
                <a:gd name="adj2" fmla="val 84877"/>
                <a:gd name="adj3" fmla="val 16528"/>
                <a:gd name="adj4" fmla="val 66667"/>
              </a:avLst>
            </a:pr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2" name="Text Box 18">
              <a:extLst>
                <a:ext uri="{FF2B5EF4-FFF2-40B4-BE49-F238E27FC236}">
                  <a16:creationId xmlns:a16="http://schemas.microsoft.com/office/drawing/2014/main" id="{23ED45A7-DE4C-429E-997E-EFBD516C94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" y="2767"/>
              <a:ext cx="2313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altLang="ru-RU" b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компьютерное и офисное оборудование</a:t>
              </a:r>
              <a:r>
                <a:rPr lang="ru-RU" altLang="ru-RU"/>
                <a:t> </a:t>
              </a: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0DED37C-57D2-497D-B8A5-9A7A28A84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709" y="139992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2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9" grpId="0" animBg="1"/>
      <p:bldP spid="62470" grpId="0" animBg="1"/>
      <p:bldP spid="62472" grpId="0"/>
      <p:bldP spid="62473" grpId="0" animBg="1"/>
      <p:bldP spid="6247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C36371-5BBC-4984-B60E-0AA25CAB7DC6}"/>
              </a:ext>
            </a:extLst>
          </p:cNvPr>
          <p:cNvSpPr txBox="1"/>
          <p:nvPr/>
        </p:nvSpPr>
        <p:spPr>
          <a:xfrm>
            <a:off x="243841" y="1494404"/>
            <a:ext cx="1130208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Все ОСРВ сегодня являются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многозадачными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системами. Задачи делят между собой ресурсы вычислительной системы, в том числе и процессорное время. 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Количество иллюзий и мифов в мире реального времени велико. Часто путают такие понятия, как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реальное время и скорость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 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Иногда полагают, что применение операционной системы реального времени (ОСРВ) автоматически разрешит все проблемы надежности предсказуемости. 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Чем принципиально отличаются операционные системы реального времени от операционных систем общего назначения? 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DDEEE44A-4124-43DE-97B9-E3CE25A52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70" y="310342"/>
            <a:ext cx="1200036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	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Отличия ОСРВ от ОС общего назначения </a:t>
            </a:r>
          </a:p>
          <a:p>
            <a:pPr algn="just">
              <a:spcBef>
                <a:spcPct val="50000"/>
              </a:spcBef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04EA5-FA79-46F1-B03F-6B86AA141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007" y="17501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2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635A06A-77EA-49DD-B288-3C4467B14F9D}"/>
              </a:ext>
            </a:extLst>
          </p:cNvPr>
          <p:cNvSpPr txBox="1"/>
          <p:nvPr/>
        </p:nvSpPr>
        <p:spPr>
          <a:xfrm>
            <a:off x="350840" y="1476197"/>
            <a:ext cx="1149031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SzPts val="1400"/>
              <a:tabLst>
                <a:tab pos="6858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 общего назначения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особенно многопользовательские вроде UNIX, ориентированы на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оптимальное распределение ресурсов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компьютера между пользователями и выполняемыми процессами (системы разделения времени). В ОСРВ подобная задача отходит на второй план, все отступает перед главной целью -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успеть среагировать на события, происходящие на объекте. </a:t>
            </a:r>
          </a:p>
          <a:p>
            <a:pPr lvl="0" algn="just">
              <a:buSzPts val="1400"/>
              <a:tabLst>
                <a:tab pos="685800" algn="l"/>
              </a:tabLst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0" algn="just">
              <a:buSzPts val="1400"/>
              <a:tabLst>
                <a:tab pos="6858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Другое отличие состоит в том, что применение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ОСРВ всегда связано с аппаратурой, объектом и событиями, происходящими на объекте.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реального времени как аппаратно-программный комплекс включает в себя: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датчики,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регистрирующие события на объекте,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модули ввода-вывода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которые преобразуют показания датчиков в цифровой вид, пригодный для их обработки на компьютере, 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и, наконец,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компьютер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 программой, реагирующей на события в объекте.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4E1ACE-1FFA-4834-BAFB-5F886708C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02" y="23661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635A06A-77EA-49DD-B288-3C4467B14F9D}"/>
              </a:ext>
            </a:extLst>
          </p:cNvPr>
          <p:cNvSpPr txBox="1"/>
          <p:nvPr/>
        </p:nvSpPr>
        <p:spPr>
          <a:xfrm>
            <a:off x="443345" y="1470655"/>
            <a:ext cx="1149031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ОСРВ ориентирована на обработку внешних событий. Именно это обуславливает коренные отличия от ОС общего назначения: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структуре,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функциям ядра,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построению системы ввода-вывода.</a:t>
            </a:r>
          </a:p>
          <a:p>
            <a:pPr lvl="0" indent="450215" algn="just">
              <a:buFont typeface="Courier New" panose="02070309020205020404" pitchFamily="49" charset="0"/>
              <a:buChar char="-"/>
              <a:tabLst>
                <a:tab pos="228600" algn="l"/>
              </a:tabLst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ОСРВ может быть похожа на ОС общего назначения по пользовательскому интерфейсу (к этому, кстати, стремятся почти все производители ОС реального времени), однако устроена она совершенно иначе.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4E1ACE-1FFA-4834-BAFB-5F886708C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453" y="23107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98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18201" y="1003976"/>
            <a:ext cx="11054645" cy="1727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fontAlgn="base">
              <a:spcAft>
                <a:spcPct val="0"/>
              </a:spcAft>
              <a:tabLst>
                <a:tab pos="609600" algn="l"/>
                <a:tab pos="6473825" algn="r"/>
              </a:tabLst>
              <a:defRPr/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Классификация ОСРВ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Особенности и требования, предъявляемые к ОСРВ. Области применения ОСРВ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Отличия ОСРВ от ОС общего назначения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93" y="25725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9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635A06A-77EA-49DD-B288-3C4467B14F9D}"/>
              </a:ext>
            </a:extLst>
          </p:cNvPr>
          <p:cNvSpPr txBox="1"/>
          <p:nvPr/>
        </p:nvSpPr>
        <p:spPr>
          <a:xfrm>
            <a:off x="443345" y="1396828"/>
            <a:ext cx="1149031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 Кроме того, применение операционных системах реального времени всегда конкретно. </a:t>
            </a:r>
          </a:p>
          <a:p>
            <a:pPr indent="450215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Если ОС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общего назначения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обычно воспринимается пользователями (не разработчиками) уже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готовый набор приложений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то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ОСРВ служит только инструментом для создания того или иного аппаратно-программного комплекса реального времени.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</a:p>
          <a:p>
            <a:pPr indent="450215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 поэтому наиболее широкий класс пользователей ОСРВ составляют разработчики таких комплексов - люди, проектирующие системы управления и сбора данных. </a:t>
            </a:r>
          </a:p>
          <a:p>
            <a:pPr indent="450215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Проектируя и разрабатывая конкретную систему реального времени, программист всегда знает точно, какие события могут произойти на объекте, знает критические сроки обработки каждого из этих событий. </a:t>
            </a:r>
          </a:p>
          <a:p>
            <a:pPr indent="450215" algn="just"/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4E1ACE-1FFA-4834-BAFB-5F886708C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742" y="15724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>
            <a:extLst>
              <a:ext uri="{FF2B5EF4-FFF2-40B4-BE49-F238E27FC236}">
                <a16:creationId xmlns:a16="http://schemas.microsoft.com/office/drawing/2014/main" id="{8DF2D764-2A91-4E7E-9753-CDB1D3D5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5596" y="1971617"/>
            <a:ext cx="6048375" cy="76358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6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Успеть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</a:t>
            </a: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реагировать на событие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6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56339" name="Text Box 19">
            <a:extLst>
              <a:ext uri="{FF2B5EF4-FFF2-40B4-BE49-F238E27FC236}">
                <a16:creationId xmlns:a16="http://schemas.microsoft.com/office/drawing/2014/main" id="{B572EFF1-4E07-4811-BB22-998AC6E23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321" y="592080"/>
            <a:ext cx="7634287" cy="94456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b="1" i="1">
                <a:solidFill>
                  <a:schemeClr val="bg1"/>
                </a:solidFill>
                <a:latin typeface="Arial" charset="0"/>
              </a:rPr>
              <a:t>Назовем системой реального времени (СРВ)</a:t>
            </a:r>
            <a:r>
              <a:rPr lang="ru-RU" b="1" i="1">
                <a:latin typeface="Arial" charset="0"/>
              </a:rPr>
              <a:t> </a:t>
            </a:r>
            <a:r>
              <a:rPr lang="ru-RU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аппаратно-программный комплекс, реагирующий в течение предсказуемого времени на непредсказуемый поток внешних событий</a:t>
            </a:r>
            <a:r>
              <a:rPr lang="ru-RU">
                <a:latin typeface="Arial" charset="0"/>
              </a:rPr>
              <a:t> </a:t>
            </a:r>
          </a:p>
        </p:txBody>
      </p:sp>
      <p:sp>
        <p:nvSpPr>
          <p:cNvPr id="56355" name="Text Box 35">
            <a:extLst>
              <a:ext uri="{FF2B5EF4-FFF2-40B4-BE49-F238E27FC236}">
                <a16:creationId xmlns:a16="http://schemas.microsoft.com/office/drawing/2014/main" id="{63AE97F6-110A-4825-AC32-0E270C6E8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208" y="3544831"/>
            <a:ext cx="6048375" cy="66992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Успеть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</a:t>
            </a:r>
            <a:r>
              <a:rPr lang="ru-RU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реагировать на одновременно происходящие события</a:t>
            </a:r>
          </a:p>
        </p:txBody>
      </p:sp>
      <p:sp>
        <p:nvSpPr>
          <p:cNvPr id="56358" name="Line 38">
            <a:extLst>
              <a:ext uri="{FF2B5EF4-FFF2-40B4-BE49-F238E27FC236}">
                <a16:creationId xmlns:a16="http://schemas.microsoft.com/office/drawing/2014/main" id="{300484E7-A96F-47FF-A314-DF18CBDCD8C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245" y="1528705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59" name="Line 39">
            <a:extLst>
              <a:ext uri="{FF2B5EF4-FFF2-40B4-BE49-F238E27FC236}">
                <a16:creationId xmlns:a16="http://schemas.microsoft.com/office/drawing/2014/main" id="{C606980A-F67E-45F7-A527-79FF843DB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246" y="2392305"/>
            <a:ext cx="5032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0" name="Line 40">
            <a:extLst>
              <a:ext uri="{FF2B5EF4-FFF2-40B4-BE49-F238E27FC236}">
                <a16:creationId xmlns:a16="http://schemas.microsoft.com/office/drawing/2014/main" id="{58C06E40-9C68-4C32-B10D-8E6525DE7B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245" y="3905192"/>
            <a:ext cx="1223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361" name="Line 41">
            <a:extLst>
              <a:ext uri="{FF2B5EF4-FFF2-40B4-BE49-F238E27FC236}">
                <a16:creationId xmlns:a16="http://schemas.microsoft.com/office/drawing/2014/main" id="{90F79971-7F52-4AA8-84B0-AFE5497805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245" y="2331981"/>
            <a:ext cx="0" cy="1584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F432246-07A2-447E-825B-2093D3AF9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343" y="170696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6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6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39" grpId="0" animBg="1"/>
      <p:bldP spid="563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B8B5D8-4A04-43AE-B4F9-8806D521029C}"/>
              </a:ext>
            </a:extLst>
          </p:cNvPr>
          <p:cNvSpPr txBox="1"/>
          <p:nvPr/>
        </p:nvSpPr>
        <p:spPr>
          <a:xfrm>
            <a:off x="2632364" y="5035773"/>
            <a:ext cx="7365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https://dspace.www1.vlsu.ru/bitstream/123456789/1853/3/00727.pdf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802905-7258-44BE-8B9E-C4A508C7D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289" y="75911"/>
            <a:ext cx="9352691" cy="32621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CACBD3-4226-4502-AC4A-1245655D8279}"/>
              </a:ext>
            </a:extLst>
          </p:cNvPr>
          <p:cNvSpPr txBox="1"/>
          <p:nvPr/>
        </p:nvSpPr>
        <p:spPr>
          <a:xfrm>
            <a:off x="637154" y="3600487"/>
            <a:ext cx="5364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Verdana" pitchFamily="34" charset="0"/>
              </a:rPr>
              <a:t>Рисунок 1  - Время реакции различных систем на прерывание 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20C918-0876-4E61-AE25-21E78FFB0B1F}"/>
              </a:ext>
            </a:extLst>
          </p:cNvPr>
          <p:cNvSpPr txBox="1"/>
          <p:nvPr/>
        </p:nvSpPr>
        <p:spPr>
          <a:xfrm>
            <a:off x="5638645" y="3600487"/>
            <a:ext cx="5364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Verdana" pitchFamily="34" charset="0"/>
              </a:rPr>
              <a:t>Рисунок 2  - Время переключения контекста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406D501-8210-4646-B004-C4B708DAB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668" y="14089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40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41205" y="1372036"/>
            <a:ext cx="11054645" cy="2543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</a:t>
            </a: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Были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изучены следующие вопросы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Классификация ОСРВ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Особенности и требования, предъявляемые к ОСРВ. Области применения ОСРВ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Отличия ОСРВ от ОС общего назначения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953" y="27029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7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478" y="124310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992" y="24906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395865-EFE0-4C02-A1FD-67232CB7E39C}"/>
              </a:ext>
            </a:extLst>
          </p:cNvPr>
          <p:cNvSpPr txBox="1"/>
          <p:nvPr/>
        </p:nvSpPr>
        <p:spPr>
          <a:xfrm>
            <a:off x="537556" y="876080"/>
            <a:ext cx="8805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времени реакции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803B3A-5708-4B94-8199-FD1112A7BE51}"/>
              </a:ext>
            </a:extLst>
          </p:cNvPr>
          <p:cNvSpPr txBox="1"/>
          <p:nvPr/>
        </p:nvSpPr>
        <p:spPr>
          <a:xfrm>
            <a:off x="601286" y="1474412"/>
            <a:ext cx="1098942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Системы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1800" b="1" i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жесткого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(</a:t>
            </a:r>
            <a:r>
              <a:rPr lang="ru-RU" sz="1800" b="1" i="1" dirty="0" err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hard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реального времени </a:t>
            </a:r>
            <a:r>
              <a:rPr lang="ru-RU" sz="1800" b="1" i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никогда не опоздают с реакцией на событие</a:t>
            </a:r>
          </a:p>
          <a:p>
            <a:pPr lvl="1" algn="just">
              <a:buFont typeface="Wingdings" pitchFamily="2" charset="2"/>
              <a:buChar char="v"/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случае опоздания результаты окажутся бесполезными </a:t>
            </a:r>
          </a:p>
          <a:p>
            <a:pPr lvl="1" algn="just">
              <a:buFont typeface="Wingdings" pitchFamily="2" charset="2"/>
              <a:buChar char="v"/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случае задержки реакции может произойти катастрофа </a:t>
            </a:r>
          </a:p>
          <a:p>
            <a:pPr lvl="1" algn="just">
              <a:buFont typeface="Wingdings" pitchFamily="2" charset="2"/>
              <a:buChar char="v"/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стоимость опоздания может оказаться бесконечно велика </a:t>
            </a:r>
            <a:endParaRPr lang="ru-RU" b="1" dirty="0"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Примеры систем жесткого реального времени - бортовые системы управления, системы аварийной защиты, регистраторы аварийных событий. </a:t>
            </a:r>
          </a:p>
          <a:p>
            <a:pPr algn="just">
              <a:spcBef>
                <a:spcPct val="50000"/>
              </a:spcBef>
              <a:defRPr/>
            </a:pPr>
            <a:endParaRPr lang="ru-RU" b="1" i="1" dirty="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Системы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ru-RU" sz="1800" b="1" i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мягкого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(</a:t>
            </a:r>
            <a:r>
              <a:rPr lang="ru-RU" sz="1800" b="1" i="1" dirty="0" err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soft</a:t>
            </a: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)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реального времени </a:t>
            </a:r>
            <a:r>
              <a:rPr lang="ru-RU" sz="1800" b="1" i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не должны опаздывать с реакцией на событие</a:t>
            </a:r>
          </a:p>
          <a:p>
            <a:pPr lvl="1" algn="just">
              <a:buFont typeface="Wingdings" pitchFamily="2" charset="2"/>
              <a:buChar char="v"/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задержка реакции не критична, хотя и может привести к увеличению стоимости результатов и снижению производительности системы в целом</a:t>
            </a:r>
            <a:r>
              <a:rPr lang="ru-RU" dirty="0">
                <a:latin typeface="Verdana" pitchFamily="34" charset="0"/>
              </a:rPr>
              <a:t>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Примером может служить работа сети. Если система не успеет обработать очередной принятый пакет, это приведет к вынужденному перерыву на передающей стороне и, например, повторной посылке. Данные при этом не теряются, но производительность сети снижается.</a:t>
            </a:r>
          </a:p>
          <a:p>
            <a:pPr>
              <a:spcBef>
                <a:spcPct val="50000"/>
              </a:spcBef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sz="1800" b="1" i="1" dirty="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C3AA8-1DD7-4612-A599-B4C05815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159" y="120328"/>
            <a:ext cx="1636913" cy="1239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4082A9-0C97-4539-9D67-72E86B427B3E}"/>
              </a:ext>
            </a:extLst>
          </p:cNvPr>
          <p:cNvSpPr txBox="1"/>
          <p:nvPr/>
        </p:nvSpPr>
        <p:spPr>
          <a:xfrm>
            <a:off x="537556" y="34678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1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	 Классификация ОСРВ</a:t>
            </a:r>
          </a:p>
        </p:txBody>
      </p:sp>
    </p:spTree>
    <p:extLst>
      <p:ext uri="{BB962C8B-B14F-4D97-AF65-F5344CB8AC3E}">
        <p14:creationId xmlns:p14="http://schemas.microsoft.com/office/powerpoint/2010/main" val="166775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84713D-3472-4268-AC48-1020A6E569FE}"/>
              </a:ext>
            </a:extLst>
          </p:cNvPr>
          <p:cNvSpPr txBox="1"/>
          <p:nvPr/>
        </p:nvSpPr>
        <p:spPr>
          <a:xfrm>
            <a:off x="881148" y="448326"/>
            <a:ext cx="8805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способу разработки программного обеспечения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F3CBAF82-FC7C-41C7-B2BF-DF8D167FC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148" y="1119304"/>
            <a:ext cx="4681537" cy="1203325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50000">
                <a:schemeClr val="accent2"/>
              </a:gs>
              <a:gs pos="100000">
                <a:srgbClr val="3366CC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800" b="1" i="1" dirty="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Self-</a:t>
            </a:r>
            <a:r>
              <a:rPr lang="ru-RU" sz="2400" b="1" dirty="0" err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Hosted</a:t>
            </a:r>
            <a:endParaRPr lang="ru-RU" sz="2400" b="1" dirty="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dirty="0">
              <a:solidFill>
                <a:srgbClr val="F64C08"/>
              </a:solidFill>
              <a:latin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E3D739-57BB-4296-B975-8DDCD989A752}"/>
              </a:ext>
            </a:extLst>
          </p:cNvPr>
          <p:cNvSpPr txBox="1"/>
          <p:nvPr/>
        </p:nvSpPr>
        <p:spPr>
          <a:xfrm>
            <a:off x="677807" y="2641508"/>
            <a:ext cx="1083638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это системы, в которых пользователи могут разрабатывать приложения, работая в самой ОСРВ. Обычно это предполагает, что ОСРВ поддерживает файловую систему, средства ввода-вывода, пользовательский интерфейс, имеются компиляторы, отладчик, средства анализа программ, текстовые редакторы, работающие под управлением ОСРВ.</a:t>
            </a:r>
          </a:p>
          <a:p>
            <a:pPr indent="450215" algn="just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Достоинством 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таких систем является более простой и наглядный механизм создания и запуска приложений, которые работают на той же машине, что и пользователь.</a:t>
            </a:r>
          </a:p>
          <a:p>
            <a:pPr indent="450215" algn="just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Недостатком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является то, что промышленному компьютеру во время его реальной эксплуатации часто вообще не требуется пользовательский интерфейс и возможность запуска тяжеловесных программ вроде компилятора. Следовательно, большинство из описанных выше возможностей ОСРВ просто не используются и только зря занимают память и другие ресурсы компьютера.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18A802-E58D-4F79-AF86-63475A778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648" y="36694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40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0FD6A043-6344-49F9-B6F8-3F2B3B7AE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631" y="369917"/>
            <a:ext cx="4681537" cy="1338263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50000">
                <a:schemeClr val="accent2"/>
              </a:gs>
              <a:gs pos="100000">
                <a:srgbClr val="3366CC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800" b="1" i="1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Host/Target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240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E6CF1F-213E-452E-85D5-CCBAC80FAA26}"/>
              </a:ext>
            </a:extLst>
          </p:cNvPr>
          <p:cNvSpPr txBox="1"/>
          <p:nvPr/>
        </p:nvSpPr>
        <p:spPr>
          <a:xfrm>
            <a:off x="609599" y="2138184"/>
            <a:ext cx="1117230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457200" algn="l"/>
              </a:tabLst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это системы, в которых операционная система и(или) компьютер, на котором разрабатываются приложения (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host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), и операционная система и(или) компьютер, на котором запускаются приложения (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target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), различны. Приложение реального времени разрабатывается на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host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- компьютере (компьютере системы разработки), затем компонуется с ядром и загружается в целевую систему для исполнения. Как правило, приложение реального времени - это одна задача и параллелизм здесь достигается с помощью нитей (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threads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). Связь между компьютерами осуществляется с помощью последовательного соединения (COM порта), Ethernet, общей шины VME или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compact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PCI. В качестве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host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системы обычно выступают компьютер под управлением UNIX или Windows NT, в качестве </a:t>
            </a:r>
            <a:r>
              <a:rPr lang="ru-RU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target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системы, промышленный или встраиваемый компьютер под управлением ОСРВ. Бывают системы, в которых на одном компьютере работают две операционных системы: "обычная" и реального времени.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8AEB6F-E84B-4F93-B8EB-05AB6FA35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991" y="29936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9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C75440-13FD-4697-9A33-FE92662C9E73}"/>
              </a:ext>
            </a:extLst>
          </p:cNvPr>
          <p:cNvSpPr txBox="1"/>
          <p:nvPr/>
        </p:nvSpPr>
        <p:spPr>
          <a:xfrm>
            <a:off x="397625" y="1946310"/>
            <a:ext cx="1139675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Системы этого типа обладают рядом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достоинств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среди которых главное - скорость и реактивность системы. </a:t>
            </a:r>
          </a:p>
          <a:p>
            <a:pPr indent="450215" algn="just"/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indent="450215" algn="just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Недостатком</a:t>
            </a: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является и относительная сложность программных компонент: кросс-компилятора, удаленного загрузчика и отладчика, и т.д. Кроме того, системы разработки для продуктов этого класса традиционно дороги (порядка $20000).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3F0197-BA32-4643-81A4-ED172EC04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462" y="32255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1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83F8C-34E5-4D71-A5F7-21199584C5D0}"/>
              </a:ext>
            </a:extLst>
          </p:cNvPr>
          <p:cNvSpPr txBox="1"/>
          <p:nvPr/>
        </p:nvSpPr>
        <p:spPr>
          <a:xfrm>
            <a:off x="792479" y="409533"/>
            <a:ext cx="8805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зависимости от происхождения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7D9722E-1683-4DC6-BFC2-B3CAA4600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79" y="980239"/>
            <a:ext cx="7056438" cy="42545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0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Обычные ОС 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69A09C39-A606-4274-9FB4-247BBE9B0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54" y="1499113"/>
            <a:ext cx="853289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99FF"/>
                    </a:gs>
                    <a:gs pos="100000">
                      <a:srgbClr val="3366CC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часто к обычным ОС добавляют дополнительные модули,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реализующие поддержку специфического оборудования, </a:t>
            </a:r>
          </a:p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А также планирование задач и обработку прерываний в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соответствие с требованиями к ОСРВ и сглаживающие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невозможность прервать ядро системы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5A844721-E6D0-49C5-9EF5-610199BDE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79" y="3271239"/>
            <a:ext cx="7056438" cy="42545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000" b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Собственные</a:t>
            </a:r>
            <a:endParaRPr lang="ru-RU" sz="200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EF439A69-8CF6-4988-9989-53E825BCD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98" y="3838887"/>
            <a:ext cx="834447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99FF"/>
                    </a:gs>
                    <a:gs pos="100000">
                      <a:srgbClr val="3366CC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специализированные операционные системы для применения в задачах реального времени 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0F772263-AEFB-4496-BC19-2395657AF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897" y="4764063"/>
            <a:ext cx="7056438" cy="42545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3366CC"/>
              </a:gs>
              <a:gs pos="100000">
                <a:schemeClr val="accent2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Специализированные</a:t>
            </a:r>
            <a:endParaRPr lang="ru-RU" sz="2000" dirty="0">
              <a:solidFill>
                <a:srgbClr val="F64C08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6A20379C-4048-4E57-A40F-3077C36F0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" y="5416096"/>
            <a:ext cx="95446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3366CC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just">
              <a:defRPr/>
            </a:pPr>
            <a:r>
              <a:rPr 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разрабатываются для конкретного микроконтроллера его производителем. Часто не являются полноценными ОС, а представляют единый модуль с приложением и обеспечивают только необходимый минимум функциональности </a:t>
            </a:r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2C6D2CE4-215F-47C1-83E0-61AA82F79CA7}"/>
              </a:ext>
            </a:extLst>
          </p:cNvPr>
          <p:cNvSpPr>
            <a:spLocks/>
          </p:cNvSpPr>
          <p:nvPr/>
        </p:nvSpPr>
        <p:spPr bwMode="auto">
          <a:xfrm>
            <a:off x="9242396" y="1063366"/>
            <a:ext cx="215900" cy="3240087"/>
          </a:xfrm>
          <a:prstGeom prst="rightBrace">
            <a:avLst>
              <a:gd name="adj1" fmla="val 12506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6D4E6416-0A17-4FA1-BEF2-2DB91012311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8691533" y="2333366"/>
            <a:ext cx="1692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50000">
                      <a:srgbClr val="3366CC"/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Self-</a:t>
            </a:r>
            <a:r>
              <a:rPr lang="ru-RU" sz="1400" b="1" dirty="0" err="1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Hosted</a:t>
            </a:r>
            <a:endParaRPr lang="ru-RU" sz="1400" dirty="0">
              <a:solidFill>
                <a:srgbClr val="F64C08"/>
              </a:solidFill>
              <a:latin typeface="Arial" charset="0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94B387BF-105F-4541-95A4-8D42430B73AF}"/>
              </a:ext>
            </a:extLst>
          </p:cNvPr>
          <p:cNvSpPr>
            <a:spLocks/>
          </p:cNvSpPr>
          <p:nvPr/>
        </p:nvSpPr>
        <p:spPr bwMode="auto">
          <a:xfrm>
            <a:off x="10001539" y="3331904"/>
            <a:ext cx="215900" cy="2376487"/>
          </a:xfrm>
          <a:prstGeom prst="rightBrace">
            <a:avLst>
              <a:gd name="adj1" fmla="val 9172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77C55EB4-BB01-45B2-9DEA-7BBE2758A44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9539576" y="4530467"/>
            <a:ext cx="1692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50000">
                      <a:srgbClr val="3366CC"/>
                    </a:gs>
                    <a:gs pos="100000">
                      <a:schemeClr val="accent2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Host</a:t>
            </a:r>
            <a:r>
              <a:rPr lang="en-US" sz="1400" b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/Target</a:t>
            </a:r>
            <a:endParaRPr lang="ru-RU" sz="1400" dirty="0">
              <a:solidFill>
                <a:srgbClr val="F64C08"/>
              </a:solidFill>
              <a:latin typeface="Arial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F3BB52C-4699-43FB-8895-A0205722E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450" y="36044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  <p:bldP spid="5" grpId="0" animBg="1"/>
      <p:bldP spid="6" grpId="0" build="p"/>
      <p:bldP spid="7" grpId="0" animBg="1"/>
      <p:bldP spid="8" grpId="0" build="p"/>
      <p:bldP spid="9" grpId="0" animBg="1"/>
      <p:bldP spid="10" grpId="0"/>
      <p:bldP spid="11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0">
            <a:extLst>
              <a:ext uri="{FF2B5EF4-FFF2-40B4-BE49-F238E27FC236}">
                <a16:creationId xmlns:a16="http://schemas.microsoft.com/office/drawing/2014/main" id="{C497EF33-5B29-4DB2-B204-3E7D2B74A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131" y="1061749"/>
            <a:ext cx="3167062" cy="1368425"/>
          </a:xfrm>
          <a:prstGeom prst="downArrowCallout">
            <a:avLst>
              <a:gd name="adj1" fmla="val 83211"/>
              <a:gd name="adj2" fmla="val 57860"/>
              <a:gd name="adj3" fmla="val 27704"/>
              <a:gd name="adj4" fmla="val 66000"/>
            </a:avLst>
          </a:prstGeom>
          <a:gradFill rotWithShape="1">
            <a:gsLst>
              <a:gs pos="0">
                <a:srgbClr val="FF7F15"/>
              </a:gs>
              <a:gs pos="50000">
                <a:schemeClr val="bg1"/>
              </a:gs>
              <a:gs pos="100000">
                <a:srgbClr val="FF7F15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2FE930-9C68-4981-9F2A-5923CF5FA141}"/>
              </a:ext>
            </a:extLst>
          </p:cNvPr>
          <p:cNvSpPr txBox="1"/>
          <p:nvPr/>
        </p:nvSpPr>
        <p:spPr>
          <a:xfrm>
            <a:off x="792479" y="409533"/>
            <a:ext cx="8805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По системной программной среде</a:t>
            </a:r>
          </a:p>
        </p:txBody>
      </p:sp>
      <p:sp>
        <p:nvSpPr>
          <p:cNvPr id="3" name="Text Box 37">
            <a:extLst>
              <a:ext uri="{FF2B5EF4-FFF2-40B4-BE49-F238E27FC236}">
                <a16:creationId xmlns:a16="http://schemas.microsoft.com/office/drawing/2014/main" id="{B238907F-A203-4E60-BE1E-0B0FDB21E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969522"/>
            <a:ext cx="33131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i="1" dirty="0">
                <a:solidFill>
                  <a:srgbClr val="F64C0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1-й класс</a:t>
            </a:r>
            <a:r>
              <a:rPr lang="ru-RU" dirty="0">
                <a:latin typeface="Arial" charset="0"/>
              </a:rPr>
              <a:t> </a:t>
            </a:r>
            <a:r>
              <a:rPr lang="ru-RU" b="1" dirty="0">
                <a:latin typeface="Arial" charset="0"/>
              </a:rPr>
              <a:t>программирование на уровне микропроцессоров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5" name="Text Box 22">
            <a:extLst>
              <a:ext uri="{FF2B5EF4-FFF2-40B4-BE49-F238E27FC236}">
                <a16:creationId xmlns:a16="http://schemas.microsoft.com/office/drawing/2014/main" id="{C210BB48-A129-4F7F-9C80-883912B78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231" y="2430174"/>
            <a:ext cx="3168650" cy="3297237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Программы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для программируемых микропроцессоров очень небольшие и обычно написаны на языке низкого уровня. Операционная среда недоступна</a:t>
            </a:r>
          </a:p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8" name="Group 55">
            <a:extLst>
              <a:ext uri="{FF2B5EF4-FFF2-40B4-BE49-F238E27FC236}">
                <a16:creationId xmlns:a16="http://schemas.microsoft.com/office/drawing/2014/main" id="{3EF8E454-7912-4F72-B8A9-C65AA79363BD}"/>
              </a:ext>
            </a:extLst>
          </p:cNvPr>
          <p:cNvGrpSpPr>
            <a:grpSpLocks/>
          </p:cNvGrpSpPr>
          <p:nvPr/>
        </p:nvGrpSpPr>
        <p:grpSpPr bwMode="auto">
          <a:xfrm>
            <a:off x="6598444" y="5727411"/>
            <a:ext cx="2817813" cy="504825"/>
            <a:chOff x="3282" y="3720"/>
            <a:chExt cx="1775" cy="318"/>
          </a:xfrm>
        </p:grpSpPr>
        <p:sp>
          <p:nvSpPr>
            <p:cNvPr id="9" name="AutoShape 52">
              <a:extLst>
                <a:ext uri="{FF2B5EF4-FFF2-40B4-BE49-F238E27FC236}">
                  <a16:creationId xmlns:a16="http://schemas.microsoft.com/office/drawing/2014/main" id="{E5F8071E-C231-4981-8027-4368C9BFB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2" y="3720"/>
              <a:ext cx="1497" cy="318"/>
            </a:xfrm>
            <a:prstGeom prst="upArrowCallout">
              <a:avLst>
                <a:gd name="adj1" fmla="val 117689"/>
                <a:gd name="adj2" fmla="val 117689"/>
                <a:gd name="adj3" fmla="val 16667"/>
                <a:gd name="adj4" fmla="val 66667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0" name="Text Box 54">
              <a:extLst>
                <a:ext uri="{FF2B5EF4-FFF2-40B4-BE49-F238E27FC236}">
                  <a16:creationId xmlns:a16="http://schemas.microsoft.com/office/drawing/2014/main" id="{81168089-5495-4931-B7AB-8F16F0663A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3838"/>
              <a:ext cx="176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1400" b="1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Жесткое реальное время</a:t>
              </a:r>
            </a:p>
          </p:txBody>
        </p:sp>
      </p:grpSp>
      <p:sp>
        <p:nvSpPr>
          <p:cNvPr id="11" name="Text Box 51">
            <a:extLst>
              <a:ext uri="{FF2B5EF4-FFF2-40B4-BE49-F238E27FC236}">
                <a16:creationId xmlns:a16="http://schemas.microsoft.com/office/drawing/2014/main" id="{1029747B-8C04-4880-8A74-AD4A762B6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093" y="2436524"/>
            <a:ext cx="3168650" cy="3251200"/>
          </a:xfrm>
          <a:prstGeom prst="rect">
            <a:avLst/>
          </a:prstGeom>
          <a:gradFill rotWithShape="1">
            <a:gsLst>
              <a:gs pos="0">
                <a:srgbClr val="3366CC"/>
              </a:gs>
              <a:gs pos="100000">
                <a:schemeClr val="accent2">
                  <a:alpha val="59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Предусмотрены лишь основные функции, а управление памятью и диспетчер часто недоступны. Прикладная программа разрабатывается в инструментальной среде, а выполняется, как правило, на встроенных системах</a:t>
            </a:r>
            <a:r>
              <a:rPr lang="ru-RU" dirty="0">
                <a:latin typeface="Arial" charset="0"/>
              </a:rPr>
              <a:t> </a:t>
            </a:r>
          </a:p>
        </p:txBody>
      </p:sp>
      <p:grpSp>
        <p:nvGrpSpPr>
          <p:cNvPr id="12" name="Group 57">
            <a:extLst>
              <a:ext uri="{FF2B5EF4-FFF2-40B4-BE49-F238E27FC236}">
                <a16:creationId xmlns:a16="http://schemas.microsoft.com/office/drawing/2014/main" id="{51888A2B-2F9F-4210-A9B1-F62D81AEBFB8}"/>
              </a:ext>
            </a:extLst>
          </p:cNvPr>
          <p:cNvGrpSpPr>
            <a:grpSpLocks/>
          </p:cNvGrpSpPr>
          <p:nvPr/>
        </p:nvGrpSpPr>
        <p:grpSpPr bwMode="auto">
          <a:xfrm>
            <a:off x="6211093" y="1083520"/>
            <a:ext cx="3313112" cy="1368425"/>
            <a:chOff x="2971" y="1071"/>
            <a:chExt cx="2087" cy="862"/>
          </a:xfrm>
        </p:grpSpPr>
        <p:sp>
          <p:nvSpPr>
            <p:cNvPr id="13" name="AutoShape 40">
              <a:extLst>
                <a:ext uri="{FF2B5EF4-FFF2-40B4-BE49-F238E27FC236}">
                  <a16:creationId xmlns:a16="http://schemas.microsoft.com/office/drawing/2014/main" id="{F4F766DB-BBA9-41B0-B211-91098292E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1071"/>
              <a:ext cx="1995" cy="862"/>
            </a:xfrm>
            <a:prstGeom prst="downArrowCallout">
              <a:avLst>
                <a:gd name="adj1" fmla="val 83211"/>
                <a:gd name="adj2" fmla="val 57860"/>
                <a:gd name="adj3" fmla="val 27704"/>
                <a:gd name="adj4" fmla="val 66000"/>
              </a:avLst>
            </a:prstGeom>
            <a:gradFill rotWithShape="1">
              <a:gsLst>
                <a:gs pos="0">
                  <a:srgbClr val="FF7F15"/>
                </a:gs>
                <a:gs pos="50000">
                  <a:schemeClr val="bg1"/>
                </a:gs>
                <a:gs pos="100000">
                  <a:srgbClr val="FF7F15"/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4" name="Text Box 41">
              <a:extLst>
                <a:ext uri="{FF2B5EF4-FFF2-40B4-BE49-F238E27FC236}">
                  <a16:creationId xmlns:a16="http://schemas.microsoft.com/office/drawing/2014/main" id="{2E9D8414-831C-4077-8C1E-381D1EE68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1090"/>
              <a:ext cx="2087" cy="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ru-RU" sz="2000" b="1" i="1" dirty="0">
                  <a:solidFill>
                    <a:srgbClr val="F64C08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Verdana" pitchFamily="34" charset="0"/>
                </a:rPr>
                <a:t>2-й класс</a:t>
              </a:r>
              <a:endParaRPr lang="ru-RU" dirty="0">
                <a:latin typeface="Arial" charset="0"/>
              </a:endParaRPr>
            </a:p>
            <a:p>
              <a:pPr algn="ctr">
                <a:lnSpc>
                  <a:spcPct val="70000"/>
                </a:lnSpc>
                <a:spcBef>
                  <a:spcPct val="50000"/>
                </a:spcBef>
                <a:defRPr/>
              </a:pPr>
              <a:r>
                <a:rPr lang="ru-RU" b="1" dirty="0">
                  <a:latin typeface="Arial" charset="0"/>
                </a:rPr>
                <a:t>минимальное ядро системы реального времени</a:t>
              </a:r>
              <a:r>
                <a:rPr lang="ru-RU" dirty="0">
                  <a:latin typeface="Arial" charset="0"/>
                </a:rPr>
                <a:t> 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D9CFFE0-403C-432C-BBC4-70B14603E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715" y="189124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13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1510</Words>
  <Application>Microsoft Office PowerPoint</Application>
  <PresentationFormat>Широкоэкранный</PresentationFormat>
  <Paragraphs>178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Области применения ОСРВ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59</cp:revision>
  <dcterms:created xsi:type="dcterms:W3CDTF">2024-01-25T16:25:26Z</dcterms:created>
  <dcterms:modified xsi:type="dcterms:W3CDTF">2025-11-10T08:38:46Z</dcterms:modified>
</cp:coreProperties>
</file>