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915" r:id="rId2"/>
  </p:sldMasterIdLst>
  <p:notesMasterIdLst>
    <p:notesMasterId r:id="rId32"/>
  </p:notesMasterIdLst>
  <p:handoutMasterIdLst>
    <p:handoutMasterId r:id="rId33"/>
  </p:handoutMasterIdLst>
  <p:sldIdLst>
    <p:sldId id="390" r:id="rId3"/>
    <p:sldId id="322" r:id="rId4"/>
    <p:sldId id="323" r:id="rId5"/>
    <p:sldId id="324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278" r:id="rId30"/>
    <p:sldId id="289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99FF"/>
    <a:srgbClr val="FFC979"/>
    <a:srgbClr val="F60019"/>
    <a:srgbClr val="CC9933"/>
    <a:srgbClr val="E3F6F4"/>
    <a:srgbClr val="9F57A9"/>
    <a:srgbClr val="99B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5" autoAdjust="0"/>
    <p:restoredTop sz="95110" autoAdjust="0"/>
  </p:normalViewPr>
  <p:slideViewPr>
    <p:cSldViewPr>
      <p:cViewPr>
        <p:scale>
          <a:sx n="60" d="100"/>
          <a:sy n="60" d="100"/>
        </p:scale>
        <p:origin x="-192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E103B808-00AB-4E88-87AB-20169B40C9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6710B064-7C2E-4C55-ABE6-76BFE114478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xmlns="" id="{71FAE35B-D4C5-41C2-82D2-B24CEC13F70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xmlns="" id="{34ADADB6-8A29-472D-97A4-A60B238166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89202CB0-114D-4D2D-90EA-D7B3CC4EA8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FE073631-6DF8-4C29-89E8-150F32E0D0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9E682790-B82B-4A8A-8036-438F5068D9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xmlns="" id="{34A21E28-8499-475B-9812-2C6E94BE4C7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C6AAAF93-EDA1-4679-A92F-DC89A0F2AA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30C47859-F743-44CF-9642-87EF20E956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780703C1-6FE1-49E6-9AEC-7E3E08F406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9F3F45D4-1B6C-4724-B3BF-9877095B4F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661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2719B21-F017-4F97-A1DE-D552099E7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14BACA2-1D56-497C-A287-114321E458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DBC87-D46F-4887-A746-69C014F598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067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ACC3814-423B-4F3D-B03C-0C43D405C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EC4CF30-EED5-4AAC-B49C-B38A7894D2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E20F2-5A32-430C-A9B9-5ABB9CED83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28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1BF3510-A7EE-42B8-81FE-91FC556D0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BA08C0F-054C-465C-97EE-7D360CE581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F7671-F197-44A4-A919-917FFA5FD0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539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4C5A9-38CA-4E7C-A8AA-4D6096E3673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7470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F0D28F-8C29-412D-A482-9095CB5165FE}" type="datetimeFigureOut">
              <a:rPr lang="en-US" smtClean="0"/>
              <a:pPr>
                <a:defRPr/>
              </a:pPr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E96B1-6860-4B15-931B-86B727DCD95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2039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6AFFF1-E713-4764-AF8D-95C1C1D73736}" type="datetimeFigureOut">
              <a:rPr lang="en-US" smtClean="0"/>
              <a:pPr>
                <a:defRPr/>
              </a:pPr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6BED2-4CF7-4548-A029-599A5DD53AF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286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5C0289-DF77-4AA6-9724-76A8FFA27583}" type="datetimeFigureOut">
              <a:rPr lang="en-US" smtClean="0"/>
              <a:pPr>
                <a:defRPr/>
              </a:pPr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8907F-C2A8-45A4-9E61-A5DE8F9B01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9903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6B9E0-6DAE-4CC9-85A2-6AF5A7EF8B75}" type="datetimeFigureOut">
              <a:rPr lang="en-US" smtClean="0"/>
              <a:pPr>
                <a:defRPr/>
              </a:pPr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F3EE3-3EB7-4B98-94EA-0DBB2B97B8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06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F29D1-D681-4129-A770-A0E93F54675E}" type="datetimeFigureOut">
              <a:rPr lang="en-US" smtClean="0"/>
              <a:pPr>
                <a:defRPr/>
              </a:pPr>
              <a:t>11/2/2024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0960B-CF35-4E12-A61F-9A0682B1E9E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5945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319A5A-0EBC-4F65-8470-7F591023D280}" type="datetimeFigureOut">
              <a:rPr lang="en-US" smtClean="0"/>
              <a:pPr>
                <a:defRPr/>
              </a:pPr>
              <a:t>11/2/2024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717D5-E55D-4919-89C9-D084388793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2214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2C6A49-B635-409C-9992-76A59185C7A2}" type="datetimeFigureOut">
              <a:rPr lang="en-US" smtClean="0"/>
              <a:pPr>
                <a:defRPr/>
              </a:pPr>
              <a:t>11/2/2024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06978-292E-445A-9C02-CE319FD25C6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97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9683864-37EE-4BD8-9545-CE25FD6DC5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78E4F6E-699A-4B35-908F-523BB55AA8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3F58E-9833-4C63-86BE-D8E7BA1810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041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3500C-334F-40E9-B4D9-094E81C2F8D2}" type="datetimeFigureOut">
              <a:rPr lang="en-US" smtClean="0"/>
              <a:pPr>
                <a:defRPr/>
              </a:pPr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A9324-6B02-41B3-8C43-30C5A39989F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1140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E1F96-3F15-42EF-99AC-AAEFF34366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451568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E1F96-3F15-42EF-99AC-AAEFF34366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7543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E1F96-3F15-42EF-99AC-AAEFF34366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161748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E1F96-3F15-42EF-99AC-AAEFF34366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454213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E1F96-3F15-42EF-99AC-AAEFF34366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74159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E1F96-3F15-42EF-99AC-AAEFF34366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9107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41014D-A683-43C7-AAF9-8EFAF4B656F1}" type="datetimeFigureOut">
              <a:rPr lang="en-US" smtClean="0"/>
              <a:pPr>
                <a:defRPr/>
              </a:pPr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EB091-3EAE-43C6-84ED-E353EAC840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621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C4BAF-722D-4C5A-A43F-F78088F087F9}" type="datetimeFigureOut">
              <a:rPr lang="en-US" smtClean="0"/>
              <a:pPr>
                <a:defRPr/>
              </a:pPr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995D3-7749-429F-B612-D7435AD154D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9041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6E300C8C-8C54-4057-B6D4-483C0F6ABE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Экзогенные процессы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xmlns="" id="{CCE6E373-BC13-4E90-B754-40B830959A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96581-0CF2-46AD-90F8-8AA7752592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23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B8258CF-CF6E-4843-9330-444AFE62B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E0E6DCB-8ED0-4A35-A1DA-B79E319E697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0486B-BCC7-4530-8A12-D2090C346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063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CC49A6-00A4-4086-A4FC-103A7BC4F7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98EA43-39A0-4523-B248-F848945DFA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8B5F6-E316-4746-907D-B824B18E5E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069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3D5B29F-F050-4C13-80EC-ECCF57122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D93E2A9-3EBA-4BF2-918D-656FAF23BA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C9FC-0C18-49BC-8A63-F001F30BCA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271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82777E2-4164-4521-8570-9DE3512A0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6D485DE-28C4-431B-89DC-F6077AFC59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A25A8-EE84-4C46-90D4-D8D2BF06C4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11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5A9008AF-49E0-4038-A516-799C09AB9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BDE7DA2-D74B-4D0B-8146-34D35FCEF8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CA24-F4A1-4A3E-AB0A-B7EE30CE84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435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31A9E0-BABD-4D1F-916A-54B567C15F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5176767-FE64-4023-8308-E95D645386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EB723-85E1-40A2-A24F-5D2D190003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965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B062952-7E58-4311-9B28-09BEF69301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4B35AA-30DF-49DB-90AC-80633E1B3A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6E2DD-10B6-477A-89E2-48B4379E0C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678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85953970-8037-4C5D-85E4-A61056C78F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3AF2F70E-F602-4DBE-877B-7FFE85E8E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xmlns="" id="{B95201F8-6029-4BF6-B36A-4CDDE931F4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xmlns="" id="{56134978-16F5-4E33-AB3F-EFE9DB659A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B17A115C-1A5D-4404-9B55-B0A980545C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7A115C-1A5D-4404-9B55-B0A980545CD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6050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  <p:sldLayoutId id="2147483933" r:id="rId18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6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 ?><Relationships xmlns="http://schemas.openxmlformats.org/package/2006/relationships"><Relationship Id="rId3" Target="../media/image12.jpg" Type="http://schemas.openxmlformats.org/officeDocument/2006/relationships/image"/><Relationship Id="rId2" Target="../media/image11.png" Type="http://schemas.openxmlformats.org/officeDocument/2006/relationships/image"/><Relationship Id="rId1" Target="../slideLayouts/slideLayout18.xml" Type="http://schemas.openxmlformats.org/officeDocument/2006/relationships/slideLayout"/><Relationship Id="rId4" Target="../media/image13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28727" y="368660"/>
            <a:ext cx="8866960" cy="638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b="1" dirty="0" lang="en-US" sz="3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altLang="ru-RU" b="1" dirty="0" i="1" lang="ru-RU" sz="32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r>
              <a:rPr altLang="ru-RU" b="1" dirty="0" i="1" lang="ru-RU" sz="3200">
                <a:latin charset="0" panose="020B0604020202020204" pitchFamily="34" typeface="Arial"/>
                <a:cs charset="0" panose="020B0604020202020204" pitchFamily="34" typeface="Arial"/>
              </a:rPr>
              <a:t>ЛЕКЦИЯ </a:t>
            </a:r>
            <a:r>
              <a:rPr altLang="ru-RU" b="1" dirty="0" i="1" lang="ru-RU" smtClean="0" sz="3200">
                <a:latin charset="0" panose="020B0604020202020204" pitchFamily="34" typeface="Arial"/>
                <a:cs charset="0" panose="020B0604020202020204" pitchFamily="34" typeface="Arial"/>
              </a:rPr>
              <a:t>№8</a:t>
            </a:r>
            <a:endParaRPr altLang="ru-RU" b="1" dirty="0" i="1" lang="ru-RU" sz="32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b="1" dirty="0" lang="ru-RU" sz="15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b="1" dirty="0" lang="en-US" sz="15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2962275"/>
            <a:r>
              <a:rPr b="1" dirty="0" i="1" lang="ru-RU" sz="2400">
                <a:latin charset="0" panose="020B0604020202020204" pitchFamily="34" typeface="Arial"/>
                <a:cs charset="0" panose="020B0604020202020204" pitchFamily="34" typeface="Arial"/>
              </a:rPr>
              <a:t>Тема: </a:t>
            </a:r>
            <a:r>
              <a:rPr b="0" dirty="0" i="1" lang="ru-RU" smtClean="0" sz="2200">
                <a:cs charset="0" panose="020B0604020202020204" pitchFamily="34" typeface="Arial"/>
              </a:rPr>
              <a:t>Интрузивный</a:t>
            </a:r>
            <a:r>
              <a:rPr altLang="ru-RU" b="0" dirty="0" i="1" lang="ru-RU" smtClean="0" sz="2200">
                <a:cs charset="0" panose="020B0604020202020204" pitchFamily="34" typeface="Arial"/>
              </a:rPr>
              <a:t> </a:t>
            </a:r>
            <a:r>
              <a:rPr altLang="ru-RU" b="0" dirty="0" err="1" i="1" lang="ru-RU" smtClean="0" sz="2200">
                <a:cs charset="0" panose="020B0604020202020204" pitchFamily="34" typeface="Arial"/>
              </a:rPr>
              <a:t>м</a:t>
            </a:r>
            <a:r>
              <a:rPr b="0" dirty="0" err="1" i="1" lang="ru-RU" smtClean="0" sz="2200">
                <a:cs charset="0" panose="020B0604020202020204" pitchFamily="34" typeface="Arial"/>
              </a:rPr>
              <a:t>агматизм</a:t>
            </a:r>
            <a:r>
              <a:rPr b="0" dirty="0" i="1" lang="ru-RU" smtClean="0" sz="2200">
                <a:cs charset="0" panose="020B0604020202020204" pitchFamily="34" typeface="Arial"/>
              </a:rPr>
              <a:t>.</a:t>
            </a:r>
            <a:endParaRPr b="0" dirty="0" i="1" lang="ru-RU" sz="2200">
              <a:cs charset="0" panose="020B0604020202020204" pitchFamily="34" typeface="Arial"/>
            </a:endParaRPr>
          </a:p>
          <a:p>
            <a:pPr algn="just" indent="2962275"/>
            <a:r>
              <a:rPr b="0" dirty="0" i="1" lang="ru-RU" sz="2200">
                <a:cs charset="0" panose="020B0604020202020204" pitchFamily="34" typeface="Arial"/>
              </a:rPr>
              <a:t>            </a:t>
            </a:r>
            <a:r>
              <a:rPr b="0" dirty="0" i="1" lang="ru-RU" smtClean="0" sz="2200">
                <a:cs charset="0" panose="020B0604020202020204" pitchFamily="34" typeface="Arial"/>
              </a:rPr>
              <a:t>Метаморфизм</a:t>
            </a:r>
            <a:r>
              <a:rPr b="0" dirty="0" i="1" lang="ru-RU" smtClean="0" sz="2200">
                <a:cs charset="0" panose="020B0604020202020204" pitchFamily="34" typeface="Arial"/>
              </a:rPr>
              <a:t>.</a:t>
            </a:r>
            <a:endParaRPr b="0" i="1" lang="x-none" sz="2200">
              <a:cs charset="0" panose="020B0604020202020204" pitchFamily="34" typeface="Arial"/>
            </a:endParaRPr>
          </a:p>
          <a:p>
            <a:pPr algn="just" indent="2962275"/>
            <a:endParaRPr b="0" dirty="0" i="1" lang="ru-RU" sz="2200">
              <a:cs charset="0" panose="020B0604020202020204" pitchFamily="34" typeface="Arial"/>
            </a:endParaRP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r>
              <a:rPr altLang="ru-RU" b="0" dirty="0" i="1" lang="ru-RU" sz="2200">
                <a:cs charset="0" panose="020B0604020202020204" pitchFamily="34" typeface="Arial"/>
              </a:rPr>
              <a:t> </a:t>
            </a:r>
            <a:r>
              <a:rPr b="0" dirty="0" i="1" lang="ru-RU" sz="2200">
                <a:cs charset="0" panose="020B0604020202020204" pitchFamily="34" typeface="Arial"/>
              </a:rPr>
              <a:t> </a:t>
            </a:r>
            <a:endParaRPr altLang="ru-RU" b="1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Дисциплина: </a:t>
            </a:r>
            <a:r>
              <a:rPr altLang="ru-RU" b="0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Общая и историческая геология</a:t>
            </a:r>
            <a:endParaRPr b="0" dirty="0" lang="en-US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eaLnBrk="1" hangingPunct="1" indent="2962275">
              <a:lnSpc>
                <a:spcPct val="90000"/>
              </a:lnSpc>
              <a:buFontTx/>
              <a:buNone/>
            </a:pPr>
            <a:endParaRPr altLang="ru-RU" b="1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eaLnBrk="1" hangingPunct="1" indent="2962275">
              <a:lnSpc>
                <a:spcPct val="90000"/>
              </a:lnSpc>
              <a:buFontTx/>
              <a:buNone/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Образовательная программа:</a:t>
            </a:r>
          </a:p>
          <a:p>
            <a:pPr algn="just" eaLnBrk="1" hangingPunct="1" indent="2962275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ru-RU" b="0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6В07201 «Геология и разведка</a:t>
            </a:r>
          </a:p>
          <a:p>
            <a:pPr algn="just" eaLnBrk="1" hangingPunct="1" indent="2962275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altLang="ru-RU" b="0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 месторождений полезных ископаемых»</a:t>
            </a:r>
          </a:p>
          <a:p>
            <a:pPr algn="just" eaLnBrk="1" hangingPunct="1" indent="2422525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endParaRPr altLang="ru-RU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endParaRPr b="1" dirty="0" lang="ru-RU" sz="2000">
              <a:cs charset="0" pitchFamily="34" typeface="Arial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endParaRPr b="1" dirty="0" lang="ru-RU" sz="2000">
              <a:cs charset="0" pitchFamily="34" typeface="Arial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b="1" dirty="0" i="1" lang="ru-RU">
                <a:latin charset="0" panose="020B0604020202020204" pitchFamily="34" typeface="Arial"/>
                <a:cs charset="0" panose="020B0604020202020204" pitchFamily="34" typeface="Arial"/>
              </a:rPr>
              <a:t>Автор: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b="0" dirty="0" err="1" i="1" lang="ru-RU">
                <a:latin charset="0" panose="020B0604020202020204" pitchFamily="34" typeface="Arial"/>
                <a:cs charset="0" panose="020B0604020202020204" pitchFamily="34" typeface="Arial"/>
              </a:rPr>
              <a:t>и.о</a:t>
            </a:r>
            <a:r>
              <a:rPr b="0" dirty="0" i="1" lang="ru-RU">
                <a:latin charset="0" panose="020B0604020202020204" pitchFamily="34" typeface="Arial"/>
                <a:cs charset="0" panose="020B0604020202020204" pitchFamily="34" typeface="Arial"/>
              </a:rPr>
              <a:t>. доцента кафедры ГРМПИ,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b="0" dirty="0" i="1" lang="en-US">
                <a:latin charset="0" panose="020B0604020202020204" pitchFamily="34" typeface="Arial"/>
                <a:cs charset="0" panose="020B0604020202020204" pitchFamily="34" typeface="Arial"/>
              </a:rPr>
              <a:t>PhD </a:t>
            </a:r>
            <a:r>
              <a:rPr b="0" dirty="0" i="1" lang="ru-RU">
                <a:latin charset="0" panose="020B0604020202020204" pitchFamily="34" typeface="Arial"/>
                <a:cs charset="0" panose="020B0604020202020204" pitchFamily="34" typeface="Arial"/>
              </a:rPr>
              <a:t>Пономарева Екатерина Вадимовна</a:t>
            </a:r>
            <a:endParaRPr b="0" baseline="0" cap="none" dirty="0" i="1" kumimoji="0" lang="ru-RU" normalizeH="0" strike="noStrike" u="none">
              <a:ln>
                <a:noFill/>
              </a:ln>
              <a:effectLst/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DC314B-471F-49BF-A8BB-D45E900F7473}"/>
              </a:ext>
            </a:extLst>
          </p:cNvPr>
          <p:cNvSpPr txBox="1"/>
          <p:nvPr/>
        </p:nvSpPr>
        <p:spPr>
          <a:xfrm>
            <a:off x="1398584" y="116632"/>
            <a:ext cx="74938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  <a:t>НАО «КАРАГАНДИНСКИЙ ТЕХНИЧЕСКИЙ УНИВЕРСИТЕТ</a:t>
            </a:r>
            <a:b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  <a:t>ИМЕНИ АБЫЛКАСА САГИНОВА»</a:t>
            </a:r>
            <a:b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  <a:t>Кафедра «Геология и разведка месторождений полезных ископаемых»</a:t>
            </a:r>
            <a:r>
              <a:rPr altLang="ru-RU" b="1" dirty="0" i="1" lang="ru-RU" sz="2400">
                <a:latin charset="0" panose="020B0604020202020204" pitchFamily="34" typeface="Arial"/>
                <a:cs charset="0" panose="020B0604020202020204" pitchFamily="34" typeface="Arial"/>
              </a:rPr>
              <a:t/>
            </a:r>
            <a:br>
              <a:rPr altLang="ru-RU" b="1" dirty="0" i="1" lang="ru-RU" sz="2400">
                <a:latin charset="0" panose="020B0604020202020204" pitchFamily="34" typeface="Arial"/>
                <a:cs charset="0" panose="020B0604020202020204" pitchFamily="34" typeface="Arial"/>
              </a:rPr>
            </a:br>
            <a:endParaRPr dirty="0" lang="ru-RU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04281A03-DBE8-4016-8CE9-3EFC1AA2F51B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9" y="68327"/>
            <a:ext cx="1193121" cy="119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036DBDA-1CB9-4897-B672-6A119F290553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" t="354"/>
          <a:stretch/>
        </p:blipFill>
        <p:spPr bwMode="auto">
          <a:xfrm>
            <a:off x="358114" y="4437113"/>
            <a:ext cx="1323975" cy="149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Геология и Земля: истории из жизни, советы, новости и юмор — Все посты,  страница 4 | Пикабу" id="1028" name="Picture 4">
            <a:extLst>
              <a:ext uri="{FF2B5EF4-FFF2-40B4-BE49-F238E27FC236}">
                <a16:creationId xmlns:a16="http://schemas.microsoft.com/office/drawing/2014/main" xmlns="" id="{9E8889AD-E0B6-4461-A307-88FD294E6F2E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"/>
          <a:stretch/>
        </p:blipFill>
        <p:spPr bwMode="auto">
          <a:xfrm>
            <a:off x="342758" y="1302541"/>
            <a:ext cx="2273142" cy="29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accent1="accent1" accent2="accent2" accent3="accent3" accent4="accent4" accent5="accent5" accent6="accent6" bg1="dk1" bg2="dk2" folHlink="folHlink" hlink="hlink" tx1="lt1" tx2="lt2"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3"/>
          <p:cNvSpPr/>
          <p:nvPr/>
        </p:nvSpPr>
        <p:spPr>
          <a:xfrm>
            <a:off x="3707904" y="2555640"/>
            <a:ext cx="4248472" cy="2120677"/>
          </a:xfrm>
          <a:prstGeom prst="rect">
            <a:avLst/>
          </a:prstGeom>
          <a:blipFill>
            <a:blip r:embed="rId2" cstate="print"/>
            <a:srcRect/>
            <a:stretch>
              <a:fillRect t="-10959" b="-55053"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6" name="Picture 2" descr="https://bigenc.ru/media/2016/10/27/1235172467/10258.jpg">
            <a:extLst>
              <a:ext uri="{FF2B5EF4-FFF2-40B4-BE49-F238E27FC236}">
                <a16:creationId xmlns:a16="http://schemas.microsoft.com/office/drawing/2014/main" xmlns="" id="{820D74D9-BA43-C3F4-580C-AECD8B87D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1" y="2345458"/>
            <a:ext cx="2340526" cy="429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F84641-CE04-95FC-A648-18CED379354D}"/>
              </a:ext>
            </a:extLst>
          </p:cNvPr>
          <p:cNvSpPr txBox="1"/>
          <p:nvPr/>
        </p:nvSpPr>
        <p:spPr>
          <a:xfrm>
            <a:off x="2699792" y="4676317"/>
            <a:ext cx="597666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endParaRPr lang="ru-RU" sz="2200" b="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200" b="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Диапир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приповерхностные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магматические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тела, имеющие форму перевернутой капли с кровлей куполовидной формы, напоминают соляные ядра в </a:t>
            </a:r>
            <a:r>
              <a:rPr 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диапировых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куполах.</a:t>
            </a:r>
            <a:endParaRPr lang="x-none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5556" y="476672"/>
            <a:ext cx="790298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indent="457200" algn="just">
              <a:lnSpc>
                <a:spcPct val="99500"/>
              </a:lnSpc>
              <a:spcBef>
                <a:spcPts val="0"/>
              </a:spcBef>
            </a:pP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Факолит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интрузивное тело, имеющее согласные контакты и  двояковыпуклую, линзовидную форму, залегающее обычно в осевых  частях (ядрах) складок. Форма тел седловидная и желобовидная, сечения  тел в разрезах перпендикулярных шарнирам –  серповидные.</a:t>
            </a:r>
          </a:p>
        </p:txBody>
      </p:sp>
    </p:spTree>
    <p:extLst>
      <p:ext uri="{BB962C8B-B14F-4D97-AF65-F5344CB8AC3E}">
        <p14:creationId xmlns:p14="http://schemas.microsoft.com/office/powerpoint/2010/main" val="37503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4"/>
          <p:cNvSpPr txBox="1"/>
          <p:nvPr/>
        </p:nvSpPr>
        <p:spPr>
          <a:xfrm>
            <a:off x="536363" y="490516"/>
            <a:ext cx="4071641" cy="934391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R="3810">
              <a:buClr>
                <a:srgbClr val="93A299"/>
              </a:buClr>
              <a:buSzPct val="79166"/>
              <a:tabLst>
                <a:tab pos="210503" algn="l"/>
                <a:tab pos="210979" algn="l"/>
              </a:tabLst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Гарполит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серпообразный интрузив, по существу, разновидность факолита.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2D2374F5-0B7D-FD0A-F2B2-E7B5C49D3A3F}"/>
              </a:ext>
            </a:extLst>
          </p:cNvPr>
          <p:cNvSpPr/>
          <p:nvPr/>
        </p:nvSpPr>
        <p:spPr>
          <a:xfrm>
            <a:off x="4737674" y="490516"/>
            <a:ext cx="4094225" cy="1449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F44923A-A2ED-BE17-97ED-1D57C908B4CF}"/>
              </a:ext>
            </a:extLst>
          </p:cNvPr>
          <p:cNvSpPr txBox="1"/>
          <p:nvPr/>
        </p:nvSpPr>
        <p:spPr>
          <a:xfrm>
            <a:off x="123606" y="1940211"/>
            <a:ext cx="477242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/>
            <a:r>
              <a:rPr 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Батолит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крупное (площадью более 200 км</a:t>
            </a:r>
            <a:r>
              <a:rPr lang="ru-RU" sz="20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секущее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интрузивное тело овальной или округлой формы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размером</a:t>
            </a:r>
          </a:p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сотен до тысяч квадратных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км, </a:t>
            </a:r>
          </a:p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залегающее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осадочных толщ </a:t>
            </a:r>
            <a:endPara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складчатых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областей.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Сложены батолиты 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образом гранитами.</a:t>
            </a: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xmlns="" id="{9398D918-D456-268D-4445-891BB6818E27}"/>
              </a:ext>
            </a:extLst>
          </p:cNvPr>
          <p:cNvSpPr/>
          <p:nvPr/>
        </p:nvSpPr>
        <p:spPr>
          <a:xfrm>
            <a:off x="4762105" y="2302753"/>
            <a:ext cx="4069794" cy="1719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0A421C9-6653-45B7-BE54-C250AD24C93D}"/>
              </a:ext>
            </a:extLst>
          </p:cNvPr>
          <p:cNvSpPr txBox="1"/>
          <p:nvPr/>
        </p:nvSpPr>
        <p:spPr>
          <a:xfrm>
            <a:off x="245581" y="4482105"/>
            <a:ext cx="56659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0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Бисмалит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грибообразный интрузив, похожий на лакколит,  но осложненный цилиндрическим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горстообразным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поднятием, как бы штампом в центральной части. Все эти  интрузивы, как правило,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малоглубинные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развиты в  складчатых областях.</a:t>
            </a:r>
            <a:endParaRPr lang="x-none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66EB2FC2-355E-32F5-2974-1B1F2F51146E}"/>
              </a:ext>
            </a:extLst>
          </p:cNvPr>
          <p:cNvSpPr/>
          <p:nvPr/>
        </p:nvSpPr>
        <p:spPr>
          <a:xfrm>
            <a:off x="6042737" y="4551347"/>
            <a:ext cx="2789162" cy="1800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2309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556" y="404664"/>
            <a:ext cx="80288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подземные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толчки и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колебания поверхности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Земли,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вызванные естественными причинами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(главным образом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тектоническими процессами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>
              <a:defRPr/>
            </a:pPr>
            <a:endParaRPr lang="ru-RU" sz="2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defRPr/>
            </a:pP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 является быстрое смещение участка земной коры в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пластической (хрупкой) деформации упруго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напряженных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 в очаге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землетрясения.</a:t>
            </a:r>
          </a:p>
          <a:p>
            <a:pPr indent="457200" algn="just">
              <a:defRPr/>
            </a:pP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очагов землетрясений возникает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вблизи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Земли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defRPr/>
            </a:pPr>
            <a:endParaRPr lang="ru-RU" sz="2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defRPr/>
            </a:pP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всей Земле происходит около миллиона землетрясений, но большинство из них так незначительны, что они остаются незамеченными. </a:t>
            </a:r>
            <a:endParaRPr lang="ru-RU" sz="2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defRPr/>
            </a:pP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defRPr/>
            </a:pP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их часть приходится на дно океанов, и поэтому не сопровождается катастрофическими последствиями (если землетрясение под океаном обходится без </a:t>
            </a: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цунами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5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6208082C-09B2-B9A9-EFA4-C35904ACBD02}"/>
              </a:ext>
            </a:extLst>
          </p:cNvPr>
          <p:cNvSpPr txBox="1">
            <a:spLocks/>
          </p:cNvSpPr>
          <p:nvPr/>
        </p:nvSpPr>
        <p:spPr>
          <a:xfrm>
            <a:off x="276225" y="990600"/>
            <a:ext cx="8305800" cy="16494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7" eaLnBrk="1" hangingPunct="1" indent="-342906" latinLnBrk="0" marL="342906" rtl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charset="2" typeface="Wingdings 3"/>
              <a:buChar char=""/>
              <a:defRPr b="0" i="0" kern="1200"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7" eaLnBrk="1" hangingPunct="1" indent="-285755" latinLnBrk="0" marL="742962" rtl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charset="2" typeface="Wingdings 3"/>
              <a:buChar char=""/>
              <a:defRPr b="0" i="0" kern="1200" sz="1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defTabSz="457207" eaLnBrk="1" hangingPunct="1" indent="-228604" latinLnBrk="0" marL="1143020" rtl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charset="2" typeface="Wingdings 3"/>
              <a:buChar char=""/>
              <a:defRPr b="0" i="0" kern="1200" sz="1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defTabSz="457207" eaLnBrk="1" hangingPunct="1" indent="-228604" latinLnBrk="0" marL="1600227" rtl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charset="2" typeface="Wingdings 3"/>
              <a:buChar char=""/>
              <a:defRPr b="0" i="0" kern="1200" sz="1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defTabSz="457207" eaLnBrk="1" hangingPunct="1" indent="-228604" latinLnBrk="0" marL="2057434" rtl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charset="2" typeface="Wingdings 3"/>
              <a:buChar char=""/>
              <a:defRPr b="0" i="0" kern="1200" sz="1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algn="l" defTabSz="457207" eaLnBrk="1" hangingPunct="1" indent="-228604" latinLnBrk="0" marL="2514642" rtl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charset="2" typeface="Wingdings 3"/>
              <a:buChar char=""/>
              <a:defRPr b="0" i="0" kern="1200" sz="1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algn="l" defTabSz="457207" eaLnBrk="1" hangingPunct="1" indent="-228604" latinLnBrk="0" marL="2971849" rtl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charset="2" typeface="Wingdings 3"/>
              <a:buChar char=""/>
              <a:defRPr b="0" i="0" kern="1200" sz="1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algn="l" defTabSz="457207" eaLnBrk="1" hangingPunct="1" indent="-228604" latinLnBrk="0" marL="3429057" rtl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charset="2" typeface="Wingdings 3"/>
              <a:buChar char=""/>
              <a:defRPr b="0" i="0" kern="1200" sz="1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algn="l" defTabSz="457207" eaLnBrk="1" hangingPunct="1" indent="-228604" latinLnBrk="0" marL="3886264" rtl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charset="2" typeface="Wingdings 3"/>
              <a:buChar char=""/>
              <a:defRPr b="0" i="0" kern="1200" sz="1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defRPr/>
            </a:pPr>
            <a:endParaRPr dirty="0" lang="ru-RU" sz="16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>
              <a:defRPr/>
            </a:pPr>
            <a:endParaRPr dirty="0" lang="ru-RU" sz="16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41D20A-0B62-20F3-CFC5-4FB74D0D251A}"/>
              </a:ext>
            </a:extLst>
          </p:cNvPr>
          <p:cNvSpPr txBox="1"/>
          <p:nvPr/>
        </p:nvSpPr>
        <p:spPr>
          <a:xfrm>
            <a:off x="265140" y="116631"/>
            <a:ext cx="8498211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indent="457200"/>
            <a:r>
              <a:rPr b="0" dirty="0" i="1" lang="ru-RU" smtClean="0" sz="23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Причины  землетрясений</a:t>
            </a:r>
          </a:p>
          <a:p>
            <a:pPr algn="just" indent="457200">
              <a:buFont charset="2" panose="05020102010507070707" pitchFamily="18" typeface="Wingdings 2"/>
              <a:buNone/>
              <a:defRPr/>
            </a:pPr>
            <a:r>
              <a:rPr b="0" dirty="0" lang="ru-RU" smtClean="0" sz="2300">
                <a:latin charset="0" panose="02020603050405020304" pitchFamily="18" typeface="Times New Roman"/>
                <a:cs charset="0" panose="02020603050405020304" pitchFamily="18" typeface="Times New Roman"/>
              </a:rPr>
              <a:t>1</a:t>
            </a:r>
            <a:r>
              <a:rPr b="0" dirty="0" lang="ru-RU" sz="2300">
                <a:latin charset="0" panose="02020603050405020304" pitchFamily="18" typeface="Times New Roman"/>
                <a:cs charset="0" panose="02020603050405020304" pitchFamily="18" typeface="Times New Roman"/>
              </a:rPr>
              <a:t>. </a:t>
            </a:r>
            <a:r>
              <a:rPr b="0" dirty="0" i="1" lang="ru-RU" sz="23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Тектонические</a:t>
            </a:r>
            <a:r>
              <a:rPr b="0" dirty="0" lang="ru-RU" sz="2300">
                <a:latin charset="0" panose="02020603050405020304" pitchFamily="18" typeface="Times New Roman"/>
                <a:cs charset="0" panose="02020603050405020304" pitchFamily="18" typeface="Times New Roman"/>
              </a:rPr>
              <a:t> – </a:t>
            </a:r>
            <a:r>
              <a:rPr b="0" dirty="0" lang="ru-RU" smtClean="0" sz="2300">
                <a:latin charset="0" panose="02020603050405020304" pitchFamily="18" typeface="Times New Roman"/>
                <a:cs charset="0" panose="02020603050405020304" pitchFamily="18" typeface="Times New Roman"/>
              </a:rPr>
              <a:t>мгновенное  </a:t>
            </a:r>
            <a:r>
              <a:rPr b="0" dirty="0" lang="ru-RU" sz="2300">
                <a:latin charset="0" panose="02020603050405020304" pitchFamily="18" typeface="Times New Roman"/>
                <a:cs charset="0" panose="02020603050405020304" pitchFamily="18" typeface="Times New Roman"/>
              </a:rPr>
              <a:t>смещение  масс  </a:t>
            </a:r>
            <a:r>
              <a:rPr b="0" dirty="0" lang="ru-RU" smtClean="0" sz="2300">
                <a:latin charset="0" panose="02020603050405020304" pitchFamily="18" typeface="Times New Roman"/>
                <a:cs charset="0" panose="02020603050405020304" pitchFamily="18" typeface="Times New Roman"/>
              </a:rPr>
              <a:t>горных пород в </a:t>
            </a:r>
            <a:r>
              <a:rPr b="0" dirty="0" lang="ru-RU" sz="2300">
                <a:latin charset="0" panose="02020603050405020304" pitchFamily="18" typeface="Times New Roman"/>
                <a:cs charset="0" panose="02020603050405020304" pitchFamily="18" typeface="Times New Roman"/>
              </a:rPr>
              <a:t>очаге землетрясения.</a:t>
            </a:r>
          </a:p>
          <a:p>
            <a:pPr algn="just" indent="457200">
              <a:buFont charset="2" panose="05020102010507070707" pitchFamily="18" typeface="Wingdings 2"/>
              <a:buNone/>
              <a:defRPr/>
            </a:pPr>
            <a:r>
              <a:rPr b="0" dirty="0" lang="ru-RU" smtClean="0" sz="2300">
                <a:latin charset="0" panose="02020603050405020304" pitchFamily="18" typeface="Times New Roman"/>
                <a:cs charset="0" panose="02020603050405020304" pitchFamily="18" typeface="Times New Roman"/>
              </a:rPr>
              <a:t>2</a:t>
            </a:r>
            <a:r>
              <a:rPr b="0" dirty="0" lang="ru-RU" sz="2300">
                <a:latin charset="0" panose="02020603050405020304" pitchFamily="18" typeface="Times New Roman"/>
                <a:cs charset="0" panose="02020603050405020304" pitchFamily="18" typeface="Times New Roman"/>
              </a:rPr>
              <a:t>. </a:t>
            </a:r>
            <a:r>
              <a:rPr b="0" dirty="0" i="1" lang="ru-RU" sz="23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Вулканические </a:t>
            </a:r>
            <a:r>
              <a:rPr b="0" dirty="0" lang="ru-RU" sz="2300">
                <a:latin charset="0" panose="02020603050405020304" pitchFamily="18" typeface="Times New Roman"/>
                <a:cs charset="0" panose="02020603050405020304" pitchFamily="18" typeface="Times New Roman"/>
              </a:rPr>
              <a:t>– подъем магмы и газов  к поверхности</a:t>
            </a:r>
            <a:r>
              <a:rPr b="0" dirty="0" lang="ru-RU" smtClean="0" sz="2300">
                <a:latin charset="0" panose="02020603050405020304" pitchFamily="18" typeface="Times New Roman"/>
                <a:cs charset="0" panose="02020603050405020304" pitchFamily="18" typeface="Times New Roman"/>
              </a:rPr>
              <a:t>. </a:t>
            </a:r>
            <a:endParaRPr b="0" dirty="0" lang="ru-RU" sz="23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457200">
              <a:buFont charset="2" panose="05020102010507070707" pitchFamily="18" typeface="Wingdings 2"/>
              <a:buNone/>
              <a:defRPr/>
            </a:pPr>
            <a:r>
              <a:rPr b="0" dirty="0" lang="ru-RU" smtClean="0" sz="2300">
                <a:latin charset="0" panose="02020603050405020304" pitchFamily="18" typeface="Times New Roman"/>
                <a:cs charset="0" panose="02020603050405020304" pitchFamily="18" typeface="Times New Roman"/>
              </a:rPr>
              <a:t>3</a:t>
            </a:r>
            <a:r>
              <a:rPr b="0" dirty="0" lang="ru-RU" sz="2300">
                <a:latin charset="0" panose="02020603050405020304" pitchFamily="18" typeface="Times New Roman"/>
                <a:cs charset="0" panose="02020603050405020304" pitchFamily="18" typeface="Times New Roman"/>
              </a:rPr>
              <a:t>. </a:t>
            </a:r>
            <a:r>
              <a:rPr b="0" dirty="0" i="1" lang="ru-RU" sz="23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Обвалы, карстовые провалы и т.д</a:t>
            </a:r>
            <a:r>
              <a:rPr b="0" dirty="0" lang="ru-RU" smtClean="0" sz="2300">
                <a:latin charset="0" panose="02020603050405020304" pitchFamily="18" typeface="Times New Roman"/>
                <a:cs charset="0" panose="02020603050405020304" pitchFamily="18" typeface="Times New Roman"/>
              </a:rPr>
              <a:t>. </a:t>
            </a:r>
            <a:endParaRPr b="0" dirty="0" lang="ru-RU" sz="23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457200">
              <a:buFont charset="2" panose="05020102010507070707" pitchFamily="18" typeface="Wingdings 2"/>
              <a:buNone/>
              <a:defRPr/>
            </a:pPr>
            <a:r>
              <a:rPr b="0" dirty="0" lang="ru-RU" sz="2300">
                <a:latin charset="0" panose="02020603050405020304" pitchFamily="18" typeface="Times New Roman"/>
                <a:cs charset="0" panose="02020603050405020304" pitchFamily="18" typeface="Times New Roman"/>
              </a:rPr>
              <a:t>4. </a:t>
            </a:r>
            <a:r>
              <a:rPr b="0" dirty="0" i="1" lang="ru-RU" sz="23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Техногенные</a:t>
            </a:r>
            <a:r>
              <a:rPr b="0" dirty="0" lang="ru-RU" sz="2300">
                <a:latin charset="0" panose="02020603050405020304" pitchFamily="18" typeface="Times New Roman"/>
                <a:cs charset="0" panose="02020603050405020304" pitchFamily="18" typeface="Times New Roman"/>
              </a:rPr>
              <a:t> – спровоцированные человеком (создание водохранилищ, закачка воды в скважины и т.д</a:t>
            </a:r>
            <a:r>
              <a:rPr b="0" dirty="0" lang="ru-RU" smtClean="0" sz="2300">
                <a:latin charset="0" panose="02020603050405020304" pitchFamily="18" typeface="Times New Roman"/>
                <a:cs charset="0" panose="02020603050405020304" pitchFamily="18" typeface="Times New Roman"/>
              </a:rPr>
              <a:t>.).</a:t>
            </a:r>
          </a:p>
          <a:p>
            <a:pPr algn="just" indent="457200">
              <a:buFont charset="2" panose="05020102010507070707" pitchFamily="18" typeface="Wingdings 2"/>
              <a:buNone/>
              <a:defRPr/>
            </a:pPr>
            <a:endParaRPr b="0" dirty="0" lang="ru-RU" sz="2400" u="sng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>
              <a:buFont charset="2" panose="05020102010507070707" pitchFamily="18" typeface="Wingdings 2"/>
              <a:buNone/>
              <a:defRPr/>
            </a:pPr>
            <a:r>
              <a:rPr b="0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>       </a:t>
            </a:r>
            <a:r>
              <a:rPr b="0" dirty="0" i="1" lang="ru-RU" smtClean="0" sz="24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Оценка магнитуды </a:t>
            </a:r>
          </a:p>
          <a:p>
            <a:pPr algn="just">
              <a:buFont charset="2" panose="05020102010507070707" pitchFamily="18" typeface="Wingdings 2"/>
              <a:buNone/>
              <a:defRPr/>
            </a:pPr>
            <a:r>
              <a:rPr b="0" dirty="0" i="1" lang="ru-RU" smtClean="0" sz="24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   землетрясения</a:t>
            </a:r>
          </a:p>
          <a:p>
            <a:pPr algn="just">
              <a:buFont charset="2" panose="05020102010507070707" pitchFamily="18" typeface="Wingdings 2"/>
              <a:buNone/>
              <a:defRPr/>
            </a:pPr>
            <a:endParaRPr b="0" dirty="0" i="1" lang="ru-RU" smtClean="0" sz="1000">
              <a:solidFill>
                <a:srgbClr val="00B0F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457200">
              <a:buFont charset="2" panose="05020102010507070707" pitchFamily="18" typeface="Wingdings 2"/>
              <a:buNone/>
              <a:defRPr/>
            </a:pPr>
            <a:r>
              <a:rPr b="0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>              </a:t>
            </a:r>
            <a:r>
              <a:rPr b="0" dirty="0" i="1" lang="en-US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>M </a:t>
            </a:r>
            <a:r>
              <a:rPr b="0" dirty="0" i="1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= </a:t>
            </a:r>
            <a:r>
              <a:rPr b="0" dirty="0" err="1" i="1" lang="en-US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>lg</a:t>
            </a:r>
            <a:r>
              <a:rPr b="0" dirty="0" i="1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>(</a:t>
            </a:r>
            <a:r>
              <a:rPr b="0" dirty="0" i="1" lang="en-US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>A/</a:t>
            </a:r>
            <a:r>
              <a:rPr b="0" dirty="0" i="1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0" dirty="0" err="1" i="1" lang="en-US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>Ao</a:t>
            </a:r>
            <a:r>
              <a:rPr b="0" dirty="0" i="1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>)</a:t>
            </a:r>
            <a:endParaRPr b="0" dirty="0" i="1" lang="ru-RU" sz="24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>
              <a:buFont charset="2" panose="05020102010507070707" pitchFamily="18" typeface="Wingdings 2"/>
              <a:buNone/>
              <a:defRPr/>
            </a:pPr>
            <a:endParaRPr b="0" dirty="0" i="1" lang="ru-RU" smtClean="0" sz="1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>
              <a:buFont charset="2" panose="05020102010507070707" pitchFamily="18" typeface="Wingdings 2"/>
              <a:buNone/>
              <a:defRPr/>
            </a:pPr>
            <a:r>
              <a:rPr b="0" dirty="0" i="1" lang="en-US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M</a:t>
            </a:r>
            <a:r>
              <a:rPr b="0" dirty="0" lang="en-US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–</a:t>
            </a:r>
            <a:r>
              <a:rPr b="0" dirty="0" lang="en-US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0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магнитуда;</a:t>
            </a:r>
          </a:p>
          <a:p>
            <a:pPr algn="just">
              <a:buFont charset="2" panose="05020102010507070707" pitchFamily="18" typeface="Wingdings 2"/>
              <a:buNone/>
              <a:defRPr/>
            </a:pPr>
            <a:r>
              <a:rPr b="0" dirty="0" i="1" lang="en-US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A</a:t>
            </a:r>
            <a:r>
              <a:rPr b="0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 – амплитуда сейсмических</a:t>
            </a:r>
          </a:p>
          <a:p>
            <a:pPr algn="just">
              <a:buFont charset="2" panose="05020102010507070707" pitchFamily="18" typeface="Wingdings 2"/>
              <a:buNone/>
              <a:defRPr/>
            </a:pPr>
            <a:r>
              <a:rPr b="0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колебаний 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конкретного </a:t>
            </a:r>
            <a:endParaRPr b="0" dirty="0" lang="ru-RU" smtClean="0" sz="22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>
              <a:buFont charset="2" panose="05020102010507070707" pitchFamily="18" typeface="Wingdings 2"/>
              <a:buNone/>
              <a:defRPr/>
            </a:pPr>
            <a:r>
              <a:rPr b="0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землетрясения;</a:t>
            </a:r>
          </a:p>
          <a:p>
            <a:pPr algn="just">
              <a:buFont charset="2" panose="05020102010507070707" pitchFamily="18" typeface="Wingdings 2"/>
              <a:buNone/>
              <a:defRPr/>
            </a:pPr>
            <a:r>
              <a:rPr b="0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0" dirty="0" err="1" i="1" lang="en-US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Ao</a:t>
            </a:r>
            <a:r>
              <a:rPr b="0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– амплитуда </a:t>
            </a:r>
            <a:r>
              <a:rPr b="0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сейсмических</a:t>
            </a:r>
          </a:p>
          <a:p>
            <a:pPr algn="just">
              <a:buFont charset="2" panose="05020102010507070707" pitchFamily="18" typeface="Wingdings 2"/>
              <a:buNone/>
              <a:defRPr/>
            </a:pPr>
            <a:r>
              <a:rPr b="0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колебаний </a:t>
            </a:r>
            <a:r>
              <a:rPr b="0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эталонного</a:t>
            </a:r>
          </a:p>
          <a:p>
            <a:pPr algn="just">
              <a:buFont charset="2" panose="05020102010507070707" pitchFamily="18" typeface="Wingdings 2"/>
              <a:buNone/>
              <a:defRPr/>
            </a:pPr>
            <a:r>
              <a:rPr b="0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землетрясения.</a:t>
            </a:r>
            <a:endParaRPr b="0" dirty="0" lang="x-none" sz="22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8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" l="10" r="299" t="553"/>
          <a:stretch/>
        </p:blipFill>
        <p:spPr bwMode="auto">
          <a:xfrm>
            <a:off x="4211960" y="2668110"/>
            <a:ext cx="4551391" cy="388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56281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20DEAC5-FC5B-433C-11D5-34826BE74862}"/>
              </a:ext>
            </a:extLst>
          </p:cNvPr>
          <p:cNvSpPr txBox="1">
            <a:spLocks/>
          </p:cNvSpPr>
          <p:nvPr/>
        </p:nvSpPr>
        <p:spPr>
          <a:xfrm>
            <a:off x="1346984" y="332656"/>
            <a:ext cx="6717754" cy="9398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7" eaLnBrk="1" hangingPunct="1" latinLnBrk="0" rtl="0">
              <a:spcBef>
                <a:spcPct val="0"/>
              </a:spcBef>
              <a:buNone/>
              <a:defRPr b="0" i="0" kern="1200"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dirty="0" lang="ru-RU" smtClean="0" sz="2200" u="sng">
              <a:solidFill>
                <a:schemeClr val="tx1"/>
              </a:solidFill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  <a:p>
            <a:pPr algn="ctr">
              <a:defRPr/>
            </a:pPr>
            <a:r>
              <a:rPr dirty="0" i="1" lang="ru-RU" smtClean="0" sz="2400">
                <a:solidFill>
                  <a:srgbClr val="00B0F0"/>
                </a:solidFill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Классификация </a:t>
            </a:r>
            <a:r>
              <a:rPr dirty="0" i="1" lang="ru-RU" sz="2400">
                <a:solidFill>
                  <a:srgbClr val="00B0F0"/>
                </a:solidFill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землетрясений по глубине очага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61016" y="2886017"/>
            <a:ext cx="387586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b="0" dirty="0" i="1" lang="ru-RU" smtClean="0" sz="23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Последствия  землетрясений</a:t>
            </a:r>
            <a:endParaRPr b="0" dirty="0" i="1" lang="ru-RU" sz="2300">
              <a:solidFill>
                <a:srgbClr val="00B0F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C:\Рабочие материалы\Главные фото\Павлинов-1\ПАВЛИНОВ ПЕРЕРАБОТ\ЗЕМЛЕТРЯСЕНИЯ\Землетрясение6.bmp" id="13" name="Picture 2">
            <a:extLst>
              <a:ext uri="{FF2B5EF4-FFF2-40B4-BE49-F238E27FC236}">
                <a16:creationId xmlns:a16="http://schemas.microsoft.com/office/drawing/2014/main" xmlns="" id="{3DE795AD-B204-8047-42D8-6BC906E93102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" l="-1146" r="181" t="20"/>
          <a:stretch/>
        </p:blipFill>
        <p:spPr bwMode="auto">
          <a:xfrm>
            <a:off x="224889" y="3573016"/>
            <a:ext cx="2236127" cy="234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Рабочие материалы\Главные фото\Павлинов-1\ПАВЛИНОВ ПЕРЕРАБОТ\ЗЕМЛЕТРЯСЕНИЯ\Землетрясение-4.bmp" id="14" name="Picture 4">
            <a:extLst>
              <a:ext uri="{FF2B5EF4-FFF2-40B4-BE49-F238E27FC236}">
                <a16:creationId xmlns:a16="http://schemas.microsoft.com/office/drawing/2014/main" xmlns="" id="{8B98810D-85B1-E48B-4236-5AEB4E5996BB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41" y="3560210"/>
            <a:ext cx="3116507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Рабочие материалы\Главные фото\Павлинов-1\ПАВЛИНОВ ПЕРЕРАБОТ\ЗЕМЛЕТРЯСЕНИЯ\Землетрясения10.bmp" id="15" name="Picture 5">
            <a:extLst>
              <a:ext uri="{FF2B5EF4-FFF2-40B4-BE49-F238E27FC236}">
                <a16:creationId xmlns:a16="http://schemas.microsoft.com/office/drawing/2014/main" xmlns="" id="{AC0043A9-F7D8-CFA7-729E-BF51CD45F46A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"/>
          <a:stretch/>
        </p:blipFill>
        <p:spPr bwMode="auto">
          <a:xfrm>
            <a:off x="5828411" y="3526947"/>
            <a:ext cx="2990125" cy="23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0645" y="1516412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charset="2" panose="05020102010507070707" pitchFamily="18" typeface="Wingdings 2"/>
              <a:buNone/>
            </a:pPr>
            <a:r>
              <a:rPr altLang="x-none" b="0" dirty="0" err="1" lang="ru-RU" sz="2300">
                <a:latin charset="0" panose="02020603050405020304" pitchFamily="18" typeface="Times New Roman"/>
                <a:cs charset="0" panose="02020603050405020304" pitchFamily="18" typeface="Times New Roman"/>
              </a:rPr>
              <a:t>Мелкофокусные</a:t>
            </a:r>
            <a:r>
              <a:rPr altLang="x-none" b="0" dirty="0" lang="ru-RU" sz="2300">
                <a:latin charset="0" panose="02020603050405020304" pitchFamily="18" typeface="Times New Roman"/>
                <a:cs charset="0" panose="02020603050405020304" pitchFamily="18" typeface="Times New Roman"/>
              </a:rPr>
              <a:t>  0– 70 км</a:t>
            </a:r>
          </a:p>
          <a:p>
            <a:pPr algn="ctr">
              <a:buFont charset="2" panose="05020102010507070707" pitchFamily="18" typeface="Wingdings 2"/>
              <a:buNone/>
            </a:pPr>
            <a:r>
              <a:rPr altLang="x-none" b="0" dirty="0" err="1" lang="ru-RU" sz="2300">
                <a:latin charset="0" panose="02020603050405020304" pitchFamily="18" typeface="Times New Roman"/>
                <a:cs charset="0" panose="02020603050405020304" pitchFamily="18" typeface="Times New Roman"/>
              </a:rPr>
              <a:t>Среднефокусные</a:t>
            </a:r>
            <a:r>
              <a:rPr altLang="x-none" b="0" dirty="0" lang="ru-RU" sz="2300">
                <a:latin charset="0" panose="02020603050405020304" pitchFamily="18" typeface="Times New Roman"/>
                <a:cs charset="0" panose="02020603050405020304" pitchFamily="18" typeface="Times New Roman"/>
              </a:rPr>
              <a:t> – 70 – 300 км</a:t>
            </a:r>
          </a:p>
          <a:p>
            <a:pPr algn="ctr">
              <a:buFont charset="2" panose="05020102010507070707" pitchFamily="18" typeface="Wingdings 2"/>
              <a:buNone/>
            </a:pPr>
            <a:r>
              <a:rPr altLang="x-none" b="0" dirty="0" lang="ru-RU" sz="2300">
                <a:latin charset="0" panose="02020603050405020304" pitchFamily="18" typeface="Times New Roman"/>
                <a:cs charset="0" panose="02020603050405020304" pitchFamily="18" typeface="Times New Roman"/>
              </a:rPr>
              <a:t>Глубокофокусные – 300 – 700 км</a:t>
            </a:r>
          </a:p>
        </p:txBody>
      </p:sp>
    </p:spTree>
    <p:extLst>
      <p:ext uri="{BB962C8B-B14F-4D97-AF65-F5344CB8AC3E}">
        <p14:creationId xmlns:p14="http://schemas.microsoft.com/office/powerpoint/2010/main" val="189938465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C7C43298-C4C1-1FCD-5F98-07D794C41D8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6858000" cy="4873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C310BE-081D-E46E-219B-08CFDD86C228}"/>
              </a:ext>
            </a:extLst>
          </p:cNvPr>
          <p:cNvSpPr txBox="1"/>
          <p:nvPr/>
        </p:nvSpPr>
        <p:spPr>
          <a:xfrm>
            <a:off x="461232" y="205639"/>
            <a:ext cx="8143216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defRPr/>
            </a:pPr>
            <a:r>
              <a:rPr lang="ru-RU" sz="24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 прогноз  </a:t>
            </a:r>
            <a:r>
              <a:rPr lang="ru-RU" sz="24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землетрясений</a:t>
            </a:r>
          </a:p>
          <a:p>
            <a:pPr indent="457200" algn="just">
              <a:defRPr/>
            </a:pPr>
            <a:endParaRPr lang="ru-RU" sz="1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defRPr/>
            </a:pP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Предвестники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землетрясений:</a:t>
            </a:r>
          </a:p>
          <a:p>
            <a:pPr indent="457200" algn="just">
              <a:buFont typeface="Wingdings 2" panose="05020102010507070707" pitchFamily="18" charset="2"/>
              <a:buNone/>
              <a:defRPr/>
            </a:pP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Сейсмические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форшоки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>
              <a:buFont typeface="Wingdings 2" panose="05020102010507070707" pitchFamily="18" charset="2"/>
              <a:buNone/>
              <a:defRPr/>
            </a:pP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Геофизические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(изменения сопротивления пород, электромагнитного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>
              <a:buFont typeface="Wingdings 2" panose="05020102010507070707" pitchFamily="18" charset="2"/>
              <a:buNone/>
              <a:defRPr/>
            </a:pP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Гидрогеологические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(изменение уровня воды в колодцах, скважинах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>
              <a:buFont typeface="Wingdings 2" panose="05020102010507070707" pitchFamily="18" charset="2"/>
              <a:buNone/>
              <a:defRPr/>
            </a:pP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Геоморфологические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(изменение углов наклона местности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Font typeface="Wingdings 2" panose="05020102010507070707" pitchFamily="18" charset="2"/>
              <a:buNone/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Газовые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эманации. </a:t>
            </a: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Font typeface="Wingdings 2" panose="05020102010507070707" pitchFamily="18" charset="2"/>
              <a:buNone/>
              <a:defRPr/>
            </a:pP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Необычное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</a:t>
            </a:r>
          </a:p>
          <a:p>
            <a:pPr indent="457200" algn="just">
              <a:defRPr/>
            </a:pP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defRPr/>
            </a:pPr>
            <a:r>
              <a:rPr lang="ru-RU" sz="24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  прогноз землетрясений</a:t>
            </a:r>
          </a:p>
          <a:p>
            <a:pPr indent="457200" algn="just">
              <a:defRPr/>
            </a:pPr>
            <a:endParaRPr lang="ru-RU" sz="1000" b="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Font typeface="Wingdings 2" panose="05020102010507070707" pitchFamily="18" charset="2"/>
              <a:buNone/>
            </a:pPr>
            <a:r>
              <a:rPr lang="ru-RU" altLang="x-none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  прогнозируются там,  где они уже были ранее.</a:t>
            </a:r>
          </a:p>
          <a:p>
            <a:pPr indent="457200" algn="just">
              <a:buFont typeface="Wingdings 2" panose="05020102010507070707" pitchFamily="18" charset="2"/>
              <a:buNone/>
            </a:pPr>
            <a:r>
              <a:rPr lang="ru-RU" altLang="x-none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</a:t>
            </a:r>
            <a:r>
              <a:rPr lang="ru-RU" altLang="x-none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землетрясений соответствует силе уже произошедших  землетрясений.</a:t>
            </a:r>
          </a:p>
          <a:p>
            <a:pPr indent="457200" algn="just">
              <a:buFont typeface="Wingdings 2" panose="05020102010507070707" pitchFamily="18" charset="2"/>
              <a:buNone/>
            </a:pPr>
            <a:r>
              <a:rPr lang="ru-RU" altLang="x-none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altLang="x-none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долгосрочного прогноза учитываются при строительстве сейсмостойких </a:t>
            </a:r>
            <a:r>
              <a:rPr lang="ru-RU" altLang="x-none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сооружений.</a:t>
            </a: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7537A4AF-2D96-4614-3723-903EA2AA7014}"/>
              </a:ext>
            </a:extLst>
          </p:cNvPr>
          <p:cNvSpPr txBox="1">
            <a:spLocks/>
          </p:cNvSpPr>
          <p:nvPr/>
        </p:nvSpPr>
        <p:spPr>
          <a:xfrm>
            <a:off x="539551" y="188640"/>
            <a:ext cx="8100901" cy="6466730"/>
          </a:xfrm>
          <a:prstGeom prst="rect">
            <a:avLst/>
          </a:prstGeom>
        </p:spPr>
        <p:txBody>
          <a:bodyPr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457200" algn="just">
              <a:spcBef>
                <a:spcPts val="0"/>
              </a:spcBef>
              <a:buNone/>
              <a:defRPr/>
            </a:pPr>
            <a:r>
              <a:rPr lang="ru-RU" sz="23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Эвстатические </a:t>
            </a:r>
            <a:r>
              <a:rPr 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колебания  уровня </a:t>
            </a:r>
            <a:r>
              <a:rPr lang="ru-RU" sz="23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моря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повсеместно прослеживаемые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медленные изменения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Мирового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океана и связанных с ним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морей.</a:t>
            </a:r>
          </a:p>
          <a:p>
            <a:pPr marL="0" indent="457200" algn="just">
              <a:spcBef>
                <a:spcPts val="0"/>
              </a:spcBef>
              <a:buNone/>
              <a:defRPr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spcBef>
                <a:spcPts val="0"/>
              </a:spcBef>
              <a:buNone/>
              <a:defRPr/>
            </a:pPr>
            <a:r>
              <a:rPr 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движения береговой линии: </a:t>
            </a:r>
            <a:endParaRPr lang="ru-RU" sz="2300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  <a:defRPr/>
            </a:pPr>
            <a:endParaRPr 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  <a:defRPr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как следствие образования морских впадин, когда происходят истинные изменения уровня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океана;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  <a:defRPr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как следствие тектонических процессов, приводящих к кажущимся перемещениям уровня океана.</a:t>
            </a:r>
          </a:p>
          <a:p>
            <a:pPr marL="0" indent="457200" algn="just">
              <a:spcBef>
                <a:spcPts val="0"/>
              </a:spcBef>
              <a:buNone/>
              <a:defRPr/>
            </a:pP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Определяющее значение имеет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тектонический фактор </a:t>
            </a:r>
            <a:r>
              <a:rPr lang="ru-RU" sz="2300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i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тектоноэвстазия</a:t>
            </a:r>
            <a:r>
              <a:rPr lang="ru-RU" sz="2300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влияющий на изменение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емкости морских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океанических впадин с изменением рельефа и структуры океанического дна и прилегающих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материков.</a:t>
            </a:r>
          </a:p>
          <a:p>
            <a:pPr marL="0" indent="457200" algn="just">
              <a:spcBef>
                <a:spcPts val="0"/>
              </a:spcBef>
              <a:buNone/>
              <a:defRPr/>
            </a:pP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Мирового океана связаны с развитием системы 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срединноокеанических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хребтов и с явлением раздвижения морского дна </a:t>
            </a:r>
            <a:r>
              <a:rPr lang="ru-RU" altLang="x-non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спредингом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83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6D8524-6711-1DBA-0B68-79871D42C8DD}"/>
              </a:ext>
            </a:extLst>
          </p:cNvPr>
          <p:cNvSpPr txBox="1"/>
          <p:nvPr/>
        </p:nvSpPr>
        <p:spPr>
          <a:xfrm>
            <a:off x="431540" y="268006"/>
            <a:ext cx="8352928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 eaLnBrk="1" hangingPunct="1"/>
            <a:r>
              <a:rPr lang="bg-BG" altLang="ru-RU" sz="23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Тектонические </a:t>
            </a:r>
            <a:r>
              <a:rPr lang="bg-BG" altLang="ru-RU" sz="23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bg-BG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совокупность </a:t>
            </a:r>
            <a:r>
              <a:rPr lang="bg-BG" alt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горизонтальных и </a:t>
            </a:r>
            <a:r>
              <a:rPr lang="bg-BG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вертикальных движений литосферы.</a:t>
            </a:r>
          </a:p>
          <a:p>
            <a:pPr indent="457200" algn="just" eaLnBrk="1" hangingPunct="1"/>
            <a:endParaRPr lang="ru-RU" altLang="ru-RU" sz="2300" b="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eaLnBrk="1" hangingPunct="1"/>
            <a:r>
              <a:rPr lang="ru-RU" altLang="ru-RU" sz="23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Тектонические </a:t>
            </a:r>
            <a:r>
              <a:rPr lang="ru-RU" altLang="ru-RU" sz="23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классифицируют по признакам</a:t>
            </a:r>
            <a:r>
              <a:rPr lang="ru-RU" altLang="ru-RU" sz="23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endParaRPr lang="ru-RU" altLang="ru-RU" sz="1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alt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3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движения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вертикальные </a:t>
            </a:r>
            <a:r>
              <a:rPr lang="ru-RU" alt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радиальные </a:t>
            </a:r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горизонтальные, или тангенциальные</a:t>
            </a:r>
            <a:r>
              <a:rPr lang="ru-RU" alt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alt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3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интенсивности воздействия</a:t>
            </a:r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колебательные </a:t>
            </a:r>
            <a:r>
              <a:rPr lang="ru-RU" alt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деформационные</a:t>
            </a:r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 eaLnBrk="1" hangingPunct="1"/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3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глубине и масштабу (области их проявления)</a:t>
            </a:r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поверхностные</a:t>
            </a:r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связанные с процессами в осадочном чехле;</a:t>
            </a:r>
          </a:p>
          <a:p>
            <a:pPr indent="457200" algn="just"/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коровые</a:t>
            </a:r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охватывающие земную кору,</a:t>
            </a:r>
          </a:p>
          <a:p>
            <a:pPr indent="457200" algn="just"/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глубинные</a:t>
            </a:r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обусловленные процессами в верхней мантии.</a:t>
            </a:r>
          </a:p>
          <a:p>
            <a:pPr indent="457200" algn="just"/>
            <a:r>
              <a:rPr lang="ru-RU" alt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3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времени проявления</a:t>
            </a:r>
            <a:r>
              <a:rPr lang="ru-RU" altLang="ru-RU" sz="2300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современные, </a:t>
            </a:r>
            <a:r>
              <a:rPr lang="ru-RU" alt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неотектонические, </a:t>
            </a:r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тектонические движения прошлых геологических эпох.</a:t>
            </a:r>
          </a:p>
          <a:p>
            <a:pPr indent="457200" algn="just"/>
            <a:r>
              <a:rPr lang="ru-RU" altLang="ru-RU" sz="23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Колебательные движения</a:t>
            </a:r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медленные вертикальные движения, поднятия и опускания земной коры. </a:t>
            </a:r>
            <a:endParaRPr lang="bg-BG" altLang="ru-RU" sz="2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12B6E0-0D90-3528-7D7A-3C65BF4C9833}"/>
              </a:ext>
            </a:extLst>
          </p:cNvPr>
          <p:cNvSpPr txBox="1"/>
          <p:nvPr/>
        </p:nvSpPr>
        <p:spPr>
          <a:xfrm>
            <a:off x="323528" y="152400"/>
            <a:ext cx="8568952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457200" algn="just" eaLnBrk="1" hangingPunct="1">
              <a:buFontTx/>
              <a:buNone/>
              <a:defRPr/>
            </a:pPr>
            <a:r>
              <a:rPr lang="bg-BG" alt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Деформационные </a:t>
            </a:r>
            <a:r>
              <a:rPr lang="bg-BG" alt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тектонические движения</a:t>
            </a:r>
            <a:r>
              <a:rPr lang="bg-BG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</a:t>
            </a:r>
            <a:r>
              <a:rPr lang="bg-BG" alt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движения </a:t>
            </a:r>
            <a:r>
              <a:rPr lang="bg-BG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блоков Земной коры, в результате </a:t>
            </a:r>
            <a:r>
              <a:rPr lang="bg-BG" alt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                </a:t>
            </a:r>
            <a:r>
              <a:rPr lang="bg-BG" alt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нарушаются </a:t>
            </a:r>
            <a:r>
              <a:rPr lang="bg-BG" alt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первичного </a:t>
            </a:r>
            <a:r>
              <a:rPr lang="bg-BG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залегания слоев, </a:t>
            </a:r>
            <a:r>
              <a:rPr lang="bg-BG" alt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смещение </a:t>
            </a:r>
            <a:r>
              <a:rPr lang="bg-BG" alt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 друг </a:t>
            </a:r>
            <a:r>
              <a:rPr lang="bg-BG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друга, </a:t>
            </a:r>
            <a:r>
              <a:rPr lang="bg-BG" alt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</a:t>
            </a:r>
            <a:r>
              <a:rPr lang="bg-BG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  <a:r>
              <a:rPr lang="bg-BG" alt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деформация </a:t>
            </a:r>
            <a:r>
              <a:rPr lang="bg-BG" alt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bg-BG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тектоническое нарушение. Наиболее наглядно они проявляются в слоистых толщах. </a:t>
            </a:r>
          </a:p>
          <a:p>
            <a:pPr indent="457200" algn="just">
              <a:defRPr/>
            </a:pPr>
            <a:r>
              <a:rPr lang="bg-BG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деформационных тектонических движений образуются складчатые и разрывные тектонические </a:t>
            </a:r>
            <a:r>
              <a:rPr lang="bg-BG" alt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нарушения. </a:t>
            </a:r>
            <a:r>
              <a:rPr lang="ru-RU" alt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Складчатые </a:t>
            </a:r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тектонические нарушения пластов горных пород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изгибы слоев без нарушения их сплошности. </a:t>
            </a:r>
          </a:p>
          <a:p>
            <a:pPr indent="457200" algn="just">
              <a:defRPr/>
            </a:pPr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складок выделяют два типа: </a:t>
            </a:r>
            <a:r>
              <a:rPr lang="ru-RU" alt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alt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антиклинали  (выпуклые, положительные) и </a:t>
            </a:r>
            <a:r>
              <a:rPr lang="ru-RU" alt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синклинали (вогнутые, отрицательные)</a:t>
            </a:r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defRPr/>
            </a:pPr>
            <a:endParaRPr lang="bg-BG" alt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67046~004.jpg">
            <a:extLst>
              <a:ext uri="{FF2B5EF4-FFF2-40B4-BE49-F238E27FC236}">
                <a16:creationId xmlns:a16="http://schemas.microsoft.com/office/drawing/2014/main" xmlns="" id="{1F132650-796E-2B53-8FA0-A3C1E58D2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523" y="4005064"/>
            <a:ext cx="6706961" cy="26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7B03CD-2ACE-D19F-494B-ECAFB36A6D5E}"/>
              </a:ext>
            </a:extLst>
          </p:cNvPr>
          <p:cNvSpPr txBox="1"/>
          <p:nvPr/>
        </p:nvSpPr>
        <p:spPr>
          <a:xfrm>
            <a:off x="475366" y="258015"/>
            <a:ext cx="817290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 eaLnBrk="1" hangingPunct="1">
              <a:buFontTx/>
              <a:buNone/>
            </a:pPr>
            <a:r>
              <a:rPr lang="bg-BG" alt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тектонических </a:t>
            </a:r>
            <a:r>
              <a:rPr lang="bg-BG" alt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разрывов. </a:t>
            </a:r>
            <a:r>
              <a:rPr lang="bg-BG" alt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bg-BG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 перемещений блоков в вертикальном </a:t>
            </a:r>
            <a:r>
              <a:rPr lang="bg-BG" alt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горизонтальном </a:t>
            </a:r>
            <a:r>
              <a:rPr lang="bg-BG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направлениях </a:t>
            </a:r>
            <a:r>
              <a:rPr lang="bg-BG" alt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выделяют:</a:t>
            </a:r>
          </a:p>
          <a:p>
            <a:pPr indent="457200" algn="just"/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g-BG" alt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взбросы и сбросы</a:t>
            </a:r>
            <a:r>
              <a:rPr lang="bg-BG" alt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bg-BG" alt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образуются при вертикальных перемещениях </a:t>
            </a:r>
            <a:r>
              <a:rPr lang="bg-BG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блоков (угол падения &gt;45</a:t>
            </a:r>
            <a:r>
              <a:rPr lang="bg-BG" altLang="ru-RU" sz="22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bg-BG" alt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Взбросы</a:t>
            </a:r>
            <a:r>
              <a:rPr lang="bg-BG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которых угол наклона &lt; 45</a:t>
            </a:r>
            <a:r>
              <a:rPr lang="bg-BG" altLang="ru-RU" sz="22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bg-BG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называются </a:t>
            </a:r>
            <a:r>
              <a:rPr lang="bg-BG" altLang="ru-RU" sz="22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надвигами</a:t>
            </a:r>
            <a:r>
              <a:rPr lang="bg-BG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Система крупных надвигов с почти горизонтальным перемещением блоков на большие расстояния называется </a:t>
            </a:r>
            <a:r>
              <a:rPr lang="bg-BG" alt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тектоническими покровами </a:t>
            </a:r>
            <a:r>
              <a:rPr lang="bg-BG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bg-BG" alt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шарьяжами</a:t>
            </a:r>
            <a:r>
              <a:rPr lang="bg-BG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g-BG" alt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сдвиги  </a:t>
            </a:r>
            <a:r>
              <a:rPr lang="bg-BG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образуются в случае, когда блоки перемещаются относительно друг друга в горизонтальном направлении.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C02156-434F-3E62-CB88-55B115ABF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8" y="4077072"/>
            <a:ext cx="8496944" cy="259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6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План лекции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612" y="2276872"/>
            <a:ext cx="6711654" cy="419548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Интрузивный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магматизм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интрузивные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Эвстатические колебания и землетрясения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Метаморфизм</a:t>
            </a:r>
            <a:endParaRPr lang="x-non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>
              <a:buNone/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977" y="440668"/>
            <a:ext cx="828092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Метаморфизм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греч. </a:t>
            </a:r>
            <a:r>
              <a:rPr lang="ru-RU" sz="23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metamorphoómai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подвергаюсь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превращению, преображаюсь) 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процесс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твердофазного минерального и 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структурного изменения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горных пород под воздействием температуры и давления в присутствии флюида. Происходит без изменения химического состава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1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</a:t>
            </a:r>
            <a:r>
              <a:rPr lang="ru-RU" sz="23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метаморфизма</a:t>
            </a:r>
          </a:p>
          <a:p>
            <a:pPr indent="457200" algn="just"/>
            <a:r>
              <a:rPr lang="ru-RU" sz="23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</a:t>
            </a:r>
            <a:r>
              <a:rPr lang="ru-RU" sz="23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температурная граница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100–200</a:t>
            </a:r>
            <a:r>
              <a:rPr lang="ru-RU" sz="2300" b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весьма  условной.</a:t>
            </a:r>
          </a:p>
          <a:p>
            <a:pPr indent="457200" algn="just"/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от:</a:t>
            </a:r>
          </a:p>
          <a:p>
            <a:pPr indent="457200" algn="just"/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состава породы;</a:t>
            </a:r>
            <a:endParaRPr lang="ru-RU" sz="2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пористости породы;</a:t>
            </a:r>
            <a:endParaRPr lang="ru-RU" sz="2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состава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флюида и его присутствия.</a:t>
            </a:r>
          </a:p>
          <a:p>
            <a:pPr indent="457200" algn="just"/>
            <a:endParaRPr lang="ru-RU" sz="1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3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температурная граница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начало 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плавления.</a:t>
            </a:r>
            <a:endParaRPr lang="ru-RU" sz="2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от:</a:t>
            </a:r>
          </a:p>
          <a:p>
            <a:pPr indent="457200" algn="just"/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пород;</a:t>
            </a:r>
            <a:endParaRPr lang="ru-RU" sz="2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флюида и его присутствия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556" y="476672"/>
            <a:ext cx="81009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indent="457200" algn="ctr">
              <a:buClr>
                <a:srgbClr val="9E3611"/>
              </a:buClr>
              <a:buSzPct val="85000"/>
              <a:tabLst>
                <a:tab pos="196215" algn="l"/>
              </a:tabLst>
            </a:pPr>
            <a:r>
              <a:rPr lang="ru-RU" sz="2300" b="0" i="1" spc="-5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метаморфизма</a:t>
            </a:r>
          </a:p>
          <a:p>
            <a:pPr marR="5080" indent="457200" algn="ctr">
              <a:buClr>
                <a:srgbClr val="9E3611"/>
              </a:buClr>
              <a:buSzPct val="85000"/>
              <a:tabLst>
                <a:tab pos="196215" algn="l"/>
              </a:tabLst>
            </a:pPr>
            <a:endParaRPr lang="ru-RU" sz="1500" b="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indent="457200" algn="just">
              <a:buClr>
                <a:srgbClr val="9E3611"/>
              </a:buClr>
              <a:buSzPct val="85000"/>
              <a:tabLst>
                <a:tab pos="196215" algn="l"/>
              </a:tabLst>
            </a:pPr>
            <a:r>
              <a:rPr lang="ru-RU" sz="2300" b="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300" b="0" i="1" spc="-5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</a:t>
            </a:r>
            <a:r>
              <a:rPr lang="ru-RU" sz="2300" b="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(источники </a:t>
            </a:r>
            <a:r>
              <a:rPr lang="ru-RU" sz="2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тепла: ранняя </a:t>
            </a:r>
            <a:r>
              <a:rPr lang="ru-RU" sz="2300" b="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аккреция</a:t>
            </a:r>
            <a:r>
              <a:rPr lang="ru-RU" sz="2300" b="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</a:t>
            </a:r>
            <a:r>
              <a:rPr lang="ru-RU" sz="2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кристаллизация  внутреннего ядра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b="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распад (</a:t>
            </a:r>
            <a:r>
              <a:rPr lang="ru-RU" sz="2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радионуклеидов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R="5080" indent="457200" algn="ctr">
              <a:buClr>
                <a:srgbClr val="9E3611"/>
              </a:buClr>
              <a:buSzPct val="85000"/>
              <a:tabLst>
                <a:tab pos="196215" algn="l"/>
              </a:tabLst>
            </a:pPr>
            <a:r>
              <a:rPr lang="ru-RU" sz="2300" b="0" spc="15" baseline="2564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ru-RU" sz="2300" b="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ru-RU" sz="2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—&gt; </a:t>
            </a:r>
            <a:r>
              <a:rPr lang="ru-RU" sz="2300" b="0" spc="7" baseline="256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r>
              <a:rPr lang="ru-RU" sz="2300" b="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Pb, </a:t>
            </a:r>
            <a:endParaRPr lang="ru-RU" sz="2300" b="0" spc="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indent="457200" algn="ctr">
              <a:buClr>
                <a:srgbClr val="9E3611"/>
              </a:buClr>
              <a:buSzPct val="85000"/>
              <a:tabLst>
                <a:tab pos="196215" algn="l"/>
              </a:tabLst>
            </a:pPr>
            <a:r>
              <a:rPr lang="ru-RU" sz="2300" b="0" spc="7" baseline="2564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300" b="0" spc="5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300" b="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ru-RU" sz="2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—&gt; </a:t>
            </a:r>
            <a:r>
              <a:rPr lang="ru-RU" sz="2300" b="0" spc="7" baseline="256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206</a:t>
            </a:r>
            <a:r>
              <a:rPr lang="ru-RU" sz="2300" b="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Pb, </a:t>
            </a:r>
            <a:endParaRPr lang="ru-RU" sz="2300" b="0" spc="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indent="457200" algn="ctr">
              <a:buClr>
                <a:srgbClr val="9E3611"/>
              </a:buClr>
              <a:buSzPct val="85000"/>
              <a:tabLst>
                <a:tab pos="196215" algn="l"/>
              </a:tabLst>
            </a:pPr>
            <a:r>
              <a:rPr lang="ru-RU" sz="2300" b="0" spc="7" baseline="2564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2300" b="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—&gt;</a:t>
            </a:r>
            <a:r>
              <a:rPr lang="ru-RU" sz="2300" b="0" baseline="2564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indent="457200" algn="ctr">
              <a:buClr>
                <a:srgbClr val="9E3611"/>
              </a:buClr>
              <a:buSzPct val="85000"/>
              <a:tabLst>
                <a:tab pos="196215" algn="l"/>
              </a:tabLst>
            </a:pPr>
            <a:r>
              <a:rPr lang="ru-RU" sz="2300" b="0" spc="7" baseline="2564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ru-RU" sz="2300" b="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ru-RU" sz="2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—&gt;</a:t>
            </a:r>
            <a:r>
              <a:rPr lang="ru-RU" sz="2300" b="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baseline="256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Pb.</a:t>
            </a:r>
          </a:p>
          <a:p>
            <a:pPr indent="457200" algn="just">
              <a:buClr>
                <a:srgbClr val="9E3611"/>
              </a:buClr>
              <a:buSzPct val="85000"/>
              <a:tabLst>
                <a:tab pos="196215" algn="l"/>
              </a:tabLst>
            </a:pPr>
            <a:r>
              <a:rPr lang="ru-RU" sz="2300" b="0" i="1" spc="-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</a:t>
            </a:r>
            <a:r>
              <a:rPr lang="ru-RU" sz="2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(литостатическое,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стрессовое, </a:t>
            </a:r>
            <a:r>
              <a:rPr lang="ru-RU" sz="2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флюидное</a:t>
            </a:r>
            <a:r>
              <a:rPr lang="ru-RU" sz="2300" b="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80035" indent="457200" algn="just">
              <a:buClr>
                <a:srgbClr val="9E3611"/>
              </a:buClr>
              <a:buSzPct val="85000"/>
              <a:tabLst>
                <a:tab pos="196215" algn="l"/>
              </a:tabLst>
            </a:pPr>
            <a:r>
              <a:rPr lang="ru-RU" sz="23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Флюид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b="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летучие (</a:t>
            </a:r>
            <a:r>
              <a:rPr lang="ru-RU" sz="2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300" b="0" spc="-5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sz="23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</a:t>
            </a:r>
            <a:r>
              <a:rPr lang="ru-RU" sz="23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</a:t>
            </a:r>
            <a:r>
              <a:rPr lang="ru-RU" sz="23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ru-RU" sz="23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др.)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 </a:t>
            </a:r>
            <a:r>
              <a:rPr lang="ru-RU" sz="2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растворенные </a:t>
            </a:r>
            <a:r>
              <a:rPr lang="ru-RU" sz="2300" b="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b="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2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+,  </a:t>
            </a:r>
            <a:r>
              <a:rPr lang="ru-RU" sz="2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д.)</a:t>
            </a:r>
            <a:r>
              <a:rPr lang="ru-RU" sz="2300" b="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компоненты.</a:t>
            </a:r>
          </a:p>
          <a:p>
            <a:pPr marR="280035" indent="457200" algn="ctr">
              <a:buClr>
                <a:srgbClr val="9E3611"/>
              </a:buClr>
              <a:buSzPct val="85000"/>
              <a:tabLst>
                <a:tab pos="196215" algn="l"/>
              </a:tabLst>
            </a:pPr>
            <a:endParaRPr lang="ru-RU" sz="2300" b="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80035" indent="457200" algn="ctr">
              <a:buClr>
                <a:srgbClr val="9E3611"/>
              </a:buClr>
              <a:buSzPct val="85000"/>
              <a:tabLst>
                <a:tab pos="196215" algn="l"/>
              </a:tabLst>
            </a:pPr>
            <a:r>
              <a:rPr lang="ru-RU" sz="23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Фации метаморфизма</a:t>
            </a:r>
          </a:p>
          <a:p>
            <a:pPr marR="280035" indent="457200" algn="ctr">
              <a:buClr>
                <a:srgbClr val="9E3611"/>
              </a:buClr>
              <a:buSzPct val="85000"/>
              <a:tabLst>
                <a:tab pos="196215" algn="l"/>
              </a:tabLst>
            </a:pPr>
            <a:endParaRPr lang="ru-RU" sz="15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80035" indent="457200" algn="just">
              <a:buClr>
                <a:srgbClr val="9E3611"/>
              </a:buClr>
              <a:buSzPct val="85000"/>
              <a:tabLst>
                <a:tab pos="196215" algn="l"/>
              </a:tabLst>
            </a:pPr>
            <a:r>
              <a:rPr lang="ru-RU" sz="23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Фация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3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 метаморфизма с  характерным для  данного  литологического  типа пород с  минеральными  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парагенезисами.</a:t>
            </a:r>
            <a:endParaRPr lang="ru-RU" sz="2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21F790-F3BB-93DD-A5E9-FD128B2C5D89}"/>
              </a:ext>
            </a:extLst>
          </p:cNvPr>
          <p:cNvSpPr txBox="1"/>
          <p:nvPr/>
        </p:nvSpPr>
        <p:spPr>
          <a:xfrm>
            <a:off x="431540" y="296652"/>
            <a:ext cx="8316924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/>
            <a:r>
              <a:rPr lang="ru-RU" sz="23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залегания метаморфических </a:t>
            </a:r>
            <a:r>
              <a:rPr lang="ru-RU" sz="23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 </a:t>
            </a:r>
          </a:p>
          <a:p>
            <a:pPr indent="457200" algn="just"/>
            <a:endParaRPr lang="ru-RU" sz="1500" b="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Метаморфическими породами 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осадочные и магматические породы, 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формы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залегания должны совпадать с формами залегания этих пород. </a:t>
            </a:r>
            <a:endParaRPr lang="ru-RU" sz="2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осадочных пород сохраняется </a:t>
            </a:r>
            <a:r>
              <a:rPr lang="ru-RU" sz="23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пластовая форма залегания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на основе магматических  – </a:t>
            </a:r>
            <a:r>
              <a:rPr lang="ru-RU" sz="23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300" b="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интрузий</a:t>
            </a:r>
            <a:r>
              <a:rPr lang="ru-RU" sz="23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3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покровов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метаморфическая порода происходит от осадочной, ей дают приставку </a:t>
            </a:r>
            <a:r>
              <a:rPr lang="ru-RU" sz="2300" b="0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</a:t>
            </a:r>
            <a:r>
              <a:rPr lang="ru-RU" sz="23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парагнейсы), а если она образовалась за 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магматической породы, то ставится приставка 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i="1" u="sng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</a:t>
            </a:r>
            <a:r>
              <a:rPr lang="ru-RU" sz="23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ортогнейсы).</a:t>
            </a:r>
          </a:p>
          <a:p>
            <a:pPr indent="457200" algn="just"/>
            <a:r>
              <a:rPr lang="ru-RU" sz="2300" b="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Метабазит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обобщенный термин, обозначающий метаморфическую горную породу основного состава зависимо к ее генезису.</a:t>
            </a:r>
          </a:p>
          <a:p>
            <a:pPr indent="457200" algn="just"/>
            <a:r>
              <a:rPr lang="ru-RU" sz="2300" b="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Метапелит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пелит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превращенный в филлит. Термин </a:t>
            </a:r>
            <a:r>
              <a:rPr lang="ru-RU" sz="2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метапелит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применяется к метаморфическим алюмосиликатным горным породам среднего и кислого 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состава.</a:t>
            </a:r>
            <a:endParaRPr lang="ru-RU" sz="2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4A2E65-F867-1AF6-C089-F6EFE2D25C50}"/>
              </a:ext>
            </a:extLst>
          </p:cNvPr>
          <p:cNvSpPr txBox="1"/>
          <p:nvPr/>
        </p:nvSpPr>
        <p:spPr>
          <a:xfrm>
            <a:off x="467544" y="476672"/>
            <a:ext cx="8136904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/>
            <a:r>
              <a:rPr lang="ru-RU" sz="2300" b="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Орогенный</a:t>
            </a:r>
            <a:r>
              <a:rPr lang="ru-RU" sz="23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метаморфизм</a:t>
            </a:r>
          </a:p>
          <a:p>
            <a:pPr indent="457200" algn="ctr"/>
            <a:endParaRPr lang="ru-RU" sz="1000" b="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процессами формирования горных сооружений под влиянием  интенсивных восходящих тектонических движений, скорость которых  превышает скорость процессов, ведущих к выравниванию поверхности.</a:t>
            </a:r>
          </a:p>
          <a:p>
            <a:pPr indent="457200" algn="just"/>
            <a:endParaRPr lang="ru-RU" sz="10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3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</a:t>
            </a:r>
            <a:r>
              <a:rPr lang="ru-RU" sz="23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метаморфизма: Р, Т, флюид.</a:t>
            </a:r>
          </a:p>
          <a:p>
            <a:pPr indent="457200" algn="ctr"/>
            <a:endParaRPr lang="ru-RU" sz="2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sz="2300" b="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Субдукционный</a:t>
            </a:r>
            <a:r>
              <a:rPr lang="ru-RU" sz="23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метаморфизм</a:t>
            </a:r>
          </a:p>
          <a:p>
            <a:pPr indent="457200" algn="ctr"/>
            <a:endParaRPr lang="ru-RU" sz="1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Субдукционный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метаморфизм  связан с изменением </a:t>
            </a:r>
            <a:r>
              <a:rPr lang="ru-RU" sz="23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Р–Т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 и обильным флюидным  воздействием </a:t>
            </a:r>
            <a:r>
              <a:rPr lang="ru-RU" sz="23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 метаморфизма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возникающими в  результате погружения  литосферных плит в зонах  субдукции. Изменения касаются  как самих плит, так и висячего  крыла </a:t>
            </a:r>
            <a:r>
              <a:rPr lang="ru-RU" sz="2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мантии,куда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устремляются  флюиды из </a:t>
            </a:r>
            <a:r>
              <a:rPr lang="ru-RU" sz="23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субдуцирующей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плиты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D266C6-616B-96D7-216A-53A3CDE2EE7E}"/>
              </a:ext>
            </a:extLst>
          </p:cNvPr>
          <p:cNvSpPr txBox="1"/>
          <p:nvPr/>
        </p:nvSpPr>
        <p:spPr>
          <a:xfrm>
            <a:off x="516241" y="157367"/>
            <a:ext cx="8232224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Метаморфизм погружения</a:t>
            </a:r>
          </a:p>
          <a:p>
            <a:pPr indent="457200" algn="just"/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мощных толщах осадочных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вулканических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 под  воздействием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геотермического градиента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создаваемого ими давления.  </a:t>
            </a:r>
            <a:endParaRPr lang="ru-RU" sz="2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метаморфизма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Метаморфизм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погружения, как правило, не связан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аномальными температурами, тектоническими процессами, деформациями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ctr"/>
            <a:endParaRPr lang="ru-RU" sz="1000" b="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Контактовый </a:t>
            </a: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метаморфизм </a:t>
            </a:r>
            <a:endParaRPr lang="ru-RU" sz="2200" b="0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метаморфические преобразования вмещающих пород в контактовых ореолах магматических тел.</a:t>
            </a:r>
          </a:p>
          <a:p>
            <a:pPr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</a:t>
            </a: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метаморфизма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флюид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Роговики часто сохраняют текстуры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just"/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исходных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 (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зеленосланцева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амфиболитовая, </a:t>
            </a:r>
            <a:r>
              <a:rPr 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гранулитовая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фации).</a:t>
            </a:r>
          </a:p>
          <a:p>
            <a:pPr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контактовых ореолов зависит от:</a:t>
            </a:r>
          </a:p>
          <a:p>
            <a:pPr algn="just"/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магмы, размера </a:t>
            </a: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формы </a:t>
            </a:r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очага, </a:t>
            </a:r>
            <a:endParaRPr lang="ru-RU" sz="2200" b="0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глубинности</a:t>
            </a:r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очага</a:t>
            </a:r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 </a:t>
            </a: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вмещающих </a:t>
            </a:r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пород,</a:t>
            </a:r>
            <a:endParaRPr lang="ru-RU" sz="2200" b="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проницаемости </a:t>
            </a: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вмещающих пород</a:t>
            </a:r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F58BEAEC-2C7B-AFF3-5E94-A97B9D7F7021}"/>
              </a:ext>
            </a:extLst>
          </p:cNvPr>
          <p:cNvSpPr/>
          <p:nvPr/>
        </p:nvSpPr>
        <p:spPr>
          <a:xfrm>
            <a:off x="6048164" y="3414626"/>
            <a:ext cx="28194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7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79FB98-EC9C-1C95-D61C-7293582BD216}"/>
              </a:ext>
            </a:extLst>
          </p:cNvPr>
          <p:cNvSpPr txBox="1"/>
          <p:nvPr/>
        </p:nvSpPr>
        <p:spPr>
          <a:xfrm>
            <a:off x="323308" y="214932"/>
            <a:ext cx="842515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200" b="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Динамометаморфизм</a:t>
            </a:r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метаморфические преобразования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горных пород, возникающие в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зонах разломов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деформаций и надвигов.</a:t>
            </a:r>
          </a:p>
          <a:p>
            <a:pPr indent="457200" algn="just"/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</a:t>
            </a: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стрессовое давление выше литостатического;  температура и флюид могут иметь подчиненную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роль. </a:t>
            </a:r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Конвекция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мантии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</a:t>
            </a:r>
            <a:r>
              <a:rPr 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динамометаморфизма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региональным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зонах пластических  деформаций образуются специфические породы – </a:t>
            </a:r>
            <a:r>
              <a:rPr lang="ru-RU" sz="2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милониты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ctr"/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Ударный метаморфизм</a:t>
            </a:r>
          </a:p>
          <a:p>
            <a:pPr indent="457200" algn="just"/>
            <a:r>
              <a:rPr lang="ru-RU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100-300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ГПА, </a:t>
            </a:r>
            <a:r>
              <a:rPr lang="ru-RU" sz="22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10000-15000 </a:t>
            </a:r>
            <a:r>
              <a:rPr lang="ru-RU" sz="2200" b="0" spc="7" baseline="2564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Длительность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наносекунды</a:t>
            </a:r>
          </a:p>
          <a:p>
            <a:pPr indent="457200"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Известнейшие кратеры: </a:t>
            </a:r>
            <a:r>
              <a:rPr lang="ru-RU" sz="2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Эльгыгытгын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Камчатка), </a:t>
            </a:r>
            <a:r>
              <a:rPr 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Попигайский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кратер (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Белоруссия), </a:t>
            </a:r>
            <a:r>
              <a:rPr lang="ru-RU" sz="2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Чуксулуб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Аргентина),  Аризонский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кратер.</a:t>
            </a:r>
          </a:p>
          <a:p>
            <a:pPr indent="457200" algn="just"/>
            <a:r>
              <a:rPr lang="ru-RU" sz="2200" b="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Импактиты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породы, возникшие при соударении космических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Тектиты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небольшие 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тела с рельефной поверхностью, состоящие из силикатного  стекла. Это высококремнистые, хорошо проплавленные стёкла, в которых  нет кристаллов и очень мало пузырьков газа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ctr"/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Ударно-контактовый (метаморфизм молний)</a:t>
            </a:r>
          </a:p>
          <a:p>
            <a:pPr indent="457200" algn="just"/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Фульгуриты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породы,  образующиеся при ударе 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молнии.</a:t>
            </a: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1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D6B618-8033-93EF-D5EF-9AC18B6FB593}"/>
              </a:ext>
            </a:extLst>
          </p:cNvPr>
          <p:cNvSpPr txBox="1"/>
          <p:nvPr/>
        </p:nvSpPr>
        <p:spPr>
          <a:xfrm>
            <a:off x="274406" y="152636"/>
            <a:ext cx="8568952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/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Гидротермальный метаморфизм</a:t>
            </a:r>
          </a:p>
          <a:p>
            <a:pPr indent="457200" algn="just"/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Сосредоточен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областях активной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вулканической деятельности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поддается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прямому изучению.</a:t>
            </a:r>
          </a:p>
          <a:p>
            <a:pPr indent="457200" algn="ctr"/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метаморфизма по химизму </a:t>
            </a:r>
          </a:p>
          <a:p>
            <a:pPr indent="457200" algn="just"/>
            <a:r>
              <a:rPr lang="ru-RU" sz="2200" b="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Изохимический</a:t>
            </a:r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метаморфизм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без изменения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химического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 породы.</a:t>
            </a:r>
          </a:p>
          <a:p>
            <a:pPr indent="457200" algn="just"/>
            <a:r>
              <a:rPr lang="ru-RU" sz="2200" b="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Аллохимический</a:t>
            </a: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метаморфизм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сопровождается изменением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химического состава  породы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привнос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–вынос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 флюидом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Метасоматоз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</a:t>
            </a:r>
            <a:r>
              <a:rPr 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аллохимического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метаморфизма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приводящий к существенному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изменению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минерального и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химического  состава пород под воздействием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флюидов.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метасоматозе отдельные  инертные компоненты системы становятся вполне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подвижными. Главная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отделения от </a:t>
            </a:r>
            <a:r>
              <a:rPr 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аллохимического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метаморфизма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локальность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  <a:endParaRPr lang="ru-RU" sz="2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метаморфизма по изменению </a:t>
            </a:r>
            <a:r>
              <a:rPr lang="en-US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</a:t>
            </a:r>
            <a:endParaRPr lang="en-US" sz="2200" b="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Прогрессивный (</a:t>
            </a:r>
            <a:r>
              <a:rPr lang="ru-RU" sz="2200" b="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проградный</a:t>
            </a:r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возрастание </a:t>
            </a:r>
            <a:r>
              <a:rPr lang="ru-RU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и/или </a:t>
            </a:r>
            <a:r>
              <a:rPr lang="ru-RU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(погружение и/или  нагревание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Регрессивный </a:t>
            </a: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(ретроградный)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и/или </a:t>
            </a:r>
            <a:r>
              <a:rPr lang="ru-RU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(подъем и/или  охлаждение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Метаморфизм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прогрессивным по</a:t>
            </a:r>
            <a:r>
              <a:rPr 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регрессивным по </a:t>
            </a:r>
            <a:r>
              <a:rPr lang="ru-RU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наоборот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D569DE-FABB-2CD3-808B-2FB234AE2584}"/>
              </a:ext>
            </a:extLst>
          </p:cNvPr>
          <p:cNvSpPr txBox="1"/>
          <p:nvPr/>
        </p:nvSpPr>
        <p:spPr>
          <a:xfrm>
            <a:off x="539552" y="76200"/>
            <a:ext cx="81009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b="0" dirty="0" i="1" lang="ru-RU" sz="22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Степени (ступени ) метаморфизма</a:t>
            </a:r>
            <a:endParaRPr b="0" dirty="0" i="1" lang="en-US" sz="2200">
              <a:solidFill>
                <a:srgbClr val="00B0F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457200"/>
            <a:r>
              <a:rPr b="0" dirty="0" i="1" lang="ru-RU" smtClean="0" sz="22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Низкая </a:t>
            </a:r>
            <a:r>
              <a:rPr b="0" dirty="0" i="1" lang="ru-RU" sz="22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ступень метаморфизма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: </a:t>
            </a:r>
            <a:r>
              <a:rPr b="0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наличие водосодержащих слоистых 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силикатов, </a:t>
            </a:r>
            <a:r>
              <a:rPr b="0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сланцевая текстура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, </a:t>
            </a:r>
            <a:r>
              <a:rPr b="0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относительно низкая 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прочность.</a:t>
            </a:r>
          </a:p>
          <a:p>
            <a:pPr algn="just" indent="457200"/>
            <a:r>
              <a:rPr b="0" dirty="0" i="1" lang="ru-RU" smtClean="0" sz="22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Средняя </a:t>
            </a:r>
            <a:r>
              <a:rPr b="0" dirty="0" i="1" lang="ru-RU" sz="22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ступень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: могут присутствовать мигматиты,  характерны амфибол-плагиоклазовые породы,  гнейсовидные текстуры.</a:t>
            </a:r>
          </a:p>
          <a:p>
            <a:pPr algn="just" indent="457200"/>
            <a:r>
              <a:rPr b="0" dirty="0" i="1" lang="ru-RU" sz="22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Высокая ступень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: безводные </a:t>
            </a:r>
            <a:r>
              <a:rPr b="0" dirty="0" err="1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высокотемпературые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  минеральные ассоциации. Текстуры массивные </a:t>
            </a:r>
            <a:r>
              <a:rPr b="0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или гнейсовидные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. </a:t>
            </a:r>
            <a:r>
              <a:rPr b="0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Очень 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высокая  механическая </a:t>
            </a:r>
            <a:r>
              <a:rPr b="0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прочность</a:t>
            </a:r>
            <a:r>
              <a:rPr b="0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</a:p>
          <a:p>
            <a:pPr algn="ctr" indent="457200"/>
            <a:endParaRPr b="0" dirty="0" lang="ru-RU" smtClean="0" sz="1000" u="sng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 indent="457200"/>
            <a:r>
              <a:rPr b="0" dirty="0" i="1" lang="ru-RU" smtClean="0" sz="22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Схема </a:t>
            </a:r>
            <a:r>
              <a:rPr b="0" dirty="0" i="1" lang="ru-RU" sz="22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эволюции метаморфических пород</a:t>
            </a:r>
          </a:p>
          <a:p>
            <a:pPr algn="ctr" indent="457200"/>
            <a:endParaRPr dirty="0" lang="ru-RU" sz="2200" u="sng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" l="142" r="102" t="206"/>
          <a:stretch/>
        </p:blipFill>
        <p:spPr bwMode="auto">
          <a:xfrm>
            <a:off x="2123728" y="4088117"/>
            <a:ext cx="5402703" cy="27651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93158480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F43466-8575-4D9F-9D64-EA9B80B9D8D3}"/>
              </a:ext>
            </a:extLst>
          </p:cNvPr>
          <p:cNvSpPr txBox="1"/>
          <p:nvPr/>
        </p:nvSpPr>
        <p:spPr>
          <a:xfrm>
            <a:off x="665566" y="476672"/>
            <a:ext cx="7938882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sz="2200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lvl="0" indent="360000" algn="just"/>
            <a:r>
              <a:rPr lang="ru-RU" altLang="ru-RU" sz="2200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изучены </a:t>
            </a:r>
            <a:r>
              <a:rPr lang="ru-RU" sz="2200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интрузивный </a:t>
            </a:r>
            <a:r>
              <a:rPr lang="ru-RU" sz="2200" b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магматизм</a:t>
            </a:r>
            <a:r>
              <a:rPr lang="ru-RU" sz="2200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(плутонизм) и интрузивные тела (интрузии); </a:t>
            </a:r>
            <a:r>
              <a:rPr lang="ru-RU" sz="2200" b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явления, как  землетрясения </a:t>
            </a:r>
            <a:r>
              <a:rPr lang="ru-RU" sz="2200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эвстатические </a:t>
            </a:r>
            <a:r>
              <a:rPr lang="ru-RU" sz="2200" b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колебания, а так же  метаморфизм </a:t>
            </a:r>
            <a:r>
              <a:rPr lang="ru-RU" sz="2200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типы.</a:t>
            </a:r>
            <a:endParaRPr lang="x-none" sz="2200" b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endParaRPr lang="ru-RU" sz="2200" b="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ctr"/>
            <a:r>
              <a:rPr lang="ru-RU" sz="2200" b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</a:t>
            </a:r>
            <a:r>
              <a:rPr lang="ru-RU" sz="2200" b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indent="360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200" b="0" dirty="0" err="1" smtClean="0">
                <a:latin typeface="Times New Roman" pitchFamily="18" charset="0"/>
                <a:cs typeface="Times New Roman" pitchFamily="18" charset="0"/>
              </a:rPr>
              <a:t>магматизм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Что такое интрузивный </a:t>
            </a:r>
            <a:r>
              <a:rPr lang="ru-RU" sz="2200" b="0" dirty="0" err="1">
                <a:latin typeface="Times New Roman" pitchFamily="18" charset="0"/>
                <a:cs typeface="Times New Roman" pitchFamily="18" charset="0"/>
              </a:rPr>
              <a:t>магматизм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 (плутонизм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)?</a:t>
            </a:r>
            <a:endParaRPr lang="ru-RU" sz="2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Какие бывают несогласные 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интрузивные 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тела?</a:t>
            </a:r>
            <a:endParaRPr lang="ru-RU" sz="2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Какие бывают согласные 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интрузивные 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тела?</a:t>
            </a:r>
            <a:endParaRPr lang="ru-RU" sz="2200" b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рассчитываются 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магнитуды 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землетрясения?</a:t>
            </a:r>
            <a:endParaRPr lang="ru-RU" sz="2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Какие бывают землетрясения 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по глубине 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очага?</a:t>
            </a:r>
            <a:endParaRPr lang="ru-RU" sz="2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Что такое метаморфизм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Какие бывают факторы 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метаморфизма?</a:t>
            </a:r>
            <a:endParaRPr lang="ru-RU" sz="2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Какие бывают 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залегания метаморфических 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пород?</a:t>
            </a:r>
            <a:endParaRPr lang="ru-RU" sz="2200" b="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altLang="x-none" sz="2200" b="0" dirty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степени 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(ступени ) 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метаморфизма</a:t>
            </a:r>
            <a:r>
              <a:rPr lang="ru-RU" altLang="x-none" sz="2200" b="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266700"/>
            <a:ext cx="8153400" cy="63246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Общая геология: учебник /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Н.В.Короновский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Н.А.Ясаманов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«Академия», 2010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Историческая геология /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Н.В.Короновский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В.Е.Хаин,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Н.А.Ясаманов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«Академия», 2011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Общая геология/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Мильничук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В.С.,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Арабаджи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М.С. – М.: Недра, Учебное пособие. – Томск: Изд-во ТПУ,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Сборник задач по дисциплине «Общая и историческая геология» / Б.Д.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Билялов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Методические указание по курсу «Общая геология», «Элементы залегания и горный компас» / Н.А.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Беркалиев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Караганда, 2012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Методические указания для лабораторных работ №3 по дисциплине «Общая и историческая геология» Б.Д. Билялов, А.Н.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Методические указания для лабораторных работ №5-10 по дисциплине «Общая и историческая геология» / Б.Д.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Билялов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http://geo.web.ru (Информационные Интернет-ресурсы Геологического факультета МГУ)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http://www.nlr.ru (Российская национальная библиотека)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http://dic.academic.ru (Словари и энциклопедии)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3588" y="1700808"/>
            <a:ext cx="7596844" cy="4195481"/>
          </a:xfrm>
        </p:spPr>
        <p:txBody>
          <a:bodyPr>
            <a:normAutofit/>
          </a:bodyPr>
          <a:lstStyle/>
          <a:p>
            <a:pPr marL="0" lvl="0" indent="457200" algn="just">
              <a:buNone/>
            </a:pPr>
            <a:r>
              <a:rPr lang="ru-RU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лекции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интрузивный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магматизм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плутонизм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интрузивные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(интрузии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землетрясения и эвстатические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метаморфизм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типы.</a:t>
            </a:r>
            <a:endParaRPr lang="x-none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endParaRPr lang="ru-RU" sz="2400" dirty="0"/>
          </a:p>
          <a:p>
            <a:pPr marL="0" indent="360000" algn="just">
              <a:spcBef>
                <a:spcPts val="0"/>
              </a:spcBef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82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4644"/>
            <a:ext cx="8229600" cy="5976664"/>
          </a:xfrm>
        </p:spPr>
        <p:txBody>
          <a:bodyPr>
            <a:noAutofit/>
          </a:bodyPr>
          <a:lstStyle/>
          <a:p>
            <a:pPr marL="0" indent="360000" algn="ctr">
              <a:spcBef>
                <a:spcPts val="0"/>
              </a:spcBef>
              <a:buNone/>
            </a:pPr>
            <a:r>
              <a:rPr lang="ru-RU" alt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и место темы лекции в дисциплине, связь с другими дисциплинами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«Общая и историческая геология» ставит целью изучение и усвоение обучающимися комплекса теоретических и практических знаний о Земле и земной коре, как источника образования разнообразного мира минералов, горных пород и полезных ископаемых. Получение геологических знаний об истории Земли от древнейших доступных изучению этапов ее развитие до современной эпохи.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знания необходимы для понимания строения и истории формирования Земли, закономерностей распределения в земной коре химических элементов и полезных ископаемых.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интрузивного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магматизма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природы землетрясений и эвстатических колебаний, а так же метаморфизма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 имеет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актуальное значение, так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эти явления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существенное влияние на формирование самых разнообразных рудных и нерудных полезных ископаемых, 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эвстатические колебания могут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нести опасность для человека и окружающей среды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360000" algn="just">
              <a:spcBef>
                <a:spcPts val="0"/>
              </a:spcBef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при изучении материалов данной лекции используются при изучении таких дисциплин как «Геология МПИ», «Промышленные типы МПИ», при прохождении профессиональных практик.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b="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Магматизм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эндогенный геологический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связанный с: </a:t>
            </a:r>
          </a:p>
          <a:p>
            <a:pPr indent="457200" algn="just"/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магмы;</a:t>
            </a:r>
          </a:p>
          <a:p>
            <a:pPr indent="457200" algn="just"/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перемещением магмы внутри Земли и на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 поверхности;</a:t>
            </a: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превращением магмы в магматические горные породы. </a:t>
            </a:r>
          </a:p>
          <a:p>
            <a:pPr indent="457200" algn="just"/>
            <a:endParaRPr lang="ru-RU" sz="1000" b="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2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Магма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раскаленный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силикатный расплав, возникающий на больших глубинах и формирующий при застывании  магматические горные породы.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Лава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излившаяся магма.</a:t>
            </a:r>
          </a:p>
          <a:p>
            <a:pPr indent="457200" algn="just"/>
            <a:endParaRPr lang="ru-RU" sz="1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Магматизм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делят на:</a:t>
            </a: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Интрузивный (плутонизм)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внедрение магмы в земную кору.</a:t>
            </a:r>
          </a:p>
          <a:p>
            <a:pPr algn="just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Эффузивный (вулканизм)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излияние магмы (лавы) </a:t>
            </a: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  <a:p>
            <a:pPr algn="just"/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земной коры. </a:t>
            </a:r>
          </a:p>
        </p:txBody>
      </p:sp>
      <p:pic>
        <p:nvPicPr>
          <p:cNvPr id="6" name="Picture 6" descr="http://st.pixanews.com/wp-content/uploads/2012/10/Nick-Selway-pixanews.com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3" y="4755635"/>
            <a:ext cx="2491234" cy="166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s3.fotokto.ru/photo/full/132/1328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38" y="4707456"/>
            <a:ext cx="2562822" cy="170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otelidea.ru/wp-content/uploads/2015/03/vulkan_chili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8" y="4751652"/>
            <a:ext cx="2552962" cy="166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2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457200"/>
            <a:r>
              <a:rPr dirty="0" lang="ru-RU" smtClean="0" sz="2300">
                <a:latin charset="0" panose="02020603050405020304" pitchFamily="18" typeface="Times New Roman"/>
                <a:cs charset="0" panose="02020603050405020304" pitchFamily="18" typeface="Times New Roman"/>
              </a:rPr>
              <a:t>               </a:t>
            </a:r>
            <a:r>
              <a:rPr b="0" dirty="0" i="1" lang="ru-RU" smtClean="0" sz="24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Интрузивный </a:t>
            </a:r>
            <a:r>
              <a:rPr b="0" dirty="0" err="1" i="1" lang="ru-RU" sz="24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магматизм</a:t>
            </a:r>
            <a:r>
              <a:rPr b="0" dirty="0" i="1" lang="ru-RU" sz="24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(плутонизм)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1725" y="728700"/>
            <a:ext cx="7686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457200"/>
            <a:r>
              <a:rPr b="0"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В результате внедрения магмы в земную кору (интрузивного </a:t>
            </a:r>
            <a:r>
              <a:rPr b="0" dirty="0" err="1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магматизма</a:t>
            </a:r>
            <a:r>
              <a:rPr b="0"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) образуются </a:t>
            </a:r>
            <a:r>
              <a:rPr b="0" dirty="0" i="1" lang="ru-RU" sz="24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интрузивные тела (интрузии).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415159"/>
              </p:ext>
            </p:extLst>
          </p:nvPr>
        </p:nvGraphicFramePr>
        <p:xfrm>
          <a:off x="1224173" y="1929029"/>
          <a:ext cx="6695653" cy="246888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483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5740">
                <a:tc gridSpan="2">
                  <a:txBody>
                    <a:bodyPr/>
                    <a:lstStyle/>
                    <a:p>
                      <a:pPr algn="ctr"/>
                      <a:r>
                        <a:rPr b="0" dirty="0" lang="ru-RU" sz="2200">
                          <a:solidFill>
                            <a:schemeClr val="tx1"/>
                          </a:solidFill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Интрузивные тела (интрузии)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540">
                <a:tc>
                  <a:txBody>
                    <a:bodyPr/>
                    <a:lstStyle/>
                    <a:p>
                      <a:pPr algn="ctr"/>
                      <a:r>
                        <a:rPr b="0" dirty="0" lang="ru-RU" sz="2200">
                          <a:solidFill>
                            <a:schemeClr val="tx1"/>
                          </a:solidFill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Согласные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0" dirty="0" lang="ru-RU" sz="2200">
                          <a:solidFill>
                            <a:schemeClr val="tx1"/>
                          </a:solidFill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Несогласные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540">
                <a:tc>
                  <a:txBody>
                    <a:bodyPr/>
                    <a:lstStyle/>
                    <a:p>
                      <a:r>
                        <a:rPr b="0" dirty="0" lang="ru-RU" sz="2200">
                          <a:solidFill>
                            <a:schemeClr val="tx1"/>
                          </a:solidFill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1. </a:t>
                      </a:r>
                      <a:r>
                        <a:rPr b="0" dirty="0" err="1" lang="ru-RU" sz="2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Силл</a:t>
                      </a:r>
                      <a:r>
                        <a:rPr b="0" dirty="0" lang="ru-RU" sz="2200">
                          <a:solidFill>
                            <a:schemeClr val="tx1"/>
                          </a:solidFill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 (пласт)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b="0" dirty="0" lang="ru-RU" sz="2200">
                          <a:solidFill>
                            <a:schemeClr val="tx1"/>
                          </a:solidFill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1. Дайка (стена)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540">
                <a:tc>
                  <a:txBody>
                    <a:bodyPr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lang="ru-RU" sz="2200">
                          <a:solidFill>
                            <a:schemeClr val="tx1"/>
                          </a:solidFill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2. Лакколит (гриб)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b="0" dirty="0" lang="ru-RU" sz="2200">
                          <a:solidFill>
                            <a:schemeClr val="tx1"/>
                          </a:solidFill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2. Шток (ствол)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168">
                <a:tc>
                  <a:txBody>
                    <a:bodyPr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lang="ru-RU" sz="2200">
                          <a:solidFill>
                            <a:schemeClr val="tx1"/>
                          </a:solidFill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3. </a:t>
                      </a:r>
                      <a:r>
                        <a:rPr b="0" dirty="0" err="1" lang="ru-RU" sz="2200">
                          <a:solidFill>
                            <a:schemeClr val="tx1"/>
                          </a:solidFill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Лополит</a:t>
                      </a:r>
                      <a:r>
                        <a:rPr b="0" dirty="0" lang="ru-RU" sz="2200">
                          <a:solidFill>
                            <a:schemeClr val="tx1"/>
                          </a:solidFill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 (чаша)</a:t>
                      </a:r>
                    </a:p>
                    <a:p>
                      <a:endParaRPr b="0" dirty="0" lang="ru-RU" sz="2200">
                        <a:solidFill>
                          <a:schemeClr val="tx1"/>
                        </a:solidFill>
                        <a:latin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b="0" dirty="0" lang="ru-RU" sz="2200">
                          <a:solidFill>
                            <a:schemeClr val="tx1"/>
                          </a:solidFill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3. Батолит (бесформенный,</a:t>
                      </a:r>
                      <a:r>
                        <a:rPr b="0" baseline="0" dirty="0" lang="ru-RU" sz="2200">
                          <a:solidFill>
                            <a:schemeClr val="tx1"/>
                          </a:solidFill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 большой и глубокий)</a:t>
                      </a:r>
                      <a:endParaRPr b="0" dirty="0" lang="ru-RU" sz="2200">
                        <a:solidFill>
                          <a:schemeClr val="tx1"/>
                        </a:solidFill>
                        <a:latin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" l="209" t="14"/>
          <a:stretch/>
        </p:blipFill>
        <p:spPr bwMode="auto">
          <a:xfrm>
            <a:off x="2159732" y="4577259"/>
            <a:ext cx="5043654" cy="221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0060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96652"/>
            <a:ext cx="842493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Bef>
                <a:spcPts val="0"/>
              </a:spcBef>
            </a:pPr>
            <a:r>
              <a:rPr lang="ru-RU" sz="24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Несогласные интрузивные тела</a:t>
            </a:r>
          </a:p>
          <a:p>
            <a:pPr indent="457200" algn="just">
              <a:spcBef>
                <a:spcPts val="0"/>
              </a:spcBef>
            </a:pPr>
            <a:endParaRPr lang="ru-RU" sz="2300" b="0" spc="-86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2300" b="0" spc="-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Несогласные </a:t>
            </a:r>
            <a:r>
              <a:rPr lang="ru-RU" sz="2300" b="0" spc="-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интрузивы </a:t>
            </a:r>
            <a:r>
              <a:rPr lang="ru-RU" sz="2300" b="0" spc="-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пересекают</a:t>
            </a:r>
            <a:r>
              <a:rPr lang="ru-RU" sz="2300" b="0" spc="-9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прорывают </a:t>
            </a:r>
            <a:r>
              <a:rPr lang="ru-RU" sz="2300" b="0" spc="-6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пласты </a:t>
            </a:r>
            <a:r>
              <a:rPr lang="ru-RU" sz="2300" b="0" spc="-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вмещающих</a:t>
            </a:r>
            <a:r>
              <a:rPr lang="ru-RU" sz="2300" b="0" spc="-1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spc="-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пород.</a:t>
            </a:r>
            <a:endParaRPr lang="ru-RU" sz="2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1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r>
              <a:rPr lang="ru-RU" sz="23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Дайка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пластинообразная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субвертикальная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интрузия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ограниченная 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параллельными плоскостями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секущая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вмещающие породы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207E7024-DAD4-3BC0-3828-539427CA2337}"/>
              </a:ext>
            </a:extLst>
          </p:cNvPr>
          <p:cNvSpPr/>
          <p:nvPr/>
        </p:nvSpPr>
        <p:spPr>
          <a:xfrm>
            <a:off x="467544" y="3330372"/>
            <a:ext cx="4104456" cy="2897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xmlns="" id="{69985413-1602-F92D-EE99-BD5362A36AEE}"/>
              </a:ext>
            </a:extLst>
          </p:cNvPr>
          <p:cNvSpPr/>
          <p:nvPr/>
        </p:nvSpPr>
        <p:spPr>
          <a:xfrm>
            <a:off x="4723800" y="3330372"/>
            <a:ext cx="4024664" cy="2845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1693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86539"/>
            <a:ext cx="79568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457200"/>
            <a:r>
              <a:rPr b="1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0" dirty="0" err="1" i="1" lang="ru-RU" smtClean="0" sz="22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Штокт</a:t>
            </a:r>
            <a:r>
              <a:rPr b="0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 – относительно 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небольшое (менее 100 км</a:t>
            </a:r>
            <a:r>
              <a:rPr b="0" baseline="3000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2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) </a:t>
            </a:r>
            <a:r>
              <a:rPr b="0" dirty="0" err="1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изометричное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 или слабо удлиненное в плане секущее интрузивное тело с крутопадающими от центра контактами</a:t>
            </a:r>
            <a:r>
              <a:rPr b="0" dirty="0" lang="ru-RU" smtClean="0" sz="2200"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</a:p>
          <a:p>
            <a:pPr algn="just" indent="457200"/>
            <a:r>
              <a:rPr b="0" dirty="0" err="1" i="1" lang="ru-RU" smtClean="0" spc="-68" sz="22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</a:t>
            </a:r>
            <a:r>
              <a:rPr b="0" dirty="0" err="1" i="1" lang="ru-RU" smtClean="0" spc="-60" sz="22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е</a:t>
            </a:r>
            <a:r>
              <a:rPr b="0" dirty="0" err="1" i="1" lang="ru-RU" smtClean="0" spc="-90" sz="22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кк</a:t>
            </a:r>
            <a:r>
              <a:rPr b="0" dirty="0" lang="ru-RU" smtClean="0" spc="-90" sz="22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0"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–</a:t>
            </a:r>
            <a:r>
              <a:rPr b="0" dirty="0" lang="ru-RU" spc="-90" sz="22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0" dirty="0" lang="ru-RU" smtClean="0" spc="-116" sz="2200">
                <a:latin charset="0" panose="02020603050405020304" pitchFamily="18" typeface="Times New Roman"/>
                <a:cs charset="0" panose="02020603050405020304" pitchFamily="18" typeface="Times New Roman"/>
              </a:rPr>
              <a:t>столбообразное </a:t>
            </a:r>
            <a:r>
              <a:rPr b="0" dirty="0" lang="ru-RU" smtClean="0" spc="-71" sz="2200">
                <a:latin charset="0" panose="02020603050405020304" pitchFamily="18" typeface="Times New Roman"/>
                <a:cs charset="0" panose="02020603050405020304" pitchFamily="18" typeface="Times New Roman"/>
              </a:rPr>
              <a:t>тело</a:t>
            </a:r>
            <a:r>
              <a:rPr b="0" dirty="0" lang="ru-RU" spc="-71" sz="2200">
                <a:latin charset="0" panose="02020603050405020304" pitchFamily="18" typeface="Times New Roman"/>
                <a:cs charset="0" panose="02020603050405020304" pitchFamily="18" typeface="Times New Roman"/>
              </a:rPr>
              <a:t>, </a:t>
            </a:r>
            <a:r>
              <a:rPr b="0" dirty="0" lang="ru-RU" smtClean="0" spc="-101" sz="2200">
                <a:latin charset="0" panose="02020603050405020304" pitchFamily="18" typeface="Times New Roman"/>
                <a:cs charset="0" panose="02020603050405020304" pitchFamily="18" typeface="Times New Roman"/>
              </a:rPr>
              <a:t>представляющее </a:t>
            </a:r>
            <a:r>
              <a:rPr b="0" dirty="0" lang="ru-RU" smtClean="0" spc="-153" sz="2200">
                <a:latin charset="0" panose="02020603050405020304" pitchFamily="18" typeface="Times New Roman"/>
                <a:cs charset="0" panose="02020603050405020304" pitchFamily="18" typeface="Times New Roman"/>
              </a:rPr>
              <a:t>собой </a:t>
            </a:r>
            <a:r>
              <a:rPr b="0" dirty="0" lang="ru-RU" spc="-86" sz="2200">
                <a:latin charset="0" panose="02020603050405020304" pitchFamily="18" typeface="Times New Roman"/>
                <a:cs charset="0" panose="02020603050405020304" pitchFamily="18" typeface="Times New Roman"/>
              </a:rPr>
              <a:t>выполнение </a:t>
            </a:r>
            <a:r>
              <a:rPr b="0" dirty="0" lang="ru-RU" smtClean="0" spc="-71" sz="2200">
                <a:latin charset="0" panose="02020603050405020304" pitchFamily="18" typeface="Times New Roman"/>
                <a:cs charset="0" panose="02020603050405020304" pitchFamily="18" typeface="Times New Roman"/>
              </a:rPr>
              <a:t>жерла </a:t>
            </a:r>
            <a:r>
              <a:rPr b="0" dirty="0" lang="ru-RU" smtClean="0" spc="-64" sz="2200">
                <a:latin charset="0" panose="02020603050405020304" pitchFamily="18" typeface="Times New Roman"/>
                <a:cs charset="0" panose="02020603050405020304" pitchFamily="18" typeface="Times New Roman"/>
              </a:rPr>
              <a:t>вулкана  </a:t>
            </a:r>
            <a:r>
              <a:rPr b="0" dirty="0" lang="ru-RU" spc="-60" sz="2200">
                <a:latin charset="0" panose="02020603050405020304" pitchFamily="18" typeface="Times New Roman"/>
                <a:cs charset="0" panose="02020603050405020304" pitchFamily="18" typeface="Times New Roman"/>
              </a:rPr>
              <a:t>тем </a:t>
            </a:r>
            <a:r>
              <a:rPr b="0" dirty="0" lang="ru-RU" spc="-30" sz="2200">
                <a:latin charset="0" panose="02020603050405020304" pitchFamily="18" typeface="Times New Roman"/>
                <a:cs charset="0" panose="02020603050405020304" pitchFamily="18" typeface="Times New Roman"/>
              </a:rPr>
              <a:t>или </a:t>
            </a:r>
            <a:r>
              <a:rPr b="0" dirty="0" lang="ru-RU" smtClean="0" spc="-26" sz="2200">
                <a:latin charset="0" panose="02020603050405020304" pitchFamily="18" typeface="Times New Roman"/>
                <a:cs charset="0" panose="02020603050405020304" pitchFamily="18" typeface="Times New Roman"/>
              </a:rPr>
              <a:t>иным </a:t>
            </a:r>
            <a:r>
              <a:rPr b="0" dirty="0" lang="ru-RU" smtClean="0" spc="-68" sz="2200">
                <a:latin charset="0" panose="02020603050405020304" pitchFamily="18" typeface="Times New Roman"/>
                <a:cs charset="0" panose="02020603050405020304" pitchFamily="18" typeface="Times New Roman"/>
              </a:rPr>
              <a:t>эруптивным материалом </a:t>
            </a:r>
            <a:r>
              <a:rPr b="0" dirty="0" lang="ru-RU" smtClean="0" spc="-38" sz="2200">
                <a:latin charset="0" panose="02020603050405020304" pitchFamily="18" typeface="Times New Roman"/>
                <a:cs charset="0" panose="02020603050405020304" pitchFamily="18" typeface="Times New Roman"/>
              </a:rPr>
              <a:t>(</a:t>
            </a:r>
            <a:r>
              <a:rPr b="0" dirty="0" lang="ru-RU" spc="-38" sz="2200">
                <a:latin charset="0" panose="02020603050405020304" pitchFamily="18" typeface="Times New Roman"/>
                <a:cs charset="0" panose="02020603050405020304" pitchFamily="18" typeface="Times New Roman"/>
              </a:rPr>
              <a:t>лавы, </a:t>
            </a:r>
            <a:r>
              <a:rPr b="0" dirty="0" err="1" lang="ru-RU" smtClean="0" spc="-79" sz="2200">
                <a:latin charset="0" panose="02020603050405020304" pitchFamily="18" typeface="Times New Roman"/>
                <a:cs charset="0" panose="02020603050405020304" pitchFamily="18" typeface="Times New Roman"/>
              </a:rPr>
              <a:t>туфолавы</a:t>
            </a:r>
            <a:r>
              <a:rPr b="0" dirty="0" lang="ru-RU" smtClean="0" spc="-79" sz="2200">
                <a:latin charset="0" panose="02020603050405020304" pitchFamily="18" typeface="Times New Roman"/>
                <a:cs charset="0" panose="02020603050405020304" pitchFamily="18" typeface="Times New Roman"/>
              </a:rPr>
              <a:t>, </a:t>
            </a:r>
            <a:r>
              <a:rPr b="0" dirty="0" lang="ru-RU" spc="-60" sz="2200">
                <a:latin charset="0" panose="02020603050405020304" pitchFamily="18" typeface="Times New Roman"/>
                <a:cs charset="0" panose="02020603050405020304" pitchFamily="18" typeface="Times New Roman"/>
              </a:rPr>
              <a:t>туфы</a:t>
            </a:r>
            <a:r>
              <a:rPr b="0" dirty="0" lang="ru-RU" smtClean="0" spc="-60" sz="2200">
                <a:latin charset="0" panose="02020603050405020304" pitchFamily="18" typeface="Times New Roman"/>
                <a:cs charset="0" panose="02020603050405020304" pitchFamily="18" typeface="Times New Roman"/>
              </a:rPr>
              <a:t>, </a:t>
            </a:r>
            <a:r>
              <a:rPr b="0" dirty="0" err="1" lang="ru-RU" smtClean="0" spc="-83" sz="2200">
                <a:latin charset="0" panose="02020603050405020304" pitchFamily="18" typeface="Times New Roman"/>
                <a:cs charset="0" panose="02020603050405020304" pitchFamily="18" typeface="Times New Roman"/>
              </a:rPr>
              <a:t>лавобрекчии</a:t>
            </a:r>
            <a:r>
              <a:rPr b="0" dirty="0" lang="ru-RU" spc="-83" sz="2200">
                <a:latin charset="0" panose="02020603050405020304" pitchFamily="18" typeface="Times New Roman"/>
                <a:cs charset="0" panose="02020603050405020304" pitchFamily="18" typeface="Times New Roman"/>
              </a:rPr>
              <a:t>, </a:t>
            </a:r>
            <a:r>
              <a:rPr b="0" dirty="0" err="1" lang="ru-RU" smtClean="0" spc="-41" sz="2200">
                <a:latin charset="0" panose="02020603050405020304" pitchFamily="18" typeface="Times New Roman"/>
                <a:cs charset="0" panose="02020603050405020304" pitchFamily="18" typeface="Times New Roman"/>
              </a:rPr>
              <a:t>вулк</a:t>
            </a:r>
            <a:r>
              <a:rPr b="0" dirty="0" lang="ru-RU" smtClean="0" spc="-41" sz="2200">
                <a:latin charset="0" panose="02020603050405020304" pitchFamily="18" typeface="Times New Roman"/>
                <a:cs charset="0" panose="02020603050405020304" pitchFamily="18" typeface="Times New Roman"/>
              </a:rPr>
              <a:t>, б</a:t>
            </a:r>
            <a:r>
              <a:rPr b="0" dirty="0" lang="ru-RU" smtClean="0" spc="-90" sz="2200">
                <a:latin charset="0" panose="02020603050405020304" pitchFamily="18" typeface="Times New Roman"/>
                <a:cs charset="0" panose="02020603050405020304" pitchFamily="18" typeface="Times New Roman"/>
              </a:rPr>
              <a:t>рекчии </a:t>
            </a:r>
            <a:r>
              <a:rPr b="0" dirty="0" lang="ru-RU" spc="-38" sz="2200">
                <a:latin charset="0" panose="02020603050405020304" pitchFamily="18" typeface="Times New Roman"/>
                <a:cs charset="0" panose="02020603050405020304" pitchFamily="18" typeface="Times New Roman"/>
              </a:rPr>
              <a:t>и </a:t>
            </a:r>
            <a:r>
              <a:rPr b="0" dirty="0" lang="ru-RU" spc="-19" sz="2200">
                <a:latin charset="0" panose="02020603050405020304" pitchFamily="18" typeface="Times New Roman"/>
                <a:cs charset="0" panose="02020603050405020304" pitchFamily="18" typeface="Times New Roman"/>
              </a:rPr>
              <a:t>др</a:t>
            </a:r>
            <a:r>
              <a:rPr b="0" dirty="0" lang="ru-RU" smtClean="0" spc="-19" sz="2200">
                <a:latin charset="0" panose="02020603050405020304" pitchFamily="18" typeface="Times New Roman"/>
                <a:cs charset="0" panose="02020603050405020304" pitchFamily="18" typeface="Times New Roman"/>
              </a:rPr>
              <a:t>.).</a:t>
            </a:r>
          </a:p>
          <a:p>
            <a:pPr algn="just" indent="457200"/>
            <a:r>
              <a:rPr b="0" dirty="0" lang="ru-RU" smtClean="0" spc="64" sz="2200">
                <a:latin charset="0" panose="02020603050405020304" pitchFamily="18" typeface="Times New Roman"/>
                <a:cs charset="0" panose="02020603050405020304" pitchFamily="18" typeface="Times New Roman"/>
              </a:rPr>
              <a:t>В </a:t>
            </a:r>
            <a:r>
              <a:rPr b="0" dirty="0" lang="ru-RU" spc="-101" sz="2200">
                <a:latin charset="0" panose="02020603050405020304" pitchFamily="18" typeface="Times New Roman"/>
                <a:cs charset="0" panose="02020603050405020304" pitchFamily="18" typeface="Times New Roman"/>
              </a:rPr>
              <a:t>поперечном </a:t>
            </a:r>
            <a:r>
              <a:rPr b="0" dirty="0" lang="ru-RU" spc="-98" sz="2200">
                <a:latin charset="0" panose="02020603050405020304" pitchFamily="18" typeface="Times New Roman"/>
                <a:cs charset="0" panose="02020603050405020304" pitchFamily="18" typeface="Times New Roman"/>
              </a:rPr>
              <a:t>сечении </a:t>
            </a:r>
            <a:r>
              <a:rPr b="0" dirty="0" err="1" lang="ru-RU" spc="-98" sz="2200">
                <a:latin charset="0" panose="02020603050405020304" pitchFamily="18" typeface="Times New Roman"/>
                <a:cs charset="0" panose="02020603050405020304" pitchFamily="18" typeface="Times New Roman"/>
              </a:rPr>
              <a:t>некки</a:t>
            </a:r>
            <a:r>
              <a:rPr b="0" dirty="0" lang="ru-RU" spc="98" sz="22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0" dirty="0" lang="ru-RU" spc="-105" sz="2200">
                <a:latin charset="0" panose="02020603050405020304" pitchFamily="18" typeface="Times New Roman"/>
                <a:cs charset="0" panose="02020603050405020304" pitchFamily="18" typeface="Times New Roman"/>
              </a:rPr>
              <a:t>бывают о</a:t>
            </a:r>
            <a:r>
              <a:rPr b="0" dirty="0" lang="ru-RU" spc="-49" sz="2200">
                <a:latin charset="0" panose="02020603050405020304" pitchFamily="18" typeface="Times New Roman"/>
                <a:cs charset="0" panose="02020603050405020304" pitchFamily="18" typeface="Times New Roman"/>
              </a:rPr>
              <a:t>круглыми, </a:t>
            </a:r>
            <a:r>
              <a:rPr b="0" dirty="0" lang="ru-RU" spc="-56" sz="2200">
                <a:latin charset="0" panose="02020603050405020304" pitchFamily="18" typeface="Times New Roman"/>
                <a:cs charset="0" panose="02020603050405020304" pitchFamily="18" typeface="Times New Roman"/>
              </a:rPr>
              <a:t>овальными, </a:t>
            </a:r>
            <a:r>
              <a:rPr b="0" dirty="0" lang="ru-RU" spc="-75" sz="2200">
                <a:latin charset="0" panose="02020603050405020304" pitchFamily="18" typeface="Times New Roman"/>
                <a:cs charset="0" panose="02020603050405020304" pitchFamily="18" typeface="Times New Roman"/>
              </a:rPr>
              <a:t>иногда </a:t>
            </a:r>
            <a:r>
              <a:rPr b="0" dirty="0" lang="ru-RU" spc="-71" sz="2200">
                <a:latin charset="0" panose="02020603050405020304" pitchFamily="18" typeface="Times New Roman"/>
                <a:cs charset="0" panose="02020603050405020304" pitchFamily="18" typeface="Times New Roman"/>
              </a:rPr>
              <a:t>неправильных </a:t>
            </a:r>
            <a:r>
              <a:rPr b="0" dirty="0" lang="ru-RU" spc="-83" sz="2200">
                <a:latin charset="0" panose="02020603050405020304" pitchFamily="18" typeface="Times New Roman"/>
                <a:cs charset="0" panose="02020603050405020304" pitchFamily="18" typeface="Times New Roman"/>
              </a:rPr>
              <a:t>очертаний </a:t>
            </a:r>
            <a:r>
              <a:rPr b="0" dirty="0" lang="ru-RU" spc="-30" sz="2200">
                <a:latin charset="0" panose="02020603050405020304" pitchFamily="18" typeface="Times New Roman"/>
                <a:cs charset="0" panose="02020603050405020304" pitchFamily="18" typeface="Times New Roman"/>
              </a:rPr>
              <a:t>или  </a:t>
            </a:r>
            <a:r>
              <a:rPr b="0" dirty="0" lang="ru-RU" spc="-90" sz="2200">
                <a:latin charset="0" panose="02020603050405020304" pitchFamily="18" typeface="Times New Roman"/>
                <a:cs charset="0" panose="02020603050405020304" pitchFamily="18" typeface="Times New Roman"/>
              </a:rPr>
              <a:t>линзообразные</a:t>
            </a:r>
            <a:r>
              <a:rPr b="0" dirty="0" lang="ru-RU" smtClean="0" spc="-90" sz="2200"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endParaRPr dirty="0" lang="ru-RU" sz="22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E32D1FC3-19AF-B8FB-DFD7-CA78BD4A139A}"/>
              </a:ext>
            </a:extLst>
          </p:cNvPr>
          <p:cNvSpPr/>
          <p:nvPr/>
        </p:nvSpPr>
        <p:spPr>
          <a:xfrm>
            <a:off x="1259632" y="3105142"/>
            <a:ext cx="3136702" cy="232475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 sz="135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xmlns="" id="{1FAEE397-4CF0-BCDE-C7E5-87CA2C425DE4}"/>
              </a:ext>
            </a:extLst>
          </p:cNvPr>
          <p:cNvSpPr/>
          <p:nvPr/>
        </p:nvSpPr>
        <p:spPr>
          <a:xfrm>
            <a:off x="1259632" y="5384683"/>
            <a:ext cx="3136702" cy="1347036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 sz="1350"/>
          </a:p>
        </p:txBody>
      </p:sp>
      <p:pic>
        <p:nvPicPr>
          <p:cNvPr id="1027" name="Picture 3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" l="15" r="105" t="52"/>
          <a:stretch/>
        </p:blipFill>
        <p:spPr bwMode="auto">
          <a:xfrm>
            <a:off x="5256076" y="3087306"/>
            <a:ext cx="2634018" cy="364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21897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61102F9B-9919-5786-DB67-30BEDDFC8116}"/>
              </a:ext>
            </a:extLst>
          </p:cNvPr>
          <p:cNvSpPr txBox="1"/>
          <p:nvPr/>
        </p:nvSpPr>
        <p:spPr>
          <a:xfrm>
            <a:off x="1649949" y="287034"/>
            <a:ext cx="6307455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ru-RU" sz="24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</a:t>
            </a:r>
            <a:r>
              <a:rPr sz="24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интрузивные тела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xmlns="" id="{33FF1504-D84F-ECD8-4BAB-B0ABAF3B1327}"/>
              </a:ext>
            </a:extLst>
          </p:cNvPr>
          <p:cNvSpPr txBox="1"/>
          <p:nvPr/>
        </p:nvSpPr>
        <p:spPr>
          <a:xfrm>
            <a:off x="323528" y="996589"/>
            <a:ext cx="2761132" cy="1550905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R="3810"/>
            <a:r>
              <a:rPr sz="2000" b="0" i="1" spc="-23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Силлы </a:t>
            </a:r>
            <a:r>
              <a:rPr sz="2000" b="0" i="1" spc="-3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2000" b="0" i="1" spc="-98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пластовые </a:t>
            </a:r>
            <a:r>
              <a:rPr sz="2000" b="0" i="1" spc="-49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  <a:r>
              <a:rPr sz="2000" b="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</a:t>
            </a:r>
            <a:r>
              <a:rPr sz="2000" b="0" spc="-1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образуются </a:t>
            </a:r>
            <a:r>
              <a:rPr sz="2000" b="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2000" b="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платформенных </a:t>
            </a:r>
            <a:r>
              <a:rPr sz="2000" b="0" spc="-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областях, </a:t>
            </a:r>
            <a:r>
              <a:rPr sz="2000" b="0" spc="-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sz="2000" b="0" spc="-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отложения </a:t>
            </a:r>
            <a:r>
              <a:rPr sz="2000" b="0" spc="-8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залегают</a:t>
            </a:r>
            <a:r>
              <a:rPr sz="2000" b="0" spc="-1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 горизонтально.</a:t>
            </a:r>
            <a:endParaRPr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DB8CD4A9-40E4-292D-FCBB-53D85EED6BB2}"/>
              </a:ext>
            </a:extLst>
          </p:cNvPr>
          <p:cNvSpPr/>
          <p:nvPr/>
        </p:nvSpPr>
        <p:spPr>
          <a:xfrm>
            <a:off x="611560" y="2706291"/>
            <a:ext cx="2473100" cy="1483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xmlns="" id="{7878DBF4-2168-10D4-69DE-0A02FC313B5D}"/>
              </a:ext>
            </a:extLst>
          </p:cNvPr>
          <p:cNvSpPr/>
          <p:nvPr/>
        </p:nvSpPr>
        <p:spPr>
          <a:xfrm>
            <a:off x="611560" y="4437112"/>
            <a:ext cx="2446174" cy="199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6E58351-4B10-7BE6-6B7D-0E00F508AE23}"/>
              </a:ext>
            </a:extLst>
          </p:cNvPr>
          <p:cNvSpPr txBox="1"/>
          <p:nvPr/>
        </p:nvSpPr>
        <p:spPr>
          <a:xfrm>
            <a:off x="3183218" y="1007056"/>
            <a:ext cx="31627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Лакколит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грибообразная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интрузия, у которой как дно, так и кровля согласны со слоистостью вмещающих пород. 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53758387-C05E-7C97-5010-ACA99C839D21}"/>
              </a:ext>
            </a:extLst>
          </p:cNvPr>
          <p:cNvSpPr/>
          <p:nvPr/>
        </p:nvSpPr>
        <p:spPr>
          <a:xfrm>
            <a:off x="3506177" y="2706291"/>
            <a:ext cx="2571699" cy="18922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xmlns="" id="{131B8112-BE37-D2C2-BB72-EA8DC6925E4C}"/>
              </a:ext>
            </a:extLst>
          </p:cNvPr>
          <p:cNvSpPr/>
          <p:nvPr/>
        </p:nvSpPr>
        <p:spPr>
          <a:xfrm>
            <a:off x="3506177" y="4718283"/>
            <a:ext cx="2523821" cy="1735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C4CC437-0464-9491-E0AF-C89CBA3769B3}"/>
              </a:ext>
            </a:extLst>
          </p:cNvPr>
          <p:cNvSpPr txBox="1"/>
          <p:nvPr/>
        </p:nvSpPr>
        <p:spPr>
          <a:xfrm>
            <a:off x="6345984" y="1037005"/>
            <a:ext cx="26248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Лополит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крупное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линзовидное</a:t>
            </a:r>
          </a:p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интрузивное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тело, вогнутое в центральной части наподобие блюдца или чаши. </a:t>
            </a: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xmlns="" id="{BADEE8E2-7A01-6C13-8660-AB22218A9D11}"/>
              </a:ext>
            </a:extLst>
          </p:cNvPr>
          <p:cNvSpPr/>
          <p:nvPr/>
        </p:nvSpPr>
        <p:spPr>
          <a:xfrm>
            <a:off x="6345984" y="3260520"/>
            <a:ext cx="2390993" cy="1457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A47F6434-FD95-8A7E-2773-B4DF9D58E770}"/>
              </a:ext>
            </a:extLst>
          </p:cNvPr>
          <p:cNvSpPr/>
          <p:nvPr/>
        </p:nvSpPr>
        <p:spPr>
          <a:xfrm>
            <a:off x="6301366" y="4869159"/>
            <a:ext cx="2435611" cy="15662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68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3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4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5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3550</TotalTime>
  <Words>1925</Words>
  <Application>Microsoft Office PowerPoint</Application>
  <PresentationFormat>Экран (4:3)</PresentationFormat>
  <Paragraphs>260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1_Оформление по умолчанию</vt:lpstr>
      <vt:lpstr>Ион</vt:lpstr>
      <vt:lpstr>Презентация PowerPoint</vt:lpstr>
      <vt:lpstr> План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KRGTU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Fotostud</dc:creator>
  <cp:lastModifiedBy>Марина Пономарева</cp:lastModifiedBy>
  <cp:revision>305</cp:revision>
  <dcterms:created xsi:type="dcterms:W3CDTF">2006-06-15T07:10:32Z</dcterms:created>
  <dcterms:modified xsi:type="dcterms:W3CDTF">2024-11-02T05:18:05Z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1469799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S10.3.0</vt:lpwstr>
  </property>
</Properties>
</file>