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4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65" d="100"/>
          <a:sy n="165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120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6351"/>
            <a:ext cx="9171316" cy="5156201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6" y="1803400"/>
            <a:ext cx="5826719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6" y="3038126"/>
            <a:ext cx="5826719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B0120-34BC-4D2D-A004-D755CDB5BD4A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6FA45-C57A-445D-B033-0774190700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618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7346" y="273376"/>
            <a:ext cx="5266210" cy="930020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НАО «Карагандинский технический университет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Абылкаса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Сагинова</a:t>
            </a: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Разработки месторождений полезных ископаемых</a:t>
            </a:r>
          </a:p>
          <a:p>
            <a:pPr algn="ctr"/>
            <a:endParaRPr lang="kk-KZ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b="1" dirty="0">
              <a:solidFill>
                <a:srgbClr val="E3AE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1570182"/>
            <a:ext cx="7961281" cy="14811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27349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3. Трещиноватость и структурное ослабление массива. Рейтинговые классификации (RMR, Q, GSI)</a:t>
            </a:r>
            <a:endParaRPr lang="en-US" sz="2800" b="1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16332" y="3942514"/>
            <a:ext cx="74109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  <a:defRPr sz="2400">
                <a:solidFill>
                  <a:schemeClr val="tx2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  <a:defRPr sz="2000">
                <a:solidFill>
                  <a:schemeClr val="tx2"/>
                </a:solidFill>
                <a:latin typeface="Century Gothic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rgbClr val="B5AE53"/>
              </a:buClr>
              <a:buFont typeface="Arial" charset="0"/>
              <a:buChar char="•"/>
              <a:defRPr>
                <a:solidFill>
                  <a:schemeClr val="tx2"/>
                </a:solidFill>
                <a:latin typeface="Century Gothic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848058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charset="0"/>
              <a:buChar char="•"/>
              <a:defRPr sz="1600">
                <a:solidFill>
                  <a:schemeClr val="tx2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Автор: </a:t>
            </a:r>
            <a:r>
              <a:rPr lang="en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PhD, 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ассоциированный профессор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Суимбаева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err="1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Айгерим</a:t>
            </a:r>
            <a:r>
              <a:rPr lang="ru-RU" altLang="ru-RU" sz="1800" b="1" dirty="0">
                <a:solidFill>
                  <a:srgbClr val="273490"/>
                </a:solidFill>
                <a:latin typeface="Times New Roman" pitchFamily="18" charset="0"/>
                <a:cs typeface="Times New Roman" pitchFamily="18" charset="0"/>
              </a:rPr>
              <a:t> Маратовна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ru-RU" altLang="ru-RU" sz="1800" b="1" dirty="0" err="1">
              <a:solidFill>
                <a:srgbClr val="27349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14552E9-BBAD-32C3-4A39-5C0639680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7" t="9115" r="12138" b="13558"/>
          <a:stretch>
            <a:fillRect/>
          </a:stretch>
        </p:blipFill>
        <p:spPr>
          <a:xfrm>
            <a:off x="903507" y="64654"/>
            <a:ext cx="1239329" cy="1080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33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42" y="799877"/>
            <a:ext cx="8196113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Контрольные вопросы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73943" y="1429345"/>
            <a:ext cx="2641774" cy="1883621"/>
          </a:xfrm>
          <a:prstGeom prst="roundRect">
            <a:avLst>
              <a:gd name="adj" fmla="val 6725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43" y="1426759"/>
            <a:ext cx="2641774" cy="762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1680" y="1289868"/>
            <a:ext cx="406226" cy="40622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79016" y="1495454"/>
            <a:ext cx="391046" cy="2463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1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628352" y="1671195"/>
            <a:ext cx="233295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Назовите основные параметры трещиноватости и их влияние на прочность массива.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Shape 4"/>
          <p:cNvSpPr/>
          <p:nvPr/>
        </p:nvSpPr>
        <p:spPr>
          <a:xfrm>
            <a:off x="3251076" y="1426759"/>
            <a:ext cx="2641774" cy="1883621"/>
          </a:xfrm>
          <a:prstGeom prst="roundRect">
            <a:avLst>
              <a:gd name="adj" fmla="val 6725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076" y="1436186"/>
            <a:ext cx="2641774" cy="7620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812" y="1516112"/>
            <a:ext cx="406226" cy="40622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283204" y="1551172"/>
            <a:ext cx="3910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2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3405485" y="1831454"/>
            <a:ext cx="233295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Как вычисляется RQD и для каких целей он используется в RMR и Q?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hape 7"/>
          <p:cNvSpPr/>
          <p:nvPr/>
        </p:nvSpPr>
        <p:spPr>
          <a:xfrm>
            <a:off x="6028209" y="1426759"/>
            <a:ext cx="2641848" cy="1882049"/>
          </a:xfrm>
          <a:prstGeom prst="roundRect">
            <a:avLst>
              <a:gd name="adj" fmla="val 6725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209" y="1436186"/>
            <a:ext cx="2641848" cy="7620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6020" y="1516112"/>
            <a:ext cx="406226" cy="406226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7031040" y="1545353"/>
            <a:ext cx="3910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3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9"/>
          <p:cNvSpPr/>
          <p:nvPr/>
        </p:nvSpPr>
        <p:spPr>
          <a:xfrm>
            <a:off x="6182618" y="1831454"/>
            <a:ext cx="2333030" cy="8667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Перечислите 6 параметров RMR. Какие поправки учитывают ориентацию трещин?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Shape 10"/>
          <p:cNvSpPr/>
          <p:nvPr/>
        </p:nvSpPr>
        <p:spPr>
          <a:xfrm>
            <a:off x="473943" y="3417317"/>
            <a:ext cx="4030340" cy="1441010"/>
          </a:xfrm>
          <a:prstGeom prst="roundRect">
            <a:avLst>
              <a:gd name="adj" fmla="val 9871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pic>
        <p:nvPicPr>
          <p:cNvPr id="19" name="Image 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943" y="3398267"/>
            <a:ext cx="4030340" cy="76200"/>
          </a:xfrm>
          <a:prstGeom prst="rect">
            <a:avLst/>
          </a:prstGeom>
        </p:spPr>
      </p:pic>
      <p:pic>
        <p:nvPicPr>
          <p:cNvPr id="20" name="Image 7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963" y="3214241"/>
            <a:ext cx="406226" cy="406226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2179253" y="3467451"/>
            <a:ext cx="3910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4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2"/>
          <p:cNvSpPr/>
          <p:nvPr/>
        </p:nvSpPr>
        <p:spPr>
          <a:xfrm>
            <a:off x="628352" y="3755827"/>
            <a:ext cx="3721522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Что означают Jn, Jr, Ja, Jw, SRF в системе Q? Физический смысл произведения трёх отношений?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Shape 13"/>
          <p:cNvSpPr/>
          <p:nvPr/>
        </p:nvSpPr>
        <p:spPr>
          <a:xfrm>
            <a:off x="4639642" y="3417316"/>
            <a:ext cx="4030414" cy="1441009"/>
          </a:xfrm>
          <a:prstGeom prst="roundRect">
            <a:avLst>
              <a:gd name="adj" fmla="val 9871"/>
            </a:avLst>
          </a:prstGeom>
          <a:solidFill>
            <a:srgbClr val="FFFFFF"/>
          </a:solidFill>
          <a:ln w="19050">
            <a:solidFill>
              <a:srgbClr val="BACFDD"/>
            </a:solidFill>
            <a:prstDash val="solid"/>
          </a:ln>
        </p:spPr>
      </p:sp>
      <p:pic>
        <p:nvPicPr>
          <p:cNvPr id="24" name="Image 8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9642" y="3398267"/>
            <a:ext cx="4030414" cy="76200"/>
          </a:xfrm>
          <a:prstGeom prst="rect">
            <a:avLst/>
          </a:prstGeom>
        </p:spPr>
      </p:pic>
      <p:pic>
        <p:nvPicPr>
          <p:cNvPr id="25" name="Image 9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1736" y="3214241"/>
            <a:ext cx="406226" cy="406226"/>
          </a:xfrm>
          <a:prstGeom prst="rect">
            <a:avLst/>
          </a:prstGeom>
        </p:spPr>
      </p:pic>
      <p:sp>
        <p:nvSpPr>
          <p:cNvPr id="26" name="Text 14"/>
          <p:cNvSpPr/>
          <p:nvPr/>
        </p:nvSpPr>
        <p:spPr>
          <a:xfrm>
            <a:off x="6345027" y="3463292"/>
            <a:ext cx="391046" cy="203076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5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15"/>
          <p:cNvSpPr/>
          <p:nvPr/>
        </p:nvSpPr>
        <p:spPr>
          <a:xfrm>
            <a:off x="4794052" y="3755827"/>
            <a:ext cx="3721596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Чем GSI отличается от RMR и Q? Почему GSI важен для моделирования по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критерию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Хо</a:t>
            </a:r>
            <a:r>
              <a:rPr lang="ru-RU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е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ка-Брауна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?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F85D75F-D99D-302E-6D4D-9D5942F43F24}"/>
              </a:ext>
            </a:extLst>
          </p:cNvPr>
          <p:cNvSpPr/>
          <p:nvPr/>
        </p:nvSpPr>
        <p:spPr>
          <a:xfrm>
            <a:off x="7915564" y="4873825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6BE217B-4CF5-C678-553B-6C3BEAE0A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2739" y="1092245"/>
            <a:ext cx="4031261" cy="3254212"/>
          </a:xfrm>
          <a:prstGeom prst="rect">
            <a:avLst/>
          </a:prstGeom>
        </p:spPr>
      </p:pic>
      <p:sp>
        <p:nvSpPr>
          <p:cNvPr id="2" name="Text 0"/>
          <p:cNvSpPr/>
          <p:nvPr/>
        </p:nvSpPr>
        <p:spPr>
          <a:xfrm>
            <a:off x="307032" y="434066"/>
            <a:ext cx="5156121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Цель и план лекции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340110" y="989476"/>
            <a:ext cx="727993" cy="1692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Barlow Light" pitchFamily="34" charset="-122"/>
                <a:cs typeface="Times New Roman" panose="02020603050405020304" pitchFamily="18" charset="0"/>
              </a:rPr>
              <a:t>01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10" y="1206267"/>
            <a:ext cx="2641774" cy="1905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40110" y="1158694"/>
            <a:ext cx="4487540" cy="445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Параметры трещиноватости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40109" y="1388371"/>
            <a:ext cx="529712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Густота, раскрытие, шероховатость, заполнитель, ориентировка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40110" y="1725284"/>
            <a:ext cx="727993" cy="1692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Barlow Light" pitchFamily="34" charset="-122"/>
                <a:cs typeface="Times New Roman" panose="02020603050405020304" pitchFamily="18" charset="0"/>
              </a:rPr>
              <a:t>02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58" y="2241329"/>
            <a:ext cx="2641774" cy="190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40109" y="1914534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Индекс RQD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340109" y="2155324"/>
            <a:ext cx="5014315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Количественная оценка качества керна по Диру (1964)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340110" y="2611001"/>
            <a:ext cx="727993" cy="1692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Barlow Light" pitchFamily="34" charset="-122"/>
                <a:cs typeface="Times New Roman" panose="02020603050405020304" pitchFamily="18" charset="0"/>
              </a:rPr>
              <a:t>03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84" y="3186625"/>
            <a:ext cx="2641848" cy="1905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0109" y="2801895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Системы RMR и Q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340110" y="3435790"/>
            <a:ext cx="727993" cy="1692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Barlow Light" pitchFamily="34" charset="-122"/>
                <a:cs typeface="Times New Roman" panose="02020603050405020304" pitchFamily="18" charset="0"/>
              </a:rPr>
              <a:t>04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869" y="3593098"/>
            <a:ext cx="4030340" cy="1905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40110" y="3619021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Индекс GSI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340110" y="3842499"/>
            <a:ext cx="4487540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Визуальная оценка для критерия Хока-Брауна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340110" y="4194714"/>
            <a:ext cx="727993" cy="1692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Barlow Light" pitchFamily="34" charset="-122"/>
                <a:cs typeface="Times New Roman" panose="02020603050405020304" pitchFamily="18" charset="0"/>
              </a:rPr>
              <a:t>05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110" y="4392134"/>
            <a:ext cx="4030414" cy="1905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40110" y="4392134"/>
            <a:ext cx="2686050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Сравнительный анализ</a:t>
            </a:r>
            <a:endParaRPr lang="en-US" sz="20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15"/>
          <p:cNvSpPr/>
          <p:nvPr/>
        </p:nvSpPr>
        <p:spPr>
          <a:xfrm>
            <a:off x="340110" y="4664915"/>
            <a:ext cx="4487614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Выбор классификации для разных условий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340110" y="3039884"/>
            <a:ext cx="5014314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Рейтинговые классификации для проектирования крепи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40F21DD1-D1F2-864F-DFDA-11318776540B}"/>
              </a:ext>
            </a:extLst>
          </p:cNvPr>
          <p:cNvSpPr/>
          <p:nvPr/>
        </p:nvSpPr>
        <p:spPr>
          <a:xfrm>
            <a:off x="7937369" y="4719019"/>
            <a:ext cx="1206631" cy="42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AE972AF-5B48-55F4-7183-D02C5E11276E}"/>
              </a:ext>
            </a:extLst>
          </p:cNvPr>
          <p:cNvSpPr txBox="1"/>
          <p:nvPr/>
        </p:nvSpPr>
        <p:spPr>
          <a:xfrm>
            <a:off x="5199682" y="4428388"/>
            <a:ext cx="36730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1 -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основных структурных элементов массива горных пород</a:t>
            </a:r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3906" y="555965"/>
            <a:ext cx="8196113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1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Параметры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трещиноватости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73943" y="1160264"/>
            <a:ext cx="2641774" cy="1810271"/>
          </a:xfrm>
          <a:prstGeom prst="roundRect">
            <a:avLst>
              <a:gd name="adj" fmla="val 16458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75382" y="1327630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Густота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614065" y="1678597"/>
            <a:ext cx="2361530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Число трещин на 1 м. Определяется по керну или обнажениям.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hape 4"/>
          <p:cNvSpPr/>
          <p:nvPr/>
        </p:nvSpPr>
        <p:spPr>
          <a:xfrm>
            <a:off x="3251076" y="1160264"/>
            <a:ext cx="2641774" cy="1810271"/>
          </a:xfrm>
          <a:prstGeom prst="roundRect">
            <a:avLst>
              <a:gd name="adj" fmla="val 16458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391198" y="1327630"/>
            <a:ext cx="2496071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Раскрытие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391198" y="1672459"/>
            <a:ext cx="2361530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Расстояние между стенками в мм. Влияет на фильтрацию воды.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6028209" y="1160264"/>
            <a:ext cx="2641848" cy="1810272"/>
          </a:xfrm>
          <a:prstGeom prst="roundRect">
            <a:avLst>
              <a:gd name="adj" fmla="val 16458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229684" y="1327629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Шероховатость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131231" y="1631461"/>
            <a:ext cx="2361605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Шероховатые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трещины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–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большее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сцепление;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гладкие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–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снижают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прочность.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73943" y="3105894"/>
            <a:ext cx="4030340" cy="1626362"/>
          </a:xfrm>
          <a:prstGeom prst="roundRect">
            <a:avLst>
              <a:gd name="adj" fmla="val 19963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14065" y="3246016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Заполнитель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4065" y="3549848"/>
            <a:ext cx="3750097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Твёрдый (кальцит) –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увеличивает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прочность; мягкий (глина) – </a:t>
            </a:r>
            <a:r>
              <a:rPr lang="en-US" sz="16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резко</a:t>
            </a: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снижает.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639642" y="3105894"/>
            <a:ext cx="4030414" cy="1626362"/>
          </a:xfrm>
          <a:prstGeom prst="roundRect">
            <a:avLst>
              <a:gd name="adj" fmla="val 19963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779764" y="3246016"/>
            <a:ext cx="2238896" cy="2226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Ориентировка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779764" y="3549848"/>
            <a:ext cx="3750171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Угол падения и азимут относительно оси выработки. Влияет на вывалы.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6DFAA60-C1D0-F88B-9001-1F1813979F2F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3911" y="380136"/>
            <a:ext cx="7840712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Индекс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качества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породы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– RQD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3943" y="941627"/>
            <a:ext cx="4359176" cy="8306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7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Deere, 1964.</a:t>
            </a:r>
            <a:r>
              <a:rPr lang="en-US" sz="17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При бурении скважиной ≥ 54 мм (NX) суммируют длину кусков керна </a:t>
            </a:r>
            <a:r>
              <a:rPr lang="en-US" sz="17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&gt; 100 мм</a:t>
            </a:r>
            <a:r>
              <a:rPr lang="en-US" sz="17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в </a:t>
            </a:r>
            <a:r>
              <a:rPr lang="en-US" sz="17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интервале</a:t>
            </a:r>
            <a:r>
              <a:rPr lang="en-US" sz="17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1,5-3 м:</a:t>
            </a:r>
            <a:endParaRPr lang="en-US" sz="17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73943" y="2179439"/>
            <a:ext cx="4359176" cy="425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endParaRPr lang="en-US" sz="1150" dirty="0">
              <a:solidFill>
                <a:srgbClr val="273490"/>
              </a:solidFill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55" y="2146474"/>
            <a:ext cx="4359176" cy="425276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473943" y="2776091"/>
            <a:ext cx="4359176" cy="1758202"/>
          </a:xfrm>
          <a:prstGeom prst="roundRect">
            <a:avLst>
              <a:gd name="adj" fmla="val 20137"/>
            </a:avLst>
          </a:prstGeom>
          <a:solidFill>
            <a:srgbClr val="B6D6FC"/>
          </a:solidFill>
          <a:ln/>
        </p:spPr>
      </p:sp>
      <p:sp>
        <p:nvSpPr>
          <p:cNvPr id="8" name="Text 4"/>
          <p:cNvSpPr/>
          <p:nvPr/>
        </p:nvSpPr>
        <p:spPr>
          <a:xfrm>
            <a:off x="693911" y="2945234"/>
            <a:ext cx="4003849" cy="65008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5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RQD входит как параметр в классификации RMR и Q. Недостатки: не учитывает ориентировку трещин, заполнитель, гидрогеологию.</a:t>
            </a:r>
            <a:endParaRPr lang="en-US" sz="15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168280" y="1605186"/>
            <a:ext cx="3506465" cy="2581573"/>
          </a:xfrm>
          <a:prstGeom prst="roundRect">
            <a:avLst>
              <a:gd name="adj" fmla="val 786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5308476" y="1695896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RQD, %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6460408" y="1695896"/>
            <a:ext cx="2531416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Качество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5308476" y="2089249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90-100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6460408" y="2089249"/>
            <a:ext cx="2531416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Отличное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5308476" y="2482602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75-90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1"/>
          <p:cNvSpPr/>
          <p:nvPr/>
        </p:nvSpPr>
        <p:spPr>
          <a:xfrm>
            <a:off x="6460408" y="2482602"/>
            <a:ext cx="2531416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Хорошее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2"/>
          <p:cNvSpPr/>
          <p:nvPr/>
        </p:nvSpPr>
        <p:spPr>
          <a:xfrm>
            <a:off x="5308476" y="2875955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50-75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3"/>
          <p:cNvSpPr/>
          <p:nvPr/>
        </p:nvSpPr>
        <p:spPr>
          <a:xfrm>
            <a:off x="6460408" y="2875955"/>
            <a:ext cx="2074216" cy="4333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Удовлетворительное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5308476" y="3288035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25-50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6460408" y="3288035"/>
            <a:ext cx="2531416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Плохое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5308476" y="3681388"/>
            <a:ext cx="1932533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0-25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 17"/>
          <p:cNvSpPr/>
          <p:nvPr/>
        </p:nvSpPr>
        <p:spPr>
          <a:xfrm>
            <a:off x="6460408" y="3681388"/>
            <a:ext cx="2531416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Очень плохое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E276806-F038-2D0D-C8FA-3F95F8CA699D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37406" y="308818"/>
            <a:ext cx="7069113" cy="320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3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Система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RMR (Bieniawski, 1973–1989)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037406" y="721711"/>
            <a:ext cx="7526313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Аддитивная система: </a:t>
            </a: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RMR = сумма баллов по 6 параметрам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1037406" y="1103849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1694" y="1118137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6" name="Text 4"/>
          <p:cNvSpPr/>
          <p:nvPr/>
        </p:nvSpPr>
        <p:spPr>
          <a:xfrm>
            <a:off x="1046077" y="1304544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1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510903" y="1215396"/>
            <a:ext cx="2004938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Прочность породы σсж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510903" y="1417430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0-15 баллов (&gt;250 МПа → 15; &lt;1 МПа → 0)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037406" y="1757726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051694" y="1772013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11" name="Text 9"/>
          <p:cNvSpPr/>
          <p:nvPr/>
        </p:nvSpPr>
        <p:spPr>
          <a:xfrm>
            <a:off x="1046077" y="1958420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2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510903" y="1869272"/>
            <a:ext cx="1737792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RQD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510903" y="2071306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3-20 баллов (90–100% → 20; &lt;25% → 3)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1037406" y="2411602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051694" y="2425889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16" name="Text 14"/>
          <p:cNvSpPr/>
          <p:nvPr/>
        </p:nvSpPr>
        <p:spPr>
          <a:xfrm>
            <a:off x="1046077" y="2612297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3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510903" y="2523149"/>
            <a:ext cx="2537371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Расстояние между трещинами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10903" y="2725183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5-20 баллов (&gt;2 м → 20; &lt;0,06 м → 5)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1037406" y="3065478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1051694" y="3079766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21" name="Text 19"/>
          <p:cNvSpPr/>
          <p:nvPr/>
        </p:nvSpPr>
        <p:spPr>
          <a:xfrm>
            <a:off x="1046077" y="3266173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4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510903" y="3177025"/>
            <a:ext cx="1737792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Состояние трещин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510903" y="3379059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0-30 баллов (шероховатость, раскрытие, заполнитель, выветрелость)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037406" y="3719355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051694" y="3611091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26" name="Text 24"/>
          <p:cNvSpPr/>
          <p:nvPr/>
        </p:nvSpPr>
        <p:spPr>
          <a:xfrm>
            <a:off x="1046077" y="3920049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510903" y="3830901"/>
            <a:ext cx="1737792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Приток воды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1510903" y="4032936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0-15 баллов (сухо → 15; &gt;125 л/мин → 0)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1037406" y="4373231"/>
            <a:ext cx="7069113" cy="583927"/>
          </a:xfrm>
          <a:prstGeom prst="roundRect">
            <a:avLst>
              <a:gd name="adj" fmla="val 25002"/>
            </a:avLst>
          </a:prstGeom>
          <a:solidFill>
            <a:srgbClr val="FFFFFF"/>
          </a:solidFill>
          <a:ln w="14288">
            <a:solidFill>
              <a:srgbClr val="BACFDD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1051694" y="4387519"/>
            <a:ext cx="389260" cy="555352"/>
          </a:xfrm>
          <a:prstGeom prst="roundRect">
            <a:avLst>
              <a:gd name="adj" fmla="val 33101"/>
            </a:avLst>
          </a:prstGeom>
          <a:solidFill>
            <a:srgbClr val="D4E9F7"/>
          </a:solidFill>
          <a:ln/>
        </p:spPr>
      </p:sp>
      <p:sp>
        <p:nvSpPr>
          <p:cNvPr id="31" name="Text 29"/>
          <p:cNvSpPr/>
          <p:nvPr/>
        </p:nvSpPr>
        <p:spPr>
          <a:xfrm>
            <a:off x="1046077" y="4573926"/>
            <a:ext cx="374526" cy="1824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6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510903" y="4484778"/>
            <a:ext cx="2177281" cy="1600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Поправка на ориентацию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510903" y="4686812"/>
            <a:ext cx="6941269" cy="1337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от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-12 до 0 баллов (неблагоприятная ориентировка ухудшает рейтинг)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403107D6-5A43-DF35-19F5-280F814FD376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36884" y="396032"/>
            <a:ext cx="8270229" cy="410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Классы RMR и рекомендации по крепи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36885" y="989676"/>
            <a:ext cx="8707115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Для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горной выработки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пролётом 10 м, срок службы 10 лет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436885" y="1358131"/>
            <a:ext cx="8270230" cy="3389337"/>
          </a:xfrm>
          <a:prstGeom prst="roundRect">
            <a:avLst>
              <a:gd name="adj" fmla="val 5525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41647" y="1362894"/>
            <a:ext cx="8260705" cy="33940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566589" y="1436638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Класс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257795" y="1436638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RMR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2154011" y="1436638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Описание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244889" y="1436638"/>
            <a:ext cx="4789872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Крепь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41647" y="1702296"/>
            <a:ext cx="8260705" cy="53131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566589" y="1776040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I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1257795" y="1776040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81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100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154011" y="1776040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Очень хороший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4244889" y="1776040"/>
            <a:ext cx="4332672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Без крепи или локальные анкеры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441647" y="2233613"/>
            <a:ext cx="8260705" cy="53131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566589" y="2307357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II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57795" y="2307357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61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80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154011" y="2307357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Хороший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216993" y="2307357"/>
            <a:ext cx="4494884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Анкеры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2-3 м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через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2-2,5 м, торкрет 50 мм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41647" y="2764929"/>
            <a:ext cx="8260705" cy="531316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566589" y="2904662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III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1257795" y="2904662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41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2154011" y="2904662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Удовлетворительный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4244889" y="2904662"/>
            <a:ext cx="4332672" cy="3838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Анкеры 4 м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шаг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1,5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2 м,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торкрет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100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150 мм + сетка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41647" y="3296245"/>
            <a:ext cx="8260705" cy="72323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566589" y="3501968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IV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1257795" y="3501968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21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40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2154011" y="3501968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Плохой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4244889" y="3501968"/>
            <a:ext cx="4332672" cy="575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Анкеры 5 м </a:t>
            </a:r>
            <a:r>
              <a:rPr lang="en-US" sz="14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шаг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1</a:t>
            </a:r>
            <a:r>
              <a:rPr lang="ru-RU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1,5 м, торкрет 150 мм, лёгкие арки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441647" y="4019476"/>
            <a:ext cx="8260705" cy="72323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66589" y="4234625"/>
            <a:ext cx="2270373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V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1257795" y="4234625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&lt;20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2154011" y="4234625"/>
            <a:ext cx="226799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Очень плохой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4244889" y="4234625"/>
            <a:ext cx="4332672" cy="5757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4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Тяжёлые арки, опережающая крепь, заиливание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6C06667-3249-8F29-3F3E-9397902017FA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F968BD3-5A63-AE29-9B3A-172C9348E3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8378" y="1215458"/>
            <a:ext cx="4182874" cy="284667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22077" y="341933"/>
            <a:ext cx="8425160" cy="79340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Система Q (NGI, Barton et al., 1974)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22077" y="1296442"/>
            <a:ext cx="4870847" cy="3605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endParaRPr lang="en-US" sz="1050" dirty="0">
              <a:solidFill>
                <a:srgbClr val="273490"/>
              </a:solidFill>
            </a:endParaRPr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763" y="966446"/>
            <a:ext cx="4870847" cy="360536"/>
          </a:xfrm>
          <a:prstGeom prst="rect">
            <a:avLst/>
          </a:prstGeom>
        </p:spPr>
      </p:pic>
      <p:sp>
        <p:nvSpPr>
          <p:cNvPr id="6" name="Shape 2"/>
          <p:cNvSpPr/>
          <p:nvPr/>
        </p:nvSpPr>
        <p:spPr>
          <a:xfrm>
            <a:off x="242966" y="1500627"/>
            <a:ext cx="2044080" cy="1344283"/>
          </a:xfrm>
          <a:prstGeom prst="roundRect">
            <a:avLst>
              <a:gd name="adj" fmla="val 14554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7" name="Text 3"/>
          <p:cNvSpPr/>
          <p:nvPr/>
        </p:nvSpPr>
        <p:spPr>
          <a:xfrm>
            <a:off x="368279" y="1625940"/>
            <a:ext cx="2044080" cy="198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RQD / Jn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4"/>
          <p:cNvSpPr/>
          <p:nvPr/>
        </p:nvSpPr>
        <p:spPr>
          <a:xfrm>
            <a:off x="368279" y="1888771"/>
            <a:ext cx="1828981" cy="36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Размер блоков.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Jn –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число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систем трещин (0,5-20)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hape 5"/>
          <p:cNvSpPr/>
          <p:nvPr/>
        </p:nvSpPr>
        <p:spPr>
          <a:xfrm>
            <a:off x="2383247" y="1500627"/>
            <a:ext cx="2381771" cy="1350392"/>
          </a:xfrm>
          <a:prstGeom prst="roundRect">
            <a:avLst>
              <a:gd name="adj" fmla="val 14554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0" name="Text 6"/>
          <p:cNvSpPr/>
          <p:nvPr/>
        </p:nvSpPr>
        <p:spPr>
          <a:xfrm>
            <a:off x="2508560" y="1625940"/>
            <a:ext cx="2044080" cy="198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Jr / Ja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2508560" y="1888771"/>
            <a:ext cx="2131144" cy="7295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Прочность стенок.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Jr –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шероховатость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(0,5-4); </a:t>
            </a:r>
          </a:p>
          <a:p>
            <a:pPr marL="0" indent="0" algn="l">
              <a:lnSpc>
                <a:spcPct val="126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Ja –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выветрелость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/заполнитель (0,75-20)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242966" y="3001849"/>
            <a:ext cx="4479863" cy="878235"/>
          </a:xfrm>
          <a:prstGeom prst="roundRect">
            <a:avLst>
              <a:gd name="adj" fmla="val 20599"/>
            </a:avLst>
          </a:prstGeom>
          <a:solidFill>
            <a:srgbClr val="D4E9F7"/>
          </a:solidFill>
          <a:ln w="4763">
            <a:solidFill>
              <a:srgbClr val="BACFDD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368279" y="3127162"/>
            <a:ext cx="2044080" cy="198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Jw / SRF</a:t>
            </a:r>
            <a:endParaRPr lang="en-US" sz="1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0"/>
          <p:cNvSpPr/>
          <p:nvPr/>
        </p:nvSpPr>
        <p:spPr>
          <a:xfrm>
            <a:off x="368279" y="3389993"/>
            <a:ext cx="4620220" cy="36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Активные напряжения.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26000"/>
              </a:lnSpc>
              <a:buNone/>
            </a:pP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Jw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–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водонасыщение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(0,05-1,0); SRF – </a:t>
            </a:r>
            <a:r>
              <a:rPr lang="en-US" sz="1200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напряжения</a:t>
            </a: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(1-20)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Shape 11"/>
          <p:cNvSpPr/>
          <p:nvPr/>
        </p:nvSpPr>
        <p:spPr>
          <a:xfrm>
            <a:off x="422077" y="4142259"/>
            <a:ext cx="4870847" cy="659234"/>
          </a:xfrm>
          <a:prstGeom prst="roundRect">
            <a:avLst>
              <a:gd name="adj" fmla="val 27442"/>
            </a:avLst>
          </a:prstGeom>
          <a:solidFill>
            <a:srgbClr val="B6D6FC"/>
          </a:solidFill>
          <a:ln/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627" y="4320778"/>
            <a:ext cx="150688" cy="1205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13867" y="4279776"/>
            <a:ext cx="4358506" cy="3647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Q изменяется от 0,001 (исключительно плохое) до 1000 (исключительно хорошее). Связь с RMR: </a:t>
            </a:r>
            <a:r>
              <a:rPr lang="en-US" sz="9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RMR ≈ 9 ln Q + 44</a:t>
            </a:r>
            <a:r>
              <a:rPr lang="en-US" sz="9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(при Q &gt; 1)</a:t>
            </a:r>
            <a:endParaRPr lang="en-US" sz="9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122A792-5547-D32D-ABFC-0E8AA99F4728}"/>
              </a:ext>
            </a:extLst>
          </p:cNvPr>
          <p:cNvSpPr/>
          <p:nvPr/>
        </p:nvSpPr>
        <p:spPr>
          <a:xfrm>
            <a:off x="7937369" y="4719019"/>
            <a:ext cx="1206631" cy="4244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0FBEE5-9D48-57C5-3A5B-000598596440}"/>
              </a:ext>
            </a:extLst>
          </p:cNvPr>
          <p:cNvSpPr txBox="1"/>
          <p:nvPr/>
        </p:nvSpPr>
        <p:spPr>
          <a:xfrm>
            <a:off x="5199682" y="4149420"/>
            <a:ext cx="367309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2 -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системы </a:t>
            </a:r>
            <a:r>
              <a:rPr lang="en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выбора крепления горных выработок (по Бартону)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0256" y="376192"/>
            <a:ext cx="4563623" cy="4454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Геологический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индекс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 err="1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прочности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– 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GSI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473943" y="1213381"/>
            <a:ext cx="4330340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Hoek, 1994; Marinos, 2000.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Определяется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визуально по </a:t>
            </a: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двум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характеристикам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– </a:t>
            </a:r>
            <a:r>
              <a:rPr lang="en-US" dirty="0" err="1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без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 вычислений.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73943" y="2809175"/>
            <a:ext cx="3932858" cy="1971526"/>
          </a:xfrm>
          <a:prstGeom prst="roundRect">
            <a:avLst>
              <a:gd name="adj" fmla="val 1030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14139" y="2899886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Массивная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575768" y="2899886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GSI &gt; 75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614139" y="3293239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Блочная (3 системы)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2575768" y="3293239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60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75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14139" y="3686591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Очень блочная (4+)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2575768" y="3686591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45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614139" y="4079944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Раздробленная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2575768" y="4079944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30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45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14139" y="4473297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Сланцеватая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2575768" y="4473297"/>
            <a:ext cx="2148111" cy="2166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20</a:t>
            </a:r>
            <a:r>
              <a:rPr lang="ru-RU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30</a:t>
            </a:r>
            <a:endParaRPr lang="en-US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48137EA1-E597-6702-4284-B7F7718AD0AA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B965B46E-4E94-22D2-B433-A1791FA06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4283" y="159986"/>
            <a:ext cx="4029075" cy="45618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5DD1A7-C8F3-0E69-E434-151AD0FACFFB}"/>
              </a:ext>
            </a:extLst>
          </p:cNvPr>
          <p:cNvSpPr txBox="1"/>
          <p:nvPr/>
        </p:nvSpPr>
        <p:spPr>
          <a:xfrm>
            <a:off x="4928466" y="4722854"/>
            <a:ext cx="367309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KZ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Рисунок 3 -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Диаграмма для определения </a:t>
            </a:r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GSI</a:t>
            </a:r>
            <a:endParaRPr lang="ru-KZ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29444" y="444103"/>
            <a:ext cx="8289874" cy="403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5</a:t>
            </a:r>
            <a:r>
              <a:rPr lang="ru-RU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)</a:t>
            </a:r>
            <a:r>
              <a:rPr lang="en-US" sz="24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 Сравнительный анализ классификаций</a:t>
            </a:r>
            <a:endParaRPr lang="en-US" sz="24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29444" y="1139651"/>
            <a:ext cx="4422130" cy="3559746"/>
          </a:xfrm>
          <a:prstGeom prst="roundRect">
            <a:avLst>
              <a:gd name="adj" fmla="val 541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57064" y="1215851"/>
            <a:ext cx="1312515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Система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238353" y="1215851"/>
            <a:ext cx="1310134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Параметры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299925" y="1215851"/>
            <a:ext cx="1054727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Преимущества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560899" y="1215851"/>
            <a:ext cx="1752380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b="1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Недостатки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57064" y="1737643"/>
            <a:ext cx="1312515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RMR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38353" y="1737643"/>
            <a:ext cx="852934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 (сумма баллов)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2299925" y="1737643"/>
            <a:ext cx="1054727" cy="935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Простота, практические рекомендации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3563291" y="1737643"/>
            <a:ext cx="1141958" cy="748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Не учитывает напряжения (SRF)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57064" y="2820665"/>
            <a:ext cx="1312515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Q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238353" y="2820665"/>
            <a:ext cx="852934" cy="748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6 (произведение отношений)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2299925" y="2820665"/>
            <a:ext cx="1054727" cy="748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Учитывает напряжения, воду, размер выработки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3563291" y="2820665"/>
            <a:ext cx="1141958" cy="561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Сложнее, требует оценки SRF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557064" y="3716610"/>
            <a:ext cx="1312515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GSI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238353" y="3716610"/>
            <a:ext cx="852934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2 (структура + стенки)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299925" y="3716610"/>
            <a:ext cx="1054727" cy="748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Интуитивен, связь с прочностью массива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3563291" y="3716610"/>
            <a:ext cx="1141958" cy="7483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Субъективен, нет прямых рекомендаций по крепи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5155629" y="1125736"/>
            <a:ext cx="2643188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Рекомендации по выбору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1617" y="1673249"/>
            <a:ext cx="184026" cy="18402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5554414" y="1669454"/>
            <a:ext cx="2071911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Геологоразведка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 20"/>
          <p:cNvSpPr/>
          <p:nvPr/>
        </p:nvSpPr>
        <p:spPr>
          <a:xfrm>
            <a:off x="5554414" y="1982439"/>
            <a:ext cx="3589586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RQD + GSI для предварительной оценки</a:t>
            </a:r>
            <a:endParaRPr lang="en-US" sz="105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1617" y="2367455"/>
            <a:ext cx="184026" cy="184026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5554414" y="2363660"/>
            <a:ext cx="2451125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Проектирование крепи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 22"/>
          <p:cNvSpPr/>
          <p:nvPr/>
        </p:nvSpPr>
        <p:spPr>
          <a:xfrm>
            <a:off x="5554414" y="2676646"/>
            <a:ext cx="3164904" cy="374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RMR (обычные породы) или Q (сложные условия)</a:t>
            </a:r>
            <a:endParaRPr lang="en-US" sz="105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01617" y="3088481"/>
            <a:ext cx="184026" cy="184026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5554414" y="3084686"/>
            <a:ext cx="2793355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600" b="1" dirty="0">
                <a:solidFill>
                  <a:srgbClr val="273490"/>
                </a:solidFill>
                <a:latin typeface="Times New Roman" panose="02020603050405020304" pitchFamily="18" charset="0"/>
                <a:ea typeface="Barlow Bold" pitchFamily="34" charset="-122"/>
                <a:cs typeface="Times New Roman" panose="02020603050405020304" pitchFamily="18" charset="0"/>
              </a:rPr>
              <a:t>Численное моделирование</a:t>
            </a:r>
            <a:endParaRPr lang="en-US" sz="16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24"/>
          <p:cNvSpPr/>
          <p:nvPr/>
        </p:nvSpPr>
        <p:spPr>
          <a:xfrm>
            <a:off x="5554414" y="3397672"/>
            <a:ext cx="3589586" cy="1870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5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GSI через критерий Хока-Брауна — обязательно</a:t>
            </a:r>
            <a:endParaRPr lang="en-US" sz="105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hape 25"/>
          <p:cNvSpPr/>
          <p:nvPr/>
        </p:nvSpPr>
        <p:spPr>
          <a:xfrm>
            <a:off x="5155629" y="3709839"/>
            <a:ext cx="3563689" cy="864468"/>
          </a:xfrm>
          <a:prstGeom prst="roundRect">
            <a:avLst>
              <a:gd name="adj" fmla="val 21294"/>
            </a:avLst>
          </a:prstGeom>
          <a:solidFill>
            <a:srgbClr val="B6FCB8"/>
          </a:solidFill>
          <a:ln/>
        </p:spPr>
      </p:sp>
      <p:sp>
        <p:nvSpPr>
          <p:cNvPr id="32" name="Text 26"/>
          <p:cNvSpPr/>
          <p:nvPr/>
        </p:nvSpPr>
        <p:spPr>
          <a:xfrm>
            <a:off x="5313279" y="3851672"/>
            <a:ext cx="3283331" cy="5612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200" dirty="0">
                <a:solidFill>
                  <a:srgbClr val="273490"/>
                </a:solidFill>
                <a:latin typeface="Times New Roman" panose="02020603050405020304" pitchFamily="18" charset="0"/>
                <a:ea typeface="Montserrat" pitchFamily="34" charset="-122"/>
                <a:cs typeface="Times New Roman" panose="02020603050405020304" pitchFamily="18" charset="0"/>
              </a:rPr>
              <a:t>Лучшая практика: определять RMR, Q и GSI совместно для повышения надёжности прогнозов.</a:t>
            </a:r>
            <a:endParaRPr lang="en-US" sz="1200" dirty="0">
              <a:solidFill>
                <a:srgbClr val="27349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7734459B-319C-7423-5E10-74CF0D41276A}"/>
              </a:ext>
            </a:extLst>
          </p:cNvPr>
          <p:cNvSpPr/>
          <p:nvPr/>
        </p:nvSpPr>
        <p:spPr>
          <a:xfrm>
            <a:off x="7915564" y="4858327"/>
            <a:ext cx="1154545" cy="20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7349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832</Words>
  <Application>Microsoft Macintosh PowerPoint</Application>
  <PresentationFormat>Экран (16:9)</PresentationFormat>
  <Paragraphs>169</Paragraphs>
  <Slides>10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Admin</dc:creator>
  <cp:lastModifiedBy>Aigerim</cp:lastModifiedBy>
  <cp:revision>9</cp:revision>
  <dcterms:created xsi:type="dcterms:W3CDTF">2026-05-17T12:05:07Z</dcterms:created>
  <dcterms:modified xsi:type="dcterms:W3CDTF">2026-07-28T09:20:08Z</dcterms:modified>
</cp:coreProperties>
</file>