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632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9AA13-8C2C-491C-A8F0-CD667A7CD298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1F24E-B632-42B4-A5E5-53556EE4EE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307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5258" y="4531023"/>
            <a:ext cx="684132" cy="273844"/>
          </a:xfrm>
          <a:prstGeom prst="rect">
            <a:avLst/>
          </a:prstGeom>
        </p:spPr>
        <p:txBody>
          <a:bodyPr/>
          <a:lstStyle/>
          <a:p>
            <a:fld id="{E32B0120-34BC-4D2D-A004-D755CDB5BD4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4531023"/>
            <a:ext cx="4622973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4676" y="4531023"/>
            <a:ext cx="512638" cy="273844"/>
          </a:xfrm>
          <a:prstGeom prst="rect">
            <a:avLst/>
          </a:prstGeom>
        </p:spPr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71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B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375" y="234270"/>
            <a:ext cx="5537213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570182"/>
            <a:ext cx="7961281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10. Геомеханический мониторинг и обратный анализ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40841"/>
            <a:ext cx="8027756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AD798B6A-ABDB-1350-8C74-9BEFEFD655A8}"/>
              </a:ext>
            </a:extLst>
          </p:cNvPr>
          <p:cNvSpPr/>
          <p:nvPr/>
        </p:nvSpPr>
        <p:spPr>
          <a:xfrm>
            <a:off x="540023" y="1061793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56294FE4-1FE1-219D-8524-3FC83E57148E}"/>
              </a:ext>
            </a:extLst>
          </p:cNvPr>
          <p:cNvSpPr/>
          <p:nvPr/>
        </p:nvSpPr>
        <p:spPr>
          <a:xfrm>
            <a:off x="540023" y="1401122"/>
            <a:ext cx="3846686" cy="28613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33680" indent="-233680" algn="l">
              <a:lnSpc>
                <a:spcPct val="132000"/>
              </a:lnSpc>
              <a:buSzPct val="100000"/>
              <a:buFont typeface="+mj-lt"/>
              <a:buAutoNum type="arabicPeriod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Основные цели и задачи геомеханического мониторинга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Font typeface="+mj-lt"/>
              <a:buAutoNum type="arabicPeriod" startAt="2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Инструментальные методы контроля сдвижений: различия экстензометров, реперов, деформографов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Font typeface="+mj-lt"/>
              <a:buAutoNum type="arabicPeriod" startAt="3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Микросейсмические системы и прогноз горных ударов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Font typeface="+mj-lt"/>
              <a:buAutoNum type="arabicPeriod" startAt="4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Определение обратного анализа и уточняемые параметры массива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Font typeface="+mj-lt"/>
              <a:buAutoNum type="arabicPeriod" startAt="5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Примеры автоматизированных систем мониторинга на реальных рудниках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1C569022-8809-2A09-2E85-B36B1E818CAA}"/>
              </a:ext>
            </a:extLst>
          </p:cNvPr>
          <p:cNvSpPr/>
          <p:nvPr/>
        </p:nvSpPr>
        <p:spPr>
          <a:xfrm>
            <a:off x="4804544" y="1061793"/>
            <a:ext cx="3761705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2BF5F907-535E-15AF-4630-DB6DFF7F9D1B}"/>
              </a:ext>
            </a:extLst>
          </p:cNvPr>
          <p:cNvSpPr/>
          <p:nvPr/>
        </p:nvSpPr>
        <p:spPr>
          <a:xfrm>
            <a:off x="4804544" y="1401122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Mendecki A.J. 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Seismic Monitoring in Mines.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Chapman &amp; Hall, 1997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Brady B.H.G., Brown E.T. 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Rock Mechanics for Underground Mining.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Springer, 2004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Фисенко Г.Л. 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Устойчивость горных выработок.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– М.: Недра, 1976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ВНИМИ. 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Инструкция по геомеханическому </a:t>
            </a:r>
            <a:r>
              <a:rPr lang="en-US" sz="1600" i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мониторингу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СПб., 2011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Feng X.T., Hudson J.A. </a:t>
            </a:r>
            <a:r>
              <a:rPr lang="en-US" sz="1600" i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Rock Engineering Design.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– CRC Press, 2011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6738" y="318981"/>
            <a:ext cx="3080221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План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лекции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: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020911" y="687659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1) Цели и задачи мониторинга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020911" y="958675"/>
            <a:ext cx="398293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Контроль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сдвижений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, напряжений, сейсмичности, эффективности крепи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020836" y="1494177"/>
            <a:ext cx="298690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2) Инструментальные методы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020836" y="1765193"/>
            <a:ext cx="398301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Тензометры,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деформографы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, реперы,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экстензометры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, микросейсмические системы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020835" y="2334337"/>
            <a:ext cx="169031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3) Автоматизированные системы </a:t>
            </a:r>
          </a:p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мониторинга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020835" y="2756112"/>
            <a:ext cx="4178146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Передача данных в реальном времени, системы раннего предупреждения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020760" y="3340786"/>
            <a:ext cx="293102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4) Обратный анализ (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back-analysis)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020760" y="3611802"/>
            <a:ext cx="398301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Калибровка параметров модели по натурным данным, уточнение прочностных характеристик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39996" y="4625479"/>
            <a:ext cx="1274618" cy="46972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AF5EB"/>
              </a:solidFill>
              <a:highlight>
                <a:srgbClr val="FAF5EB"/>
              </a:highlight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C875BB-7444-399A-ACB9-D3FC74C942E5}"/>
              </a:ext>
            </a:extLst>
          </p:cNvPr>
          <p:cNvSpPr txBox="1"/>
          <p:nvPr/>
        </p:nvSpPr>
        <p:spPr>
          <a:xfrm>
            <a:off x="336670" y="4116123"/>
            <a:ext cx="440159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1 - Изображение геомеханического мониторинга, созданное с использованием технологий искусственного интеллекта (нейросети)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5">
            <a:extLst>
              <a:ext uri="{FF2B5EF4-FFF2-40B4-BE49-F238E27FC236}">
                <a16:creationId xmlns:a16="http://schemas.microsoft.com/office/drawing/2014/main" id="{E7F5E6E7-7407-82C2-076B-5A38DC9C4ECC}"/>
              </a:ext>
            </a:extLst>
          </p:cNvPr>
          <p:cNvSpPr/>
          <p:nvPr/>
        </p:nvSpPr>
        <p:spPr>
          <a:xfrm>
            <a:off x="5020760" y="4219139"/>
            <a:ext cx="293102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5) Примеры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6">
            <a:extLst>
              <a:ext uri="{FF2B5EF4-FFF2-40B4-BE49-F238E27FC236}">
                <a16:creationId xmlns:a16="http://schemas.microsoft.com/office/drawing/2014/main" id="{8CFAFC0E-7FE9-B36A-AB85-62D6912C83AF}"/>
              </a:ext>
            </a:extLst>
          </p:cNvPr>
          <p:cNvSpPr/>
          <p:nvPr/>
        </p:nvSpPr>
        <p:spPr>
          <a:xfrm>
            <a:off x="5020760" y="4490155"/>
            <a:ext cx="398301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Мониторинг </a:t>
            </a:r>
            <a:r>
              <a:rPr lang="ru-RU" sz="1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сдвижений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Sans" pitchFamily="34" charset="-122"/>
                <a:cs typeface="Times New Roman" panose="02020603050405020304" pitchFamily="18" charset="0"/>
              </a:rPr>
              <a:t> на рудниках, прогноз горных ударов, корректировка параметров крепи.</a:t>
            </a:r>
            <a:endParaRPr lang="en-US" sz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Data-driven подход в определяющем моделировании грунтов: состояние вопроса  и перспективы — ГеоИнфо — метапортал для инженеров">
            <a:extLst>
              <a:ext uri="{FF2B5EF4-FFF2-40B4-BE49-F238E27FC236}">
                <a16:creationId xmlns:a16="http://schemas.microsoft.com/office/drawing/2014/main" id="{915587D7-514D-D41B-BC7D-4339A3A96BB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6670" y="879415"/>
            <a:ext cx="4401590" cy="32016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23576" y="478706"/>
            <a:ext cx="8080325" cy="7314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1) Что такое геомеханический мониторинг?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48D0F3BD-9CA5-D0EC-FD76-85DF74B2F477}"/>
              </a:ext>
            </a:extLst>
          </p:cNvPr>
          <p:cNvSpPr/>
          <p:nvPr/>
        </p:nvSpPr>
        <p:spPr>
          <a:xfrm>
            <a:off x="540023" y="1098315"/>
            <a:ext cx="8063954" cy="706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1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Система регулярных или непрерывных наблюдений за состоянием горного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массива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его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деформациями, напряжённым состоянием, сейсмичностью и работой крепи. Незаменим на глубоких горизонтах и в сложных геологических условиях.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hape 4">
            <a:extLst>
              <a:ext uri="{FF2B5EF4-FFF2-40B4-BE49-F238E27FC236}">
                <a16:creationId xmlns:a16="http://schemas.microsoft.com/office/drawing/2014/main" id="{100FA6F4-1462-DA96-D1DC-9FD35EF7F1EF}"/>
              </a:ext>
            </a:extLst>
          </p:cNvPr>
          <p:cNvSpPr/>
          <p:nvPr/>
        </p:nvSpPr>
        <p:spPr>
          <a:xfrm>
            <a:off x="540023" y="2201242"/>
            <a:ext cx="2591395" cy="1288405"/>
          </a:xfrm>
          <a:prstGeom prst="roundRect">
            <a:avLst>
              <a:gd name="adj" fmla="val 4873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BFBEA05D-2757-4F94-3C97-1BC9521133EA}"/>
              </a:ext>
            </a:extLst>
          </p:cNvPr>
          <p:cNvSpPr/>
          <p:nvPr/>
        </p:nvSpPr>
        <p:spPr>
          <a:xfrm>
            <a:off x="694209" y="2355428"/>
            <a:ext cx="2283023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Безопасность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23C77D56-50EE-927E-B1B9-E87A8AF88949}"/>
              </a:ext>
            </a:extLst>
          </p:cNvPr>
          <p:cNvSpPr/>
          <p:nvPr/>
        </p:nvSpPr>
        <p:spPr>
          <a:xfrm>
            <a:off x="694209" y="2629123"/>
            <a:ext cx="2283023" cy="706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Выявление опасных деформаций, предотвращение обрушений и горных ударов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E8F84031-93E9-1D65-B532-A0C3BD3231A1}"/>
              </a:ext>
            </a:extLst>
          </p:cNvPr>
          <p:cNvSpPr/>
          <p:nvPr/>
        </p:nvSpPr>
        <p:spPr>
          <a:xfrm>
            <a:off x="3276228" y="2201242"/>
            <a:ext cx="2591470" cy="1288405"/>
          </a:xfrm>
          <a:prstGeom prst="roundRect">
            <a:avLst>
              <a:gd name="adj" fmla="val 4873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9220CE68-E991-D92B-743C-402DC6A74E76}"/>
              </a:ext>
            </a:extLst>
          </p:cNvPr>
          <p:cNvSpPr/>
          <p:nvPr/>
        </p:nvSpPr>
        <p:spPr>
          <a:xfrm>
            <a:off x="3430414" y="2355428"/>
            <a:ext cx="2283098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Контроль крепи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47D102AF-4541-5219-FD8F-7B251F75545D}"/>
              </a:ext>
            </a:extLst>
          </p:cNvPr>
          <p:cNvSpPr/>
          <p:nvPr/>
        </p:nvSpPr>
        <p:spPr>
          <a:xfrm>
            <a:off x="3430414" y="2629123"/>
            <a:ext cx="2283098" cy="706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Проверка фактических нагрузок, оценка необходимости усиления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Shape 10">
            <a:extLst>
              <a:ext uri="{FF2B5EF4-FFF2-40B4-BE49-F238E27FC236}">
                <a16:creationId xmlns:a16="http://schemas.microsoft.com/office/drawing/2014/main" id="{0232A177-F86F-2E94-5D2E-57C1F08CBDCF}"/>
              </a:ext>
            </a:extLst>
          </p:cNvPr>
          <p:cNvSpPr/>
          <p:nvPr/>
        </p:nvSpPr>
        <p:spPr>
          <a:xfrm>
            <a:off x="6012507" y="2201242"/>
            <a:ext cx="2591395" cy="1288405"/>
          </a:xfrm>
          <a:prstGeom prst="roundRect">
            <a:avLst>
              <a:gd name="adj" fmla="val 4873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5" name="Text 11">
            <a:extLst>
              <a:ext uri="{FF2B5EF4-FFF2-40B4-BE49-F238E27FC236}">
                <a16:creationId xmlns:a16="http://schemas.microsoft.com/office/drawing/2014/main" id="{B9BB9481-8100-3C5C-9BAE-547068EC5BAE}"/>
              </a:ext>
            </a:extLst>
          </p:cNvPr>
          <p:cNvSpPr/>
          <p:nvPr/>
        </p:nvSpPr>
        <p:spPr>
          <a:xfrm>
            <a:off x="6166693" y="2355428"/>
            <a:ext cx="2283023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Верификация моделей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2F4E05C5-12A1-82AD-091B-B02ABC81279F}"/>
              </a:ext>
            </a:extLst>
          </p:cNvPr>
          <p:cNvSpPr/>
          <p:nvPr/>
        </p:nvSpPr>
        <p:spPr>
          <a:xfrm>
            <a:off x="6166693" y="2629123"/>
            <a:ext cx="2283023" cy="706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Сопоставление прогнозов с реальностью, повышение достоверности решений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hape 13">
            <a:extLst>
              <a:ext uri="{FF2B5EF4-FFF2-40B4-BE49-F238E27FC236}">
                <a16:creationId xmlns:a16="http://schemas.microsoft.com/office/drawing/2014/main" id="{6840EF49-8C18-C7C3-D0B4-9BEE9D71EDED}"/>
              </a:ext>
            </a:extLst>
          </p:cNvPr>
          <p:cNvSpPr/>
          <p:nvPr/>
        </p:nvSpPr>
        <p:spPr>
          <a:xfrm>
            <a:off x="540023" y="3634457"/>
            <a:ext cx="3959498" cy="1052959"/>
          </a:xfrm>
          <a:prstGeom prst="roundRect">
            <a:avLst>
              <a:gd name="adj" fmla="val 5963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8" name="Text 14">
            <a:extLst>
              <a:ext uri="{FF2B5EF4-FFF2-40B4-BE49-F238E27FC236}">
                <a16:creationId xmlns:a16="http://schemas.microsoft.com/office/drawing/2014/main" id="{7506D67E-3A44-7445-8D3E-93C3AC581E46}"/>
              </a:ext>
            </a:extLst>
          </p:cNvPr>
          <p:cNvSpPr/>
          <p:nvPr/>
        </p:nvSpPr>
        <p:spPr>
          <a:xfrm>
            <a:off x="694209" y="3788643"/>
            <a:ext cx="3651126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Прогноз явлений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15">
            <a:extLst>
              <a:ext uri="{FF2B5EF4-FFF2-40B4-BE49-F238E27FC236}">
                <a16:creationId xmlns:a16="http://schemas.microsoft.com/office/drawing/2014/main" id="{124DE223-590B-7A88-996C-462F86333135}"/>
              </a:ext>
            </a:extLst>
          </p:cNvPr>
          <p:cNvSpPr/>
          <p:nvPr/>
        </p:nvSpPr>
        <p:spPr>
          <a:xfrm>
            <a:off x="694209" y="4062338"/>
            <a:ext cx="3651126" cy="470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Обнаружение предвестников горных ударов, выбросов породы и газа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hape 16">
            <a:extLst>
              <a:ext uri="{FF2B5EF4-FFF2-40B4-BE49-F238E27FC236}">
                <a16:creationId xmlns:a16="http://schemas.microsoft.com/office/drawing/2014/main" id="{900D7E9E-5CB2-AF98-CCB9-292138741934}"/>
              </a:ext>
            </a:extLst>
          </p:cNvPr>
          <p:cNvSpPr/>
          <p:nvPr/>
        </p:nvSpPr>
        <p:spPr>
          <a:xfrm>
            <a:off x="4644330" y="3634457"/>
            <a:ext cx="3959572" cy="1052959"/>
          </a:xfrm>
          <a:prstGeom prst="roundRect">
            <a:avLst>
              <a:gd name="adj" fmla="val 5963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31" name="Text 17">
            <a:extLst>
              <a:ext uri="{FF2B5EF4-FFF2-40B4-BE49-F238E27FC236}">
                <a16:creationId xmlns:a16="http://schemas.microsoft.com/office/drawing/2014/main" id="{67443EB6-017B-59CD-A574-7D55A948A752}"/>
              </a:ext>
            </a:extLst>
          </p:cNvPr>
          <p:cNvSpPr/>
          <p:nvPr/>
        </p:nvSpPr>
        <p:spPr>
          <a:xfrm>
            <a:off x="4798516" y="3788643"/>
            <a:ext cx="3651200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Оптимизация работ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18">
            <a:extLst>
              <a:ext uri="{FF2B5EF4-FFF2-40B4-BE49-F238E27FC236}">
                <a16:creationId xmlns:a16="http://schemas.microsoft.com/office/drawing/2014/main" id="{32678F95-0C33-A2F8-859C-39F502407B20}"/>
              </a:ext>
            </a:extLst>
          </p:cNvPr>
          <p:cNvSpPr/>
          <p:nvPr/>
        </p:nvSpPr>
        <p:spPr>
          <a:xfrm>
            <a:off x="4798516" y="4062338"/>
            <a:ext cx="3651200" cy="470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Корректировка систем разработки и размеров целиков по данным обратной связи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5392" y="355029"/>
            <a:ext cx="8179157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50"/>
              </a:lnSpc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2) Четыре ключевых инструмента мониторинга</a:t>
            </a:r>
          </a:p>
          <a:p>
            <a:pPr marL="0" indent="0" algn="ctr">
              <a:lnSpc>
                <a:spcPts val="2950"/>
              </a:lnSpc>
              <a:buNone/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AutoShape 5" descr="Image search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AutoShape 8" descr="Image search resul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F4428820-9E45-932E-99A7-8FF29867C63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23" y="871945"/>
            <a:ext cx="1871290" cy="1156517"/>
          </a:xfrm>
          <a:prstGeom prst="rect">
            <a:avLst/>
          </a:prstGeom>
        </p:spPr>
      </p:pic>
      <p:sp>
        <p:nvSpPr>
          <p:cNvPr id="10" name="Text 3">
            <a:extLst>
              <a:ext uri="{FF2B5EF4-FFF2-40B4-BE49-F238E27FC236}">
                <a16:creationId xmlns:a16="http://schemas.microsoft.com/office/drawing/2014/main" id="{63B40A75-2651-7422-755E-87A09E03B63A}"/>
              </a:ext>
            </a:extLst>
          </p:cNvPr>
          <p:cNvSpPr/>
          <p:nvPr/>
        </p:nvSpPr>
        <p:spPr>
          <a:xfrm>
            <a:off x="540023" y="2531305"/>
            <a:ext cx="187129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Тензометры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F4728889-260A-4584-9A11-2205B5206BB0}"/>
              </a:ext>
            </a:extLst>
          </p:cNvPr>
          <p:cNvSpPr/>
          <p:nvPr/>
        </p:nvSpPr>
        <p:spPr>
          <a:xfrm>
            <a:off x="540023" y="2816757"/>
            <a:ext cx="1871290" cy="1728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Измерение деформаций с точностью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10⁻⁵. Наклеиваются на анкеры, арки и штанги в массиве. Проволочные, фольговые, полупроводниковые.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Image 1" descr="preencoded.png">
            <a:extLst>
              <a:ext uri="{FF2B5EF4-FFF2-40B4-BE49-F238E27FC236}">
                <a16:creationId xmlns:a16="http://schemas.microsoft.com/office/drawing/2014/main" id="{9DD85DDD-FABE-49B0-B814-9A840B3CB3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4195" y="871945"/>
            <a:ext cx="1871290" cy="1156517"/>
          </a:xfrm>
          <a:prstGeom prst="rect">
            <a:avLst/>
          </a:prstGeom>
        </p:spPr>
      </p:pic>
      <p:sp>
        <p:nvSpPr>
          <p:cNvPr id="19" name="Text 5">
            <a:extLst>
              <a:ext uri="{FF2B5EF4-FFF2-40B4-BE49-F238E27FC236}">
                <a16:creationId xmlns:a16="http://schemas.microsoft.com/office/drawing/2014/main" id="{484F28A6-C793-10DD-5DEE-B9C2D3F5972E}"/>
              </a:ext>
            </a:extLst>
          </p:cNvPr>
          <p:cNvSpPr/>
          <p:nvPr/>
        </p:nvSpPr>
        <p:spPr>
          <a:xfrm>
            <a:off x="2604195" y="2531305"/>
            <a:ext cx="187136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Деформографы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BDE75AD1-1C1E-A34A-7161-AD6FA5C410D6}"/>
              </a:ext>
            </a:extLst>
          </p:cNvPr>
          <p:cNvSpPr/>
          <p:nvPr/>
        </p:nvSpPr>
        <p:spPr>
          <a:xfrm>
            <a:off x="2604195" y="2816757"/>
            <a:ext cx="1871365" cy="1234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Длиннобазные датчики (до 20 м) для контроля сходимости выработок в зонах тектонических нарушений.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Image 2" descr="preencoded.png">
            <a:extLst>
              <a:ext uri="{FF2B5EF4-FFF2-40B4-BE49-F238E27FC236}">
                <a16:creationId xmlns:a16="http://schemas.microsoft.com/office/drawing/2014/main" id="{6FDD1A9C-0A59-5247-5880-ED3E318E1FA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8441" y="871945"/>
            <a:ext cx="1871290" cy="1156517"/>
          </a:xfrm>
          <a:prstGeom prst="rect">
            <a:avLst/>
          </a:prstGeom>
        </p:spPr>
      </p:pic>
      <p:sp>
        <p:nvSpPr>
          <p:cNvPr id="25" name="Text 7">
            <a:extLst>
              <a:ext uri="{FF2B5EF4-FFF2-40B4-BE49-F238E27FC236}">
                <a16:creationId xmlns:a16="http://schemas.microsoft.com/office/drawing/2014/main" id="{1275CA0E-EC77-055B-888A-E12A0E694E11}"/>
              </a:ext>
            </a:extLst>
          </p:cNvPr>
          <p:cNvSpPr/>
          <p:nvPr/>
        </p:nvSpPr>
        <p:spPr>
          <a:xfrm>
            <a:off x="4668441" y="2531305"/>
            <a:ext cx="187129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Реперы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8">
            <a:extLst>
              <a:ext uri="{FF2B5EF4-FFF2-40B4-BE49-F238E27FC236}">
                <a16:creationId xmlns:a16="http://schemas.microsoft.com/office/drawing/2014/main" id="{CDAC74F1-5FAE-801A-6A58-B3BA352BE3BD}"/>
              </a:ext>
            </a:extLst>
          </p:cNvPr>
          <p:cNvSpPr/>
          <p:nvPr/>
        </p:nvSpPr>
        <p:spPr>
          <a:xfrm>
            <a:off x="4668441" y="2816757"/>
            <a:ext cx="1871290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Металлические штыри в массиве. Периодические геодезические замеры координат дают данные о смещениях на поверхности и в выработках.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Image 3" descr="preencoded.png">
            <a:extLst>
              <a:ext uri="{FF2B5EF4-FFF2-40B4-BE49-F238E27FC236}">
                <a16:creationId xmlns:a16="http://schemas.microsoft.com/office/drawing/2014/main" id="{5F5F128B-C1EC-B922-24E3-46A90372E84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2612" y="871945"/>
            <a:ext cx="1871290" cy="1156517"/>
          </a:xfrm>
          <a:prstGeom prst="rect">
            <a:avLst/>
          </a:prstGeom>
        </p:spPr>
      </p:pic>
      <p:sp>
        <p:nvSpPr>
          <p:cNvPr id="28" name="Text 9">
            <a:extLst>
              <a:ext uri="{FF2B5EF4-FFF2-40B4-BE49-F238E27FC236}">
                <a16:creationId xmlns:a16="http://schemas.microsoft.com/office/drawing/2014/main" id="{6A496568-B2E2-095E-11C9-F677BA73AF86}"/>
              </a:ext>
            </a:extLst>
          </p:cNvPr>
          <p:cNvSpPr/>
          <p:nvPr/>
        </p:nvSpPr>
        <p:spPr>
          <a:xfrm>
            <a:off x="6732612" y="2531305"/>
            <a:ext cx="187136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Экстензометры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10">
            <a:extLst>
              <a:ext uri="{FF2B5EF4-FFF2-40B4-BE49-F238E27FC236}">
                <a16:creationId xmlns:a16="http://schemas.microsoft.com/office/drawing/2014/main" id="{D68B1827-603D-FF28-EFB9-A0F457EC3F9A}"/>
              </a:ext>
            </a:extLst>
          </p:cNvPr>
          <p:cNvSpPr/>
          <p:nvPr/>
        </p:nvSpPr>
        <p:spPr>
          <a:xfrm>
            <a:off x="6732612" y="2816757"/>
            <a:ext cx="1871365" cy="1728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Струнные, стержневые, магнитные. Устанавливаются в скважины, измеряют распределение деформаций по глубине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50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100 м.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FB6845-4CC4-B986-D48C-E79558289704}"/>
              </a:ext>
            </a:extLst>
          </p:cNvPr>
          <p:cNvSpPr txBox="1"/>
          <p:nvPr/>
        </p:nvSpPr>
        <p:spPr>
          <a:xfrm>
            <a:off x="527745" y="2010354"/>
            <a:ext cx="808851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Изображение инструментов геомеханического мониторинга, созданное с использованием технологий искусственного интеллекта (нейросети)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5425" y="297359"/>
            <a:ext cx="8293150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5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Микросейсмический мониторинг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2D75CC0A-6CCD-231B-D9AC-4DCCCEAE9CA7}"/>
              </a:ext>
            </a:extLst>
          </p:cNvPr>
          <p:cNvSpPr/>
          <p:nvPr/>
        </p:nvSpPr>
        <p:spPr>
          <a:xfrm>
            <a:off x="5370875" y="800298"/>
            <a:ext cx="3233102" cy="9648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9000"/>
              </a:lnSpc>
              <a:spcAft>
                <a:spcPts val="400"/>
              </a:spcAft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Регистрация сейсмических волн, генерируемых при образовании микротрещин. Сеть </a:t>
            </a:r>
            <a:r>
              <a:rPr lang="en-US" sz="16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30</a:t>
            </a:r>
            <a:r>
              <a:rPr lang="ru-RU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100 трёхкомпонентных геофонов охватывает весь горный массив.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09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Системы:</a:t>
            </a: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ESG (Канада), ИГД СО РАН (Россия), разработки для рудников «Апатит» и «Норильский никель».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4">
            <a:extLst>
              <a:ext uri="{FF2B5EF4-FFF2-40B4-BE49-F238E27FC236}">
                <a16:creationId xmlns:a16="http://schemas.microsoft.com/office/drawing/2014/main" id="{370CB8FC-B44E-C5E5-3FEE-D44E29BFEB25}"/>
              </a:ext>
            </a:extLst>
          </p:cNvPr>
          <p:cNvSpPr/>
          <p:nvPr/>
        </p:nvSpPr>
        <p:spPr>
          <a:xfrm>
            <a:off x="4850970" y="3324927"/>
            <a:ext cx="4106030" cy="533995"/>
          </a:xfrm>
          <a:prstGeom prst="roundRect">
            <a:avLst>
              <a:gd name="adj" fmla="val 6416"/>
            </a:avLst>
          </a:prstGeom>
          <a:solidFill>
            <a:srgbClr val="F7F7F7"/>
          </a:solidFill>
          <a:ln w="14288">
            <a:solidFill>
              <a:srgbClr val="CCCCCC"/>
            </a:solidFill>
            <a:prstDash val="solid"/>
          </a:ln>
        </p:spPr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0B35181C-5955-1B23-4DA2-34D31FFDD2E5}"/>
              </a:ext>
            </a:extLst>
          </p:cNvPr>
          <p:cNvSpPr/>
          <p:nvPr/>
        </p:nvSpPr>
        <p:spPr>
          <a:xfrm>
            <a:off x="4928462" y="3391857"/>
            <a:ext cx="2975021" cy="1245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Локация очагов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1675700F-B8BC-433A-8C93-BB9213BB261D}"/>
              </a:ext>
            </a:extLst>
          </p:cNvPr>
          <p:cNvSpPr/>
          <p:nvPr/>
        </p:nvSpPr>
        <p:spPr>
          <a:xfrm>
            <a:off x="4928462" y="3599515"/>
            <a:ext cx="3883030" cy="2594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Точность определения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координат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разрушения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10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50 м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48440122-3740-3367-0007-63A9419FDABD}"/>
              </a:ext>
            </a:extLst>
          </p:cNvPr>
          <p:cNvSpPr/>
          <p:nvPr/>
        </p:nvSpPr>
        <p:spPr>
          <a:xfrm>
            <a:off x="4811751" y="3975986"/>
            <a:ext cx="2072624" cy="1002414"/>
          </a:xfrm>
          <a:prstGeom prst="roundRect">
            <a:avLst>
              <a:gd name="adj" fmla="val 6416"/>
            </a:avLst>
          </a:prstGeom>
          <a:solidFill>
            <a:srgbClr val="F7F7F7"/>
          </a:solidFill>
          <a:ln w="14288">
            <a:solidFill>
              <a:srgbClr val="CCCCCC"/>
            </a:solidFill>
            <a:prstDash val="solid"/>
          </a:ln>
        </p:spPr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31048791-54D0-D2CB-4E79-879F6E67986B}"/>
              </a:ext>
            </a:extLst>
          </p:cNvPr>
          <p:cNvSpPr/>
          <p:nvPr/>
        </p:nvSpPr>
        <p:spPr>
          <a:xfrm>
            <a:off x="4897464" y="4064202"/>
            <a:ext cx="2419573" cy="135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Энергия и магнитуда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A83AAE76-63EA-2D37-6439-4BE86251D8B9}"/>
              </a:ext>
            </a:extLst>
          </p:cNvPr>
          <p:cNvSpPr/>
          <p:nvPr/>
        </p:nvSpPr>
        <p:spPr>
          <a:xfrm>
            <a:off x="4882828" y="4281927"/>
            <a:ext cx="1842687" cy="2594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Оценка энергии каждого события, построение карт активности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hape 10">
            <a:extLst>
              <a:ext uri="{FF2B5EF4-FFF2-40B4-BE49-F238E27FC236}">
                <a16:creationId xmlns:a16="http://schemas.microsoft.com/office/drawing/2014/main" id="{E21016FA-01DD-AE25-5EBB-E37369C2AE42}"/>
              </a:ext>
            </a:extLst>
          </p:cNvPr>
          <p:cNvSpPr/>
          <p:nvPr/>
        </p:nvSpPr>
        <p:spPr>
          <a:xfrm>
            <a:off x="6997485" y="3975986"/>
            <a:ext cx="2072624" cy="1002414"/>
          </a:xfrm>
          <a:prstGeom prst="roundRect">
            <a:avLst>
              <a:gd name="adj" fmla="val 6416"/>
            </a:avLst>
          </a:prstGeom>
          <a:solidFill>
            <a:srgbClr val="F7F7F7"/>
          </a:solidFill>
          <a:ln w="14288">
            <a:solidFill>
              <a:srgbClr val="CCCCCC"/>
            </a:solidFill>
            <a:prstDash val="solid"/>
          </a:ln>
        </p:spPr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2CECAB7D-6700-DE85-E04F-8F9E85DB950F}"/>
              </a:ext>
            </a:extLst>
          </p:cNvPr>
          <p:cNvSpPr/>
          <p:nvPr/>
        </p:nvSpPr>
        <p:spPr>
          <a:xfrm>
            <a:off x="7110594" y="4054945"/>
            <a:ext cx="2419573" cy="123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Прогноз ударов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2">
            <a:extLst>
              <a:ext uri="{FF2B5EF4-FFF2-40B4-BE49-F238E27FC236}">
                <a16:creationId xmlns:a16="http://schemas.microsoft.com/office/drawing/2014/main" id="{C4ADAF38-7F13-8E12-5F4C-16C351373C76}"/>
              </a:ext>
            </a:extLst>
          </p:cNvPr>
          <p:cNvSpPr/>
          <p:nvPr/>
        </p:nvSpPr>
        <p:spPr>
          <a:xfrm>
            <a:off x="7110594" y="4281928"/>
            <a:ext cx="2072625" cy="2594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9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Выделение зон повышенного риска и кластеров событий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 descr="микросейсмика аппаратура">
            <a:extLst>
              <a:ext uri="{FF2B5EF4-FFF2-40B4-BE49-F238E27FC236}">
                <a16:creationId xmlns:a16="http://schemas.microsoft.com/office/drawing/2014/main" id="{7EFAF84A-8A08-D6BD-7F57-2FE5369973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691" y="800298"/>
            <a:ext cx="4040909" cy="32639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D97043E-039F-1C21-3C94-9BA92D087A26}"/>
              </a:ext>
            </a:extLst>
          </p:cNvPr>
          <p:cNvSpPr txBox="1"/>
          <p:nvPr/>
        </p:nvSpPr>
        <p:spPr>
          <a:xfrm>
            <a:off x="632690" y="4086700"/>
            <a:ext cx="404090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3 - Микросейсмический мониторинг и аппаратура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analytical.ru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esg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-solutions-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mikrosejsmicheskij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-monitoring-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apparatura.html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99094" y="350337"/>
            <a:ext cx="8183088" cy="660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3) Структура автоматизированной системы мониторинга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Image 0" descr="preencoded.png">
            <a:extLst>
              <a:ext uri="{FF2B5EF4-FFF2-40B4-BE49-F238E27FC236}">
                <a16:creationId xmlns:a16="http://schemas.microsoft.com/office/drawing/2014/main" id="{40E930DE-ECC5-157D-D63D-8946D7035F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23" y="632126"/>
            <a:ext cx="7937550" cy="3632569"/>
          </a:xfrm>
          <a:prstGeom prst="rect">
            <a:avLst/>
          </a:prstGeom>
        </p:spPr>
      </p:pic>
      <p:sp>
        <p:nvSpPr>
          <p:cNvPr id="16" name="Text 3">
            <a:extLst>
              <a:ext uri="{FF2B5EF4-FFF2-40B4-BE49-F238E27FC236}">
                <a16:creationId xmlns:a16="http://schemas.microsoft.com/office/drawing/2014/main" id="{E0D9FC09-BF7A-7C09-4F23-F2AAD1CE9486}"/>
              </a:ext>
            </a:extLst>
          </p:cNvPr>
          <p:cNvSpPr/>
          <p:nvPr/>
        </p:nvSpPr>
        <p:spPr>
          <a:xfrm>
            <a:off x="6446895" y="1077566"/>
            <a:ext cx="1966170" cy="3567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Внешний уровень: Хранение и Операторы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538A9D2B-82B0-859E-3E2B-38E12AFA2400}"/>
              </a:ext>
            </a:extLst>
          </p:cNvPr>
          <p:cNvSpPr/>
          <p:nvPr/>
        </p:nvSpPr>
        <p:spPr>
          <a:xfrm>
            <a:off x="6446895" y="1497756"/>
            <a:ext cx="1966170" cy="2675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78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БД и ПО для визуализации, интерфейс оператора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2734CEAB-E4C3-6E50-C3F7-289FB7300C12}"/>
              </a:ext>
            </a:extLst>
          </p:cNvPr>
          <p:cNvSpPr/>
          <p:nvPr/>
        </p:nvSpPr>
        <p:spPr>
          <a:xfrm>
            <a:off x="730734" y="2223672"/>
            <a:ext cx="1807607" cy="3567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Средний уровень: Сбор и связь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91E16BCB-5F3F-2F21-BCFD-91558A605282}"/>
              </a:ext>
            </a:extLst>
          </p:cNvPr>
          <p:cNvSpPr/>
          <p:nvPr/>
        </p:nvSpPr>
        <p:spPr>
          <a:xfrm>
            <a:off x="730734" y="2643862"/>
            <a:ext cx="1807607" cy="401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78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ПЛК, станции сбора; оптика, радио, сотовая сеть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6FAC869A-7043-EBA7-4D46-E7A2359C837F}"/>
              </a:ext>
            </a:extLst>
          </p:cNvPr>
          <p:cNvSpPr/>
          <p:nvPr/>
        </p:nvSpPr>
        <p:spPr>
          <a:xfrm>
            <a:off x="6446895" y="2939184"/>
            <a:ext cx="1427058" cy="1783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Ядро: Датчики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AC7A38DF-9710-F2E4-5DDB-32753E12CF09}"/>
              </a:ext>
            </a:extLst>
          </p:cNvPr>
          <p:cNvSpPr/>
          <p:nvPr/>
        </p:nvSpPr>
        <p:spPr>
          <a:xfrm>
            <a:off x="6446895" y="3180991"/>
            <a:ext cx="1966170" cy="401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78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Стрейн-гейджи, экстензометры, сейсмометры, роботы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0443C0C3-704E-B0D6-B6BB-4760D1A6D2BE}"/>
              </a:ext>
            </a:extLst>
          </p:cNvPr>
          <p:cNvSpPr/>
          <p:nvPr/>
        </p:nvSpPr>
        <p:spPr>
          <a:xfrm>
            <a:off x="267854" y="4360292"/>
            <a:ext cx="8617527" cy="198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Современный мониторинг перешёл от эпизодических замеров к 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непрерывным системам реального времени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 Данные от датчиков в шахте поступают на поверхность через защищённые каналы связи, обрабатываются автоматически и визуализируются для принятия оперативных решений.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E4A37A-03E0-DB13-414A-D8E2061449D9}"/>
              </a:ext>
            </a:extLst>
          </p:cNvPr>
          <p:cNvSpPr txBox="1"/>
          <p:nvPr/>
        </p:nvSpPr>
        <p:spPr>
          <a:xfrm>
            <a:off x="593672" y="4067358"/>
            <a:ext cx="808851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4 - Структура автоматизированной системы мониторинга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05752"/>
            <a:ext cx="8096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Системы раннего предупреждения (</a:t>
            </a:r>
            <a:r>
              <a:rPr lang="en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EWS)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E6C3BF0E-E661-F6E5-672C-4CDC20C7E6DB}"/>
              </a:ext>
            </a:extLst>
          </p:cNvPr>
          <p:cNvSpPr/>
          <p:nvPr/>
        </p:nvSpPr>
        <p:spPr>
          <a:xfrm>
            <a:off x="540023" y="1042467"/>
            <a:ext cx="3861420" cy="174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Принцип работы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9F4D194C-22CD-3E67-0BDD-7A20AAB89E24}"/>
              </a:ext>
            </a:extLst>
          </p:cNvPr>
          <p:cNvSpPr/>
          <p:nvPr/>
        </p:nvSpPr>
        <p:spPr>
          <a:xfrm>
            <a:off x="540023" y="1343919"/>
            <a:ext cx="3861420" cy="6395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При превышении пороговых значений система автоматически выдаёт сигналы тревоги, останавливает оборудование и инициирует эвакуацию персонала.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5">
            <a:extLst>
              <a:ext uri="{FF2B5EF4-FFF2-40B4-BE49-F238E27FC236}">
                <a16:creationId xmlns:a16="http://schemas.microsoft.com/office/drawing/2014/main" id="{5A0E0374-C71E-F622-7878-B0151D0D305E}"/>
              </a:ext>
            </a:extLst>
          </p:cNvPr>
          <p:cNvSpPr/>
          <p:nvPr/>
        </p:nvSpPr>
        <p:spPr>
          <a:xfrm>
            <a:off x="4646637" y="915740"/>
            <a:ext cx="4062785" cy="2674304"/>
          </a:xfrm>
          <a:prstGeom prst="roundRect">
            <a:avLst>
              <a:gd name="adj" fmla="val 4903"/>
            </a:avLst>
          </a:prstGeom>
          <a:solidFill>
            <a:srgbClr val="CCCCCC"/>
          </a:solidFill>
          <a:ln/>
        </p:spPr>
      </p:sp>
      <p:sp>
        <p:nvSpPr>
          <p:cNvPr id="18" name="Text 6">
            <a:extLst>
              <a:ext uri="{FF2B5EF4-FFF2-40B4-BE49-F238E27FC236}">
                <a16:creationId xmlns:a16="http://schemas.microsoft.com/office/drawing/2014/main" id="{085F0A55-9039-A896-526D-D7C205F7E067}"/>
              </a:ext>
            </a:extLst>
          </p:cNvPr>
          <p:cNvSpPr/>
          <p:nvPr/>
        </p:nvSpPr>
        <p:spPr>
          <a:xfrm>
            <a:off x="4786461" y="1042467"/>
            <a:ext cx="3783137" cy="174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Реализованные системы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DE355421-C9C0-9141-D9C8-2567F7152BD9}"/>
              </a:ext>
            </a:extLst>
          </p:cNvPr>
          <p:cNvSpPr/>
          <p:nvPr/>
        </p:nvSpPr>
        <p:spPr>
          <a:xfrm>
            <a:off x="4786461" y="1343919"/>
            <a:ext cx="3783137" cy="15810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27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Рудник «Северная»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(Норильск)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контроль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напряжений, смещений, сейсмичности и газовыделения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3520" indent="-223520" algn="l">
              <a:lnSpc>
                <a:spcPct val="127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Кирунский рудник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(LKAB, Швеция)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сеть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геофонов и экстензометров для прогноза горных ударов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3520" indent="-223520" algn="l">
              <a:lnSpc>
                <a:spcPct val="127000"/>
              </a:lnSpc>
              <a:buSzPct val="100000"/>
              <a:buChar char="•"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Bingham Canyon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(США)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радарная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система предупреждения об обрушениях на карьере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6CDF1E94-697E-8B1E-24C0-287A72EA80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3" y="3666021"/>
            <a:ext cx="2603450" cy="1284666"/>
          </a:xfrm>
          <a:prstGeom prst="rect">
            <a:avLst/>
          </a:prstGeom>
        </p:spPr>
      </p:pic>
      <p:sp>
        <p:nvSpPr>
          <p:cNvPr id="21" name="Text 8">
            <a:extLst>
              <a:ext uri="{FF2B5EF4-FFF2-40B4-BE49-F238E27FC236}">
                <a16:creationId xmlns:a16="http://schemas.microsoft.com/office/drawing/2014/main" id="{76244B64-D5EB-735E-F1E2-7F3D13126DB1}"/>
              </a:ext>
            </a:extLst>
          </p:cNvPr>
          <p:cNvSpPr/>
          <p:nvPr/>
        </p:nvSpPr>
        <p:spPr>
          <a:xfrm>
            <a:off x="775097" y="3824895"/>
            <a:ext cx="2209502" cy="174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Конвергенция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кровли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&gt; 5 мм/сут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3301243D-8214-E3BA-DD2D-004AD71684C9}"/>
              </a:ext>
            </a:extLst>
          </p:cNvPr>
          <p:cNvSpPr/>
          <p:nvPr/>
        </p:nvSpPr>
        <p:spPr>
          <a:xfrm>
            <a:off x="775097" y="4269558"/>
            <a:ext cx="2209502" cy="4263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Тревога → замедление горных работ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Image 1" descr="preencoded.png">
            <a:extLst>
              <a:ext uri="{FF2B5EF4-FFF2-40B4-BE49-F238E27FC236}">
                <a16:creationId xmlns:a16="http://schemas.microsoft.com/office/drawing/2014/main" id="{FA3E5C38-089C-1ADC-9785-252A96159C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70200" y="3666021"/>
            <a:ext cx="2603525" cy="1284666"/>
          </a:xfrm>
          <a:prstGeom prst="rect">
            <a:avLst/>
          </a:prstGeom>
        </p:spPr>
      </p:pic>
      <p:sp>
        <p:nvSpPr>
          <p:cNvPr id="24" name="Text 10">
            <a:extLst>
              <a:ext uri="{FF2B5EF4-FFF2-40B4-BE49-F238E27FC236}">
                <a16:creationId xmlns:a16="http://schemas.microsoft.com/office/drawing/2014/main" id="{BDBD06C3-07EA-C5ED-9D91-70BE4C50375E}"/>
              </a:ext>
            </a:extLst>
          </p:cNvPr>
          <p:cNvSpPr/>
          <p:nvPr/>
        </p:nvSpPr>
        <p:spPr>
          <a:xfrm>
            <a:off x="3505274" y="3824895"/>
            <a:ext cx="2209577" cy="174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Рост микросейсмичности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11">
            <a:extLst>
              <a:ext uri="{FF2B5EF4-FFF2-40B4-BE49-F238E27FC236}">
                <a16:creationId xmlns:a16="http://schemas.microsoft.com/office/drawing/2014/main" id="{6AFC331A-F43E-6D7B-9B79-C25B84453BDE}"/>
              </a:ext>
            </a:extLst>
          </p:cNvPr>
          <p:cNvSpPr/>
          <p:nvPr/>
        </p:nvSpPr>
        <p:spPr>
          <a:xfrm>
            <a:off x="3505274" y="4075596"/>
            <a:ext cx="2209577" cy="4263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Предвестники удара → остановка, эвакуация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Image 2" descr="preencoded.png">
            <a:extLst>
              <a:ext uri="{FF2B5EF4-FFF2-40B4-BE49-F238E27FC236}">
                <a16:creationId xmlns:a16="http://schemas.microsoft.com/office/drawing/2014/main" id="{EE23BC7C-F6E7-07C5-5595-0D83A5AF18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0452" y="3666021"/>
            <a:ext cx="2603450" cy="1284666"/>
          </a:xfrm>
          <a:prstGeom prst="rect">
            <a:avLst/>
          </a:prstGeom>
        </p:spPr>
      </p:pic>
      <p:sp>
        <p:nvSpPr>
          <p:cNvPr id="27" name="Text 12">
            <a:extLst>
              <a:ext uri="{FF2B5EF4-FFF2-40B4-BE49-F238E27FC236}">
                <a16:creationId xmlns:a16="http://schemas.microsoft.com/office/drawing/2014/main" id="{1347C1D1-3A99-FE43-2553-28E433956107}"/>
              </a:ext>
            </a:extLst>
          </p:cNvPr>
          <p:cNvSpPr/>
          <p:nvPr/>
        </p:nvSpPr>
        <p:spPr>
          <a:xfrm>
            <a:off x="6235526" y="3824895"/>
            <a:ext cx="2209502" cy="174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Деформация анкерной крепи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9F32BFFE-5489-9B00-EEE0-8A43169CD092}"/>
              </a:ext>
            </a:extLst>
          </p:cNvPr>
          <p:cNvSpPr/>
          <p:nvPr/>
        </p:nvSpPr>
        <p:spPr>
          <a:xfrm>
            <a:off x="6235526" y="4075596"/>
            <a:ext cx="2209502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Сигнал на усиление крепи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2539" y="219669"/>
            <a:ext cx="5858917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4) Методология обратного анализа (</a:t>
            </a:r>
            <a:r>
              <a:rPr lang="en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Back-Analysis)</a:t>
            </a:r>
          </a:p>
          <a:p>
            <a:pPr algn="ctr">
              <a:lnSpc>
                <a:spcPts val="3000"/>
              </a:lnSpc>
            </a:pPr>
            <a:endParaRPr lang="en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Funnel Display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B878E6CE-ED93-400D-7C26-8BE638216FE5}"/>
              </a:ext>
            </a:extLst>
          </p:cNvPr>
          <p:cNvSpPr/>
          <p:nvPr/>
        </p:nvSpPr>
        <p:spPr>
          <a:xfrm>
            <a:off x="540023" y="773460"/>
            <a:ext cx="8063954" cy="459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6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Калибровка геомеханической модели по фактическим данным мониторинга позволяет уточнить неопределённые параметры: прочность массива, модуль деформации, коэффициент бокового давления.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6FCE75CC-2906-EBF6-D84A-236006FF4BD7}"/>
              </a:ext>
            </a:extLst>
          </p:cNvPr>
          <p:cNvSpPr/>
          <p:nvPr/>
        </p:nvSpPr>
        <p:spPr>
          <a:xfrm>
            <a:off x="540023" y="1943919"/>
            <a:ext cx="294084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5">
            <a:extLst>
              <a:ext uri="{FF2B5EF4-FFF2-40B4-BE49-F238E27FC236}">
                <a16:creationId xmlns:a16="http://schemas.microsoft.com/office/drawing/2014/main" id="{8DD44684-C9EA-C78C-1ED2-7ACEBB51EEAE}"/>
              </a:ext>
            </a:extLst>
          </p:cNvPr>
          <p:cNvSpPr/>
          <p:nvPr/>
        </p:nvSpPr>
        <p:spPr>
          <a:xfrm>
            <a:off x="540023" y="2174825"/>
            <a:ext cx="2594521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FBDD2280-7C36-A35B-DB3D-B1AAB6222E59}"/>
              </a:ext>
            </a:extLst>
          </p:cNvPr>
          <p:cNvSpPr/>
          <p:nvPr/>
        </p:nvSpPr>
        <p:spPr>
          <a:xfrm>
            <a:off x="540023" y="2286446"/>
            <a:ext cx="2594521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Сбор натурных данных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17D5A5B7-C585-DE8E-A9BA-30CF25F12D8F}"/>
              </a:ext>
            </a:extLst>
          </p:cNvPr>
          <p:cNvSpPr/>
          <p:nvPr/>
        </p:nvSpPr>
        <p:spPr>
          <a:xfrm>
            <a:off x="540023" y="2554337"/>
            <a:ext cx="2594521" cy="6891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Конвергенция, усилия в анкерах, давление на крепь, сейсмические события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CBE99697-53DD-8052-01FD-7775B9EA6298}"/>
              </a:ext>
            </a:extLst>
          </p:cNvPr>
          <p:cNvSpPr/>
          <p:nvPr/>
        </p:nvSpPr>
        <p:spPr>
          <a:xfrm>
            <a:off x="3274665" y="1943919"/>
            <a:ext cx="294084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9">
            <a:extLst>
              <a:ext uri="{FF2B5EF4-FFF2-40B4-BE49-F238E27FC236}">
                <a16:creationId xmlns:a16="http://schemas.microsoft.com/office/drawing/2014/main" id="{5CC04A2A-B7C8-D8DA-FF9C-9E518593DB3B}"/>
              </a:ext>
            </a:extLst>
          </p:cNvPr>
          <p:cNvSpPr/>
          <p:nvPr/>
        </p:nvSpPr>
        <p:spPr>
          <a:xfrm>
            <a:off x="3274665" y="2174825"/>
            <a:ext cx="259459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78D86F0B-413D-7045-236D-47F9989C1F81}"/>
              </a:ext>
            </a:extLst>
          </p:cNvPr>
          <p:cNvSpPr/>
          <p:nvPr/>
        </p:nvSpPr>
        <p:spPr>
          <a:xfrm>
            <a:off x="3274665" y="2286446"/>
            <a:ext cx="2594595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Предварительная модель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91506037-5E4B-3362-94E6-D3A848057439}"/>
              </a:ext>
            </a:extLst>
          </p:cNvPr>
          <p:cNvSpPr/>
          <p:nvPr/>
        </p:nvSpPr>
        <p:spPr>
          <a:xfrm>
            <a:off x="3274665" y="2554337"/>
            <a:ext cx="2594595" cy="459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RS2, FLAC, UDEC с начальными приближениями параметров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80A86A06-380B-3983-A89D-F98C3299E525}"/>
              </a:ext>
            </a:extLst>
          </p:cNvPr>
          <p:cNvSpPr/>
          <p:nvPr/>
        </p:nvSpPr>
        <p:spPr>
          <a:xfrm>
            <a:off x="6009382" y="1943919"/>
            <a:ext cx="294084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B1B4002E-91C3-734A-430D-9D13AA5D250D}"/>
              </a:ext>
            </a:extLst>
          </p:cNvPr>
          <p:cNvSpPr/>
          <p:nvPr/>
        </p:nvSpPr>
        <p:spPr>
          <a:xfrm>
            <a:off x="6009382" y="2174825"/>
            <a:ext cx="2594521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81A6850F-5DE8-AA36-770D-D78EBD0FDCDC}"/>
              </a:ext>
            </a:extLst>
          </p:cNvPr>
          <p:cNvSpPr/>
          <p:nvPr/>
        </p:nvSpPr>
        <p:spPr>
          <a:xfrm>
            <a:off x="6009382" y="2286446"/>
            <a:ext cx="2594521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Многовариантный расчёт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B18117FB-775E-B4D4-FB31-9D728F164D86}"/>
              </a:ext>
            </a:extLst>
          </p:cNvPr>
          <p:cNvSpPr/>
          <p:nvPr/>
        </p:nvSpPr>
        <p:spPr>
          <a:xfrm>
            <a:off x="6009382" y="2554337"/>
            <a:ext cx="2594521" cy="459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Варьирование неопределённых параметров, сравнение с натурой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2D0D3025-82AC-8D20-B356-1B75843706E7}"/>
              </a:ext>
            </a:extLst>
          </p:cNvPr>
          <p:cNvSpPr/>
          <p:nvPr/>
        </p:nvSpPr>
        <p:spPr>
          <a:xfrm>
            <a:off x="540023" y="3493889"/>
            <a:ext cx="294084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hape 17">
            <a:extLst>
              <a:ext uri="{FF2B5EF4-FFF2-40B4-BE49-F238E27FC236}">
                <a16:creationId xmlns:a16="http://schemas.microsoft.com/office/drawing/2014/main" id="{9EB14F70-0EAB-CBC0-F3E5-531829674220}"/>
              </a:ext>
            </a:extLst>
          </p:cNvPr>
          <p:cNvSpPr/>
          <p:nvPr/>
        </p:nvSpPr>
        <p:spPr>
          <a:xfrm>
            <a:off x="540023" y="3724796"/>
            <a:ext cx="3961879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3" name="Text 18">
            <a:extLst>
              <a:ext uri="{FF2B5EF4-FFF2-40B4-BE49-F238E27FC236}">
                <a16:creationId xmlns:a16="http://schemas.microsoft.com/office/drawing/2014/main" id="{0FBA8F20-5DD3-0083-128B-BC06C6632C1E}"/>
              </a:ext>
            </a:extLst>
          </p:cNvPr>
          <p:cNvSpPr/>
          <p:nvPr/>
        </p:nvSpPr>
        <p:spPr>
          <a:xfrm>
            <a:off x="540023" y="3836417"/>
            <a:ext cx="3961879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Поиск оптимума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19">
            <a:extLst>
              <a:ext uri="{FF2B5EF4-FFF2-40B4-BE49-F238E27FC236}">
                <a16:creationId xmlns:a16="http://schemas.microsoft.com/office/drawing/2014/main" id="{355D0A96-7C64-9489-462D-957217FE053A}"/>
              </a:ext>
            </a:extLst>
          </p:cNvPr>
          <p:cNvSpPr/>
          <p:nvPr/>
        </p:nvSpPr>
        <p:spPr>
          <a:xfrm>
            <a:off x="540023" y="4104308"/>
            <a:ext cx="3961879" cy="459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Минимизация невязки: градиентные методы, генетические алгоритмы, нейросети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20">
            <a:extLst>
              <a:ext uri="{FF2B5EF4-FFF2-40B4-BE49-F238E27FC236}">
                <a16:creationId xmlns:a16="http://schemas.microsoft.com/office/drawing/2014/main" id="{22E3C96A-0376-F8BA-55F2-6581AA4F7E2A}"/>
              </a:ext>
            </a:extLst>
          </p:cNvPr>
          <p:cNvSpPr/>
          <p:nvPr/>
        </p:nvSpPr>
        <p:spPr>
          <a:xfrm>
            <a:off x="4642024" y="3493889"/>
            <a:ext cx="294084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05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Shape 21">
            <a:extLst>
              <a:ext uri="{FF2B5EF4-FFF2-40B4-BE49-F238E27FC236}">
                <a16:creationId xmlns:a16="http://schemas.microsoft.com/office/drawing/2014/main" id="{D8A0FF7F-2307-650A-E062-FDA8C00BE456}"/>
              </a:ext>
            </a:extLst>
          </p:cNvPr>
          <p:cNvSpPr/>
          <p:nvPr/>
        </p:nvSpPr>
        <p:spPr>
          <a:xfrm>
            <a:off x="4642024" y="3724796"/>
            <a:ext cx="3961879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7" name="Text 22">
            <a:extLst>
              <a:ext uri="{FF2B5EF4-FFF2-40B4-BE49-F238E27FC236}">
                <a16:creationId xmlns:a16="http://schemas.microsoft.com/office/drawing/2014/main" id="{6C2F391B-8DE3-20FB-9E1C-8DC0AEC5269D}"/>
              </a:ext>
            </a:extLst>
          </p:cNvPr>
          <p:cNvSpPr/>
          <p:nvPr/>
        </p:nvSpPr>
        <p:spPr>
          <a:xfrm>
            <a:off x="4642024" y="3836417"/>
            <a:ext cx="3961879" cy="183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Верификация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23">
            <a:extLst>
              <a:ext uri="{FF2B5EF4-FFF2-40B4-BE49-F238E27FC236}">
                <a16:creationId xmlns:a16="http://schemas.microsoft.com/office/drawing/2014/main" id="{510B08BC-EA1A-CD51-C9C5-CD03E8496E0A}"/>
              </a:ext>
            </a:extLst>
          </p:cNvPr>
          <p:cNvSpPr/>
          <p:nvPr/>
        </p:nvSpPr>
        <p:spPr>
          <a:xfrm>
            <a:off x="4642024" y="4104308"/>
            <a:ext cx="3961879" cy="459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Проверка на независимых данных следующего этапа мониторинга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rgbClr val="FAF5EB"/>
          </a:solidFill>
          <a:ln>
            <a:solidFill>
              <a:srgbClr val="FAF5E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 3">
            <a:extLst>
              <a:ext uri="{FF2B5EF4-FFF2-40B4-BE49-F238E27FC236}">
                <a16:creationId xmlns:a16="http://schemas.microsoft.com/office/drawing/2014/main" id="{4AD2D907-DB42-4435-6A08-8B51572F3585}"/>
              </a:ext>
            </a:extLst>
          </p:cNvPr>
          <p:cNvSpPr/>
          <p:nvPr/>
        </p:nvSpPr>
        <p:spPr>
          <a:xfrm>
            <a:off x="540023" y="2297660"/>
            <a:ext cx="1875830" cy="3796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Кировский рудник («Апатит»)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0BE1896B-E40C-4293-B148-A1ED69EB8B28}"/>
              </a:ext>
            </a:extLst>
          </p:cNvPr>
          <p:cNvSpPr/>
          <p:nvPr/>
        </p:nvSpPr>
        <p:spPr>
          <a:xfrm>
            <a:off x="540023" y="2766989"/>
            <a:ext cx="1875830" cy="16877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Глубинные экстензометры на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горизонте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800 м. Контроль сдвижения кровли, калибровка критерия Хока-Брауна в модели FLAC3D.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9BB6FA07-EEC5-3FB8-D23E-D2E9A403CA12}"/>
              </a:ext>
            </a:extLst>
          </p:cNvPr>
          <p:cNvSpPr/>
          <p:nvPr/>
        </p:nvSpPr>
        <p:spPr>
          <a:xfrm>
            <a:off x="2602706" y="2297660"/>
            <a:ext cx="1875830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Рудник «Мурунтау»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8029B913-227D-1C7C-8ED2-D4147118F8C0}"/>
              </a:ext>
            </a:extLst>
          </p:cNvPr>
          <p:cNvSpPr/>
          <p:nvPr/>
        </p:nvSpPr>
        <p:spPr>
          <a:xfrm>
            <a:off x="2602706" y="2577159"/>
            <a:ext cx="1875830" cy="19288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12 GPS-станций на борту карьера, инклинометрические скважины до 100 м. Порог тревоги 5 мм/сут обеспечивает своевременную остановку работ.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DB4D27B5-1DEF-B38F-25B8-859588900BFF}"/>
              </a:ext>
            </a:extLst>
          </p:cNvPr>
          <p:cNvSpPr/>
          <p:nvPr/>
        </p:nvSpPr>
        <p:spPr>
          <a:xfrm>
            <a:off x="4665390" y="2297660"/>
            <a:ext cx="1875830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Рудники Норильска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42B8ADA3-6147-FCEA-8DBE-71159021880E}"/>
              </a:ext>
            </a:extLst>
          </p:cNvPr>
          <p:cNvSpPr/>
          <p:nvPr/>
        </p:nvSpPr>
        <p:spPr>
          <a:xfrm>
            <a:off x="4665390" y="2577159"/>
            <a:ext cx="1875830" cy="21699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Микросейсмическая сеть (50+ каналов). Алгоритмы в реальном времени выделяют кластеры событий, прогнозируют удароопасность, корректируют режим отбойки.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9">
            <a:extLst>
              <a:ext uri="{FF2B5EF4-FFF2-40B4-BE49-F238E27FC236}">
                <a16:creationId xmlns:a16="http://schemas.microsoft.com/office/drawing/2014/main" id="{5FEA59DB-E55C-41F0-2685-13B26D7A2AF4}"/>
              </a:ext>
            </a:extLst>
          </p:cNvPr>
          <p:cNvSpPr/>
          <p:nvPr/>
        </p:nvSpPr>
        <p:spPr>
          <a:xfrm>
            <a:off x="6728073" y="2297660"/>
            <a:ext cx="1875904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Рудник</a:t>
            </a:r>
            <a:r>
              <a:rPr lang="ru-RU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</a:t>
            </a: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Жезказган</a:t>
            </a:r>
            <a:r>
              <a:rPr lang="ru-RU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0">
            <a:extLst>
              <a:ext uri="{FF2B5EF4-FFF2-40B4-BE49-F238E27FC236}">
                <a16:creationId xmlns:a16="http://schemas.microsoft.com/office/drawing/2014/main" id="{1A04BFA4-DA4F-1670-AE39-786767077CAF}"/>
              </a:ext>
            </a:extLst>
          </p:cNvPr>
          <p:cNvSpPr/>
          <p:nvPr/>
        </p:nvSpPr>
        <p:spPr>
          <a:xfrm>
            <a:off x="6728073" y="2577159"/>
            <a:ext cx="1875904" cy="21699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Тензометрия анкеров в зонах тектонических нарушений. Нагрузки превышали расчётные в 1,5 раза. После обратного анализа: длина анкеров увеличена с 2,5 до 3,5 м, добавлены разгрузочные скважины.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0">
            <a:extLst>
              <a:ext uri="{FF2B5EF4-FFF2-40B4-BE49-F238E27FC236}">
                <a16:creationId xmlns:a16="http://schemas.microsoft.com/office/drawing/2014/main" id="{8B390733-33F3-2220-142D-35D888C2C348}"/>
              </a:ext>
            </a:extLst>
          </p:cNvPr>
          <p:cNvSpPr/>
          <p:nvPr/>
        </p:nvSpPr>
        <p:spPr>
          <a:xfrm>
            <a:off x="1642539" y="330501"/>
            <a:ext cx="5858917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00"/>
              </a:lnSpc>
            </a:pPr>
            <a:r>
              <a:rPr lang="ru-RU" sz="24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5)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Funnel Display" pitchFamily="34" charset="-122"/>
                <a:cs typeface="Times New Roman" panose="02020603050405020304" pitchFamily="18" charset="0"/>
              </a:rPr>
              <a:t>Примеры успешного применения</a:t>
            </a:r>
          </a:p>
        </p:txBody>
      </p:sp>
      <p:pic>
        <p:nvPicPr>
          <p:cNvPr id="30" name="Рисунок 29" descr="Кировский рудник. Взгляд изнутри">
            <a:extLst>
              <a:ext uri="{FF2B5EF4-FFF2-40B4-BE49-F238E27FC236}">
                <a16:creationId xmlns:a16="http://schemas.microsoft.com/office/drawing/2014/main" id="{2DBC11A2-A784-B54B-8886-288CC8F46C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23" y="758542"/>
            <a:ext cx="1781434" cy="1185199"/>
          </a:xfrm>
          <a:prstGeom prst="rect">
            <a:avLst/>
          </a:prstGeom>
        </p:spPr>
      </p:pic>
      <p:pic>
        <p:nvPicPr>
          <p:cNvPr id="31" name="Рисунок 30" descr="Итоги 2024 года: рудник «Мурунтау» - Новости и пресс-релизы - НГМК">
            <a:extLst>
              <a:ext uri="{FF2B5EF4-FFF2-40B4-BE49-F238E27FC236}">
                <a16:creationId xmlns:a16="http://schemas.microsoft.com/office/drawing/2014/main" id="{80737515-7AC0-0E5F-625F-1951ADC621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84655" y="758542"/>
            <a:ext cx="1791512" cy="1185199"/>
          </a:xfrm>
          <a:prstGeom prst="rect">
            <a:avLst/>
          </a:prstGeom>
        </p:spPr>
      </p:pic>
      <p:pic>
        <p:nvPicPr>
          <p:cNvPr id="32" name="Рисунок 31" descr="Теории образования медно-никелевых месторождений Норильской группы / Хабр">
            <a:extLst>
              <a:ext uri="{FF2B5EF4-FFF2-40B4-BE49-F238E27FC236}">
                <a16:creationId xmlns:a16="http://schemas.microsoft.com/office/drawing/2014/main" id="{9233CCB5-E663-E27C-F28F-89D8FAC2BA1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363" y="761656"/>
            <a:ext cx="1781434" cy="1189096"/>
          </a:xfrm>
          <a:prstGeom prst="rect">
            <a:avLst/>
          </a:prstGeom>
        </p:spPr>
      </p:pic>
      <p:pic>
        <p:nvPicPr>
          <p:cNvPr id="33" name="Рисунок 32" descr="Северный рудник получит второе дыхание">
            <a:extLst>
              <a:ext uri="{FF2B5EF4-FFF2-40B4-BE49-F238E27FC236}">
                <a16:creationId xmlns:a16="http://schemas.microsoft.com/office/drawing/2014/main" id="{86B10B4C-CC14-60F4-231A-9A1085C9255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690" y="747841"/>
            <a:ext cx="1769146" cy="11764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52C1A4-8933-4081-821B-7FFA2864425D}"/>
              </a:ext>
            </a:extLst>
          </p:cNvPr>
          <p:cNvSpPr txBox="1"/>
          <p:nvPr/>
        </p:nvSpPr>
        <p:spPr>
          <a:xfrm>
            <a:off x="540023" y="1943741"/>
            <a:ext cx="795281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5 - Примеры успешного применения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геомеханиечкого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мониторинга на горных предприятиях 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952</Words>
  <Application>Microsoft Macintosh PowerPoint</Application>
  <PresentationFormat>Экран (16:9)</PresentationFormat>
  <Paragraphs>124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Aigerim</cp:lastModifiedBy>
  <cp:revision>18</cp:revision>
  <dcterms:created xsi:type="dcterms:W3CDTF">2026-05-14T09:13:12Z</dcterms:created>
  <dcterms:modified xsi:type="dcterms:W3CDTF">2026-07-28T11:21:37Z</dcterms:modified>
</cp:coreProperties>
</file>