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310" r:id="rId2"/>
    <p:sldId id="257" r:id="rId3"/>
    <p:sldId id="267" r:id="rId4"/>
    <p:sldId id="352" r:id="rId5"/>
    <p:sldId id="354" r:id="rId6"/>
    <p:sldId id="355" r:id="rId7"/>
    <p:sldId id="363" r:id="rId8"/>
    <p:sldId id="356" r:id="rId9"/>
    <p:sldId id="357" r:id="rId10"/>
    <p:sldId id="358" r:id="rId11"/>
    <p:sldId id="359" r:id="rId12"/>
    <p:sldId id="360" r:id="rId13"/>
    <p:sldId id="361" r:id="rId14"/>
    <p:sldId id="347" r:id="rId15"/>
    <p:sldId id="387" r:id="rId16"/>
    <p:sldId id="389" r:id="rId17"/>
    <p:sldId id="391" r:id="rId18"/>
    <p:sldId id="390" r:id="rId19"/>
    <p:sldId id="392" r:id="rId20"/>
    <p:sldId id="394" r:id="rId21"/>
    <p:sldId id="395" r:id="rId22"/>
    <p:sldId id="398" r:id="rId23"/>
    <p:sldId id="397" r:id="rId24"/>
    <p:sldId id="399" r:id="rId25"/>
    <p:sldId id="400" r:id="rId26"/>
    <p:sldId id="407" r:id="rId27"/>
    <p:sldId id="401" r:id="rId28"/>
    <p:sldId id="408" r:id="rId29"/>
    <p:sldId id="402" r:id="rId30"/>
    <p:sldId id="403" r:id="rId31"/>
    <p:sldId id="404" r:id="rId32"/>
    <p:sldId id="405" r:id="rId33"/>
    <p:sldId id="406" r:id="rId34"/>
    <p:sldId id="409" r:id="rId35"/>
    <p:sldId id="410" r:id="rId36"/>
    <p:sldId id="311" r:id="rId3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58" autoAdjust="0"/>
    <p:restoredTop sz="94660"/>
  </p:normalViewPr>
  <p:slideViewPr>
    <p:cSldViewPr snapToGrid="0">
      <p:cViewPr varScale="1">
        <p:scale>
          <a:sx n="83" d="100"/>
          <a:sy n="83" d="100"/>
        </p:scale>
        <p:origin x="237" y="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0B61C5-86B1-412A-B324-8342364219AA}" type="datetimeFigureOut">
              <a:rPr lang="ru-RU" smtClean="0"/>
              <a:t>10.11.2025</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83ABC7-CE97-4E5E-9069-F2B03584A6E9}" type="slidenum">
              <a:rPr lang="ru-RU" smtClean="0"/>
              <a:t>‹#›</a:t>
            </a:fld>
            <a:endParaRPr lang="ru-RU"/>
          </a:p>
        </p:txBody>
      </p:sp>
    </p:spTree>
    <p:extLst>
      <p:ext uri="{BB962C8B-B14F-4D97-AF65-F5344CB8AC3E}">
        <p14:creationId xmlns:p14="http://schemas.microsoft.com/office/powerpoint/2010/main" val="36430655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A0E140E2-1148-4EDB-91CE-1F575E6DD0FE}" type="slidenum">
              <a:rPr lang="ru-RU" altLang="ru-RU" smtClean="0"/>
              <a:pPr/>
              <a:t>21</a:t>
            </a:fld>
            <a:endParaRPr lang="ru-RU" altLang="ru-RU"/>
          </a:p>
        </p:txBody>
      </p:sp>
    </p:spTree>
    <p:extLst>
      <p:ext uri="{BB962C8B-B14F-4D97-AF65-F5344CB8AC3E}">
        <p14:creationId xmlns:p14="http://schemas.microsoft.com/office/powerpoint/2010/main" val="41158168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9FC5579-FAE3-4394-8581-4CB4C31F0D77}"/>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F9D272F0-1806-4DF4-B962-97EF8EA2DE3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AC3D5F0B-0FE0-4F92-AD86-80CEDBF1F262}"/>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5" name="Нижний колонтитул 4">
            <a:extLst>
              <a:ext uri="{FF2B5EF4-FFF2-40B4-BE49-F238E27FC236}">
                <a16:creationId xmlns:a16="http://schemas.microsoft.com/office/drawing/2014/main" id="{975E8308-3279-49C6-A136-8B350CAFC68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9E0C586-D722-4B62-B964-3CF223E6EC49}"/>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1293337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D2A7352-786A-41F6-B722-7D6D838D947C}"/>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017F607A-FFE9-4DC7-9149-F0F5554288C2}"/>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94E7A9F8-F753-4914-970B-7F5D3792F9CF}"/>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5" name="Нижний колонтитул 4">
            <a:extLst>
              <a:ext uri="{FF2B5EF4-FFF2-40B4-BE49-F238E27FC236}">
                <a16:creationId xmlns:a16="http://schemas.microsoft.com/office/drawing/2014/main" id="{31CAD8EF-E274-48CC-8FED-0FCB7545102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D22CFE8-10FC-4B91-9946-ED9D758F539A}"/>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2980446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1DC4F9E9-3372-489B-829C-A54D97D2BCEA}"/>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FE12A607-0998-44E5-AAF5-727C60D20F3F}"/>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D9CF37A-3767-48D7-92DE-7C0CFF4E063D}"/>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5" name="Нижний колонтитул 4">
            <a:extLst>
              <a:ext uri="{FF2B5EF4-FFF2-40B4-BE49-F238E27FC236}">
                <a16:creationId xmlns:a16="http://schemas.microsoft.com/office/drawing/2014/main" id="{C09FD2D5-CF86-4D9B-82FB-3D2A0611A9F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74187B67-8F05-4D51-981D-16554A1759CC}"/>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2454020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09416C-32B3-4141-AAE8-5BDC917331E6}"/>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1679CD68-0536-46C2-B437-E59F9CC04DA8}"/>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C8A7133C-B248-4567-89BB-0F8FFBCF355C}"/>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5" name="Нижний колонтитул 4">
            <a:extLst>
              <a:ext uri="{FF2B5EF4-FFF2-40B4-BE49-F238E27FC236}">
                <a16:creationId xmlns:a16="http://schemas.microsoft.com/office/drawing/2014/main" id="{A15B50D5-D559-4E02-8410-0225F28D53D8}"/>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5BDD10C-75B4-40C2-A99B-674682255F85}"/>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1493024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AD55BD5-ED23-4B99-BC0B-33AAF8E49184}"/>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B798FC80-5C6A-4B72-B5C7-5432EC19636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220E4D3F-F837-4860-995E-411419F35F2C}"/>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5" name="Нижний колонтитул 4">
            <a:extLst>
              <a:ext uri="{FF2B5EF4-FFF2-40B4-BE49-F238E27FC236}">
                <a16:creationId xmlns:a16="http://schemas.microsoft.com/office/drawing/2014/main" id="{C8E434DB-CA25-4E1D-9BF2-43B3DEE2B11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9BBEED5-5E08-4275-AFC2-242DE50581AA}"/>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3664678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44FFCD-DCF9-4149-A4FC-502AD0551FCD}"/>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B330BF88-B8AB-48F5-8D6A-7C821F66E474}"/>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D61524A1-4ACD-479A-92E4-8BAB14170C46}"/>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5B3DF551-6180-48EF-B695-6A5DC7C6E7B0}"/>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6" name="Нижний колонтитул 5">
            <a:extLst>
              <a:ext uri="{FF2B5EF4-FFF2-40B4-BE49-F238E27FC236}">
                <a16:creationId xmlns:a16="http://schemas.microsoft.com/office/drawing/2014/main" id="{4B0A9248-66BD-4DF4-82A4-7DD8CF4EE6F7}"/>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5FC2C71D-B771-499B-A28D-0BC6F2D8850B}"/>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1609676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55CF1C9-1FF8-49E5-AC86-F2D0E97F313B}"/>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9B61CCE8-5EE2-4323-A271-2E8B4243AD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7756A682-D49C-4BAB-B1F7-3D531E8175FE}"/>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AE5872B8-09BA-41E0-A321-C7BC4B623FC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8D63D057-5D4A-44D2-8EFB-950230E1E6B3}"/>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C5A10345-13A2-4870-80F2-F458AA504EC3}"/>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8" name="Нижний колонтитул 7">
            <a:extLst>
              <a:ext uri="{FF2B5EF4-FFF2-40B4-BE49-F238E27FC236}">
                <a16:creationId xmlns:a16="http://schemas.microsoft.com/office/drawing/2014/main" id="{80F39850-6C21-4243-9601-F3C29BB0A3B0}"/>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C852876A-E731-4296-8FFF-AF1EF0EF3B8A}"/>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2672019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6EE706D-D7FE-44BA-B1ED-890E58596BFC}"/>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8B109E96-2118-4064-BF47-EA4B255DD8FF}"/>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4" name="Нижний колонтитул 3">
            <a:extLst>
              <a:ext uri="{FF2B5EF4-FFF2-40B4-BE49-F238E27FC236}">
                <a16:creationId xmlns:a16="http://schemas.microsoft.com/office/drawing/2014/main" id="{53825D38-1D09-45D2-8DC4-6E54782E88D7}"/>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76B90940-B237-4C4C-92EC-7AA6EBFF5F89}"/>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1858171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7DF288FB-BD3B-4EB8-82A6-8B50DA1B93C2}"/>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3" name="Нижний колонтитул 2">
            <a:extLst>
              <a:ext uri="{FF2B5EF4-FFF2-40B4-BE49-F238E27FC236}">
                <a16:creationId xmlns:a16="http://schemas.microsoft.com/office/drawing/2014/main" id="{7BE8C690-2264-41DD-B732-998E3020C37F}"/>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878CBBBB-97F3-4B4B-BCB6-281E6FE0867D}"/>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1128758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89F24A4-0F15-4016-8F03-51DF43E6154B}"/>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0399942B-2319-4D78-9C6A-148C9B229B4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2D7D8733-0BE8-4315-9096-6A41D7AD0E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5EC44434-5B87-4E1C-B160-307179DB8D72}"/>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6" name="Нижний колонтитул 5">
            <a:extLst>
              <a:ext uri="{FF2B5EF4-FFF2-40B4-BE49-F238E27FC236}">
                <a16:creationId xmlns:a16="http://schemas.microsoft.com/office/drawing/2014/main" id="{577607C5-D9B7-42B5-9080-3F4FBFA7C8A5}"/>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CE0A0BB0-4639-40D5-9607-D5BEED05BF4B}"/>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2942112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0E96C93-0702-4ACB-A86F-37317482F923}"/>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7EC37526-38FC-4707-B344-36F6079C69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72B5D54E-884C-4E18-A95E-2B6153DCB2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34E17B44-524A-4088-B345-35DD8D4F0FF6}"/>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6" name="Нижний колонтитул 5">
            <a:extLst>
              <a:ext uri="{FF2B5EF4-FFF2-40B4-BE49-F238E27FC236}">
                <a16:creationId xmlns:a16="http://schemas.microsoft.com/office/drawing/2014/main" id="{4274224C-BCED-412A-8291-5F5B06E1C9E1}"/>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90F88942-9942-4568-8BF4-1565A1ADEE48}"/>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38825158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AC7CF12-2938-4E34-9FA3-AD126C132D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6EB5F90B-EEBD-48EF-ACD7-C0E6A0DA95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3A6A8AA2-9599-4C03-BAED-E84D4792C1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81AE60-9F2A-4BCC-99C9-9427F5176421}" type="datetimeFigureOut">
              <a:rPr lang="ru-RU" smtClean="0"/>
              <a:t>10.11.2025</a:t>
            </a:fld>
            <a:endParaRPr lang="ru-RU"/>
          </a:p>
        </p:txBody>
      </p:sp>
      <p:sp>
        <p:nvSpPr>
          <p:cNvPr id="5" name="Нижний колонтитул 4">
            <a:extLst>
              <a:ext uri="{FF2B5EF4-FFF2-40B4-BE49-F238E27FC236}">
                <a16:creationId xmlns:a16="http://schemas.microsoft.com/office/drawing/2014/main" id="{39874260-4E64-4995-BCC4-45508ED92A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C7E0FAB3-CF5B-403E-B7F5-BE62BA762C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6F4874-CB61-4BD6-A0E0-27D153917A3A}" type="slidenum">
              <a:rPr lang="ru-RU" smtClean="0"/>
              <a:t>‹#›</a:t>
            </a:fld>
            <a:endParaRPr lang="ru-RU"/>
          </a:p>
        </p:txBody>
      </p:sp>
    </p:spTree>
    <p:extLst>
      <p:ext uri="{BB962C8B-B14F-4D97-AF65-F5344CB8AC3E}">
        <p14:creationId xmlns:p14="http://schemas.microsoft.com/office/powerpoint/2010/main" val="2262532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1130410-3DB2-4644-8D83-E94EF6F160C3}"/>
              </a:ext>
            </a:extLst>
          </p:cNvPr>
          <p:cNvSpPr txBox="1"/>
          <p:nvPr/>
        </p:nvSpPr>
        <p:spPr>
          <a:xfrm>
            <a:off x="149629" y="1645816"/>
            <a:ext cx="10679868" cy="3544753"/>
          </a:xfrm>
          <a:prstGeom prst="rect">
            <a:avLst/>
          </a:prstGeom>
          <a:noFill/>
        </p:spPr>
        <p:txBody>
          <a:bodyPr wrap="square">
            <a:spAutoFit/>
          </a:bodyPr>
          <a:lstStyle/>
          <a:p>
            <a:pPr algn="ctr"/>
            <a:r>
              <a:rPr lang="ru-RU" sz="2400" b="1" i="0" dirty="0">
                <a:solidFill>
                  <a:srgbClr val="002060"/>
                </a:solidFill>
                <a:effectLst/>
                <a:latin typeface="Times New Roman" panose="02020603050405020304" pitchFamily="18" charset="0"/>
                <a:cs typeface="Times New Roman" panose="02020603050405020304" pitchFamily="18" charset="0"/>
              </a:rPr>
              <a:t>Дисциплина</a:t>
            </a:r>
            <a:r>
              <a:rPr lang="en-US" sz="2400" b="1" i="0" dirty="0">
                <a:solidFill>
                  <a:srgbClr val="002060"/>
                </a:solidFill>
                <a:effectLst/>
                <a:latin typeface="Times New Roman" panose="02020603050405020304" pitchFamily="18" charset="0"/>
                <a:cs typeface="Times New Roman" panose="02020603050405020304" pitchFamily="18" charset="0"/>
              </a:rPr>
              <a:t>: </a:t>
            </a:r>
            <a:r>
              <a:rPr lang="ru-RU" sz="2400" b="1" i="0" dirty="0">
                <a:solidFill>
                  <a:srgbClr val="002060"/>
                </a:solidFill>
                <a:effectLst/>
                <a:latin typeface="Times New Roman" panose="02020603050405020304" pitchFamily="18" charset="0"/>
                <a:cs typeface="Times New Roman" panose="02020603050405020304" pitchFamily="18" charset="0"/>
              </a:rPr>
              <a:t>Операционные системы реального времени</a:t>
            </a:r>
          </a:p>
          <a:p>
            <a:pPr algn="ctr"/>
            <a:endParaRPr lang="ru-RU" sz="2400" b="0" i="0" dirty="0">
              <a:effectLst/>
              <a:latin typeface="Times New Roman" panose="02020603050405020304" pitchFamily="18" charset="0"/>
              <a:cs typeface="Times New Roman" panose="02020603050405020304" pitchFamily="18" charset="0"/>
            </a:endParaRPr>
          </a:p>
          <a:p>
            <a:pPr algn="ctr"/>
            <a:r>
              <a:rPr lang="ru-RU" sz="2400" b="0" i="0" dirty="0">
                <a:effectLst/>
                <a:latin typeface="Times New Roman" panose="02020603050405020304" pitchFamily="18" charset="0"/>
                <a:cs typeface="Times New Roman" panose="02020603050405020304" pitchFamily="18" charset="0"/>
              </a:rPr>
              <a:t>для студентов образовательной программы </a:t>
            </a:r>
          </a:p>
          <a:p>
            <a:pPr algn="ctr"/>
            <a:r>
              <a:rPr lang="ru-RU" sz="2400" b="0" i="0" dirty="0">
                <a:effectLst/>
                <a:latin typeface="Times New Roman" panose="02020603050405020304" pitchFamily="18" charset="0"/>
                <a:cs typeface="Times New Roman" panose="02020603050405020304" pitchFamily="18" charset="0"/>
              </a:rPr>
              <a:t>6В07101</a:t>
            </a:r>
            <a:r>
              <a:rPr lang="ru-RU" sz="2400" dirty="0">
                <a:latin typeface="Times New Roman" panose="02020603050405020304" pitchFamily="18" charset="0"/>
                <a:cs typeface="Times New Roman" panose="02020603050405020304" pitchFamily="18" charset="0"/>
              </a:rPr>
              <a:t> </a:t>
            </a:r>
            <a:r>
              <a:rPr lang="ru-RU" sz="2400" b="0" i="0" dirty="0">
                <a:effectLst/>
                <a:latin typeface="Times New Roman" panose="02020603050405020304" pitchFamily="18" charset="0"/>
                <a:cs typeface="Times New Roman" panose="02020603050405020304" pitchFamily="18" charset="0"/>
              </a:rPr>
              <a:t>«Автоматизация и управление»</a:t>
            </a:r>
            <a:br>
              <a:rPr lang="ru-RU" sz="2400" dirty="0">
                <a:latin typeface="Times New Roman" panose="02020603050405020304" pitchFamily="18" charset="0"/>
                <a:cs typeface="Times New Roman" panose="02020603050405020304" pitchFamily="18" charset="0"/>
              </a:rPr>
            </a:br>
            <a:endParaRPr lang="ru-RU" sz="2400" b="1" i="0" dirty="0">
              <a:solidFill>
                <a:srgbClr val="002060"/>
              </a:solidFill>
              <a:effectLst/>
              <a:latin typeface="Times New Roman" panose="02020603050405020304" pitchFamily="18" charset="0"/>
              <a:cs typeface="Times New Roman" panose="02020603050405020304" pitchFamily="18" charset="0"/>
            </a:endParaRPr>
          </a:p>
          <a:p>
            <a:pPr algn="ctr">
              <a:lnSpc>
                <a:spcPct val="107000"/>
              </a:lnSpc>
              <a:spcAft>
                <a:spcPts val="800"/>
              </a:spcAft>
            </a:pPr>
            <a:r>
              <a:rPr lang="ru-RU" sz="2400" b="1" dirty="0">
                <a:solidFill>
                  <a:srgbClr val="002060"/>
                </a:solidFill>
                <a:latin typeface="Times New Roman" panose="02020603050405020304" pitchFamily="18" charset="0"/>
                <a:cs typeface="Times New Roman" panose="02020603050405020304" pitchFamily="18" charset="0"/>
              </a:rPr>
              <a:t>Лекция 6. Ядро, </a:t>
            </a:r>
            <a:r>
              <a:rPr lang="ru-RU" sz="2400" b="1" dirty="0" err="1">
                <a:solidFill>
                  <a:srgbClr val="002060"/>
                </a:solidFill>
                <a:latin typeface="Times New Roman" panose="02020603050405020304" pitchFamily="18" charset="0"/>
                <a:cs typeface="Times New Roman" panose="02020603050405020304" pitchFamily="18" charset="0"/>
              </a:rPr>
              <a:t>shell</a:t>
            </a:r>
            <a:r>
              <a:rPr lang="ru-RU" sz="2400" b="1" dirty="0">
                <a:solidFill>
                  <a:srgbClr val="002060"/>
                </a:solidFill>
                <a:latin typeface="Times New Roman" panose="02020603050405020304" pitchFamily="18" charset="0"/>
                <a:cs typeface="Times New Roman" panose="02020603050405020304" pitchFamily="18" charset="0"/>
              </a:rPr>
              <a:t>, команды и файловая система  в ОС Unix </a:t>
            </a:r>
          </a:p>
          <a:p>
            <a:pPr algn="ctr"/>
            <a:endParaRPr lang="ru-RU" sz="2400" b="1" dirty="0">
              <a:solidFill>
                <a:srgbClr val="002060"/>
              </a:solidFill>
              <a:latin typeface="Times New Roman" panose="02020603050405020304" pitchFamily="18" charset="0"/>
              <a:cs typeface="Times New Roman" panose="02020603050405020304" pitchFamily="18" charset="0"/>
            </a:endParaRPr>
          </a:p>
          <a:p>
            <a:pPr algn="ctr"/>
            <a:r>
              <a:rPr lang="ru-RU" sz="2400" dirty="0">
                <a:latin typeface="Times New Roman" panose="02020603050405020304" pitchFamily="18" charset="0"/>
                <a:cs typeface="Times New Roman" panose="02020603050405020304" pitchFamily="18" charset="0"/>
              </a:rPr>
              <a:t>Автор курса</a:t>
            </a:r>
            <a:r>
              <a:rPr lang="en-US" sz="2400" dirty="0">
                <a:latin typeface="Times New Roman" panose="02020603050405020304" pitchFamily="18" charset="0"/>
                <a:cs typeface="Times New Roman" panose="02020603050405020304" pitchFamily="18" charset="0"/>
              </a:rPr>
              <a:t>:</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Булатбаева</a:t>
            </a:r>
            <a:r>
              <a:rPr lang="ru-RU" sz="2400" dirty="0">
                <a:latin typeface="Times New Roman" panose="02020603050405020304" pitchFamily="18" charset="0"/>
                <a:cs typeface="Times New Roman" panose="02020603050405020304" pitchFamily="18" charset="0"/>
              </a:rPr>
              <a:t> Юлия Феликсовна</a:t>
            </a:r>
          </a:p>
          <a:p>
            <a:pPr algn="ctr"/>
            <a:r>
              <a:rPr lang="en-US" sz="2400" dirty="0">
                <a:latin typeface="Times New Roman" panose="02020603050405020304" pitchFamily="18" charset="0"/>
                <a:cs typeface="Times New Roman" panose="02020603050405020304" pitchFamily="18" charset="0"/>
              </a:rPr>
              <a:t>PhD</a:t>
            </a:r>
            <a:r>
              <a:rPr lang="ru-RU" sz="2400" dirty="0">
                <a:latin typeface="Times New Roman" panose="02020603050405020304" pitchFamily="18" charset="0"/>
                <a:cs typeface="Times New Roman" panose="02020603050405020304" pitchFamily="18" charset="0"/>
              </a:rPr>
              <a:t>, доцент кафедры АПП </a:t>
            </a:r>
          </a:p>
        </p:txBody>
      </p:sp>
      <p:sp>
        <p:nvSpPr>
          <p:cNvPr id="7" name="TextBox 6">
            <a:extLst>
              <a:ext uri="{FF2B5EF4-FFF2-40B4-BE49-F238E27FC236}">
                <a16:creationId xmlns:a16="http://schemas.microsoft.com/office/drawing/2014/main" id="{C76C6080-55A6-4F47-BD62-97B5D81AC8AF}"/>
              </a:ext>
            </a:extLst>
          </p:cNvPr>
          <p:cNvSpPr txBox="1"/>
          <p:nvPr/>
        </p:nvSpPr>
        <p:spPr>
          <a:xfrm>
            <a:off x="343487" y="431154"/>
            <a:ext cx="10829497" cy="400110"/>
          </a:xfrm>
          <a:prstGeom prst="rect">
            <a:avLst/>
          </a:prstGeom>
          <a:noFill/>
        </p:spPr>
        <p:txBody>
          <a:bodyPr wrap="square">
            <a:spAutoFit/>
          </a:bodyPr>
          <a:lstStyle/>
          <a:p>
            <a:pPr algn="ctr"/>
            <a:r>
              <a:rPr lang="ru-RU" sz="2000" b="0" i="0" dirty="0">
                <a:effectLst/>
                <a:latin typeface="Times New Roman" panose="02020603050405020304" pitchFamily="18" charset="0"/>
                <a:cs typeface="Times New Roman" panose="02020603050405020304" pitchFamily="18" charset="0"/>
              </a:rPr>
              <a:t>НАО </a:t>
            </a:r>
            <a:r>
              <a:rPr lang="en-US" sz="2000" b="0" i="0" dirty="0">
                <a:effectLst/>
                <a:latin typeface="Times New Roman" panose="02020603050405020304" pitchFamily="18" charset="0"/>
                <a:cs typeface="Times New Roman" panose="02020603050405020304" pitchFamily="18" charset="0"/>
              </a:rPr>
              <a:t>“</a:t>
            </a:r>
            <a:r>
              <a:rPr lang="ru-RU" sz="2000" b="0" i="0" dirty="0">
                <a:effectLst/>
                <a:latin typeface="Times New Roman" panose="02020603050405020304" pitchFamily="18" charset="0"/>
                <a:cs typeface="Times New Roman" panose="02020603050405020304" pitchFamily="18" charset="0"/>
              </a:rPr>
              <a:t>Карагандинский технический университет имени </a:t>
            </a:r>
            <a:r>
              <a:rPr lang="ru-RU" sz="2000" b="0" i="0" dirty="0" err="1">
                <a:effectLst/>
                <a:latin typeface="Times New Roman" panose="02020603050405020304" pitchFamily="18" charset="0"/>
                <a:cs typeface="Times New Roman" panose="02020603050405020304" pitchFamily="18" charset="0"/>
              </a:rPr>
              <a:t>Абылкаса</a:t>
            </a:r>
            <a:r>
              <a:rPr lang="ru-RU" sz="2000" b="0" i="0" dirty="0">
                <a:effectLst/>
                <a:latin typeface="Times New Roman" panose="02020603050405020304" pitchFamily="18" charset="0"/>
                <a:cs typeface="Times New Roman" panose="02020603050405020304" pitchFamily="18" charset="0"/>
              </a:rPr>
              <a:t> </a:t>
            </a:r>
            <a:r>
              <a:rPr lang="ru-RU" sz="2000" b="0" i="0" dirty="0" err="1">
                <a:effectLst/>
                <a:latin typeface="Times New Roman" panose="02020603050405020304" pitchFamily="18" charset="0"/>
                <a:cs typeface="Times New Roman" panose="02020603050405020304" pitchFamily="18" charset="0"/>
              </a:rPr>
              <a:t>Сагинова</a:t>
            </a:r>
            <a:r>
              <a:rPr lang="en-US" sz="2000" b="0" i="0" dirty="0">
                <a:effectLst/>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p:txBody>
      </p:sp>
      <p:pic>
        <p:nvPicPr>
          <p:cNvPr id="4" name="Рисунок 3">
            <a:extLst>
              <a:ext uri="{FF2B5EF4-FFF2-40B4-BE49-F238E27FC236}">
                <a16:creationId xmlns:a16="http://schemas.microsoft.com/office/drawing/2014/main" id="{4E700BB2-2032-4BDF-A747-4B99F4EDD7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18762" y="4176622"/>
            <a:ext cx="2483689" cy="2483689"/>
          </a:xfrm>
          <a:prstGeom prst="rect">
            <a:avLst/>
          </a:prstGeom>
        </p:spPr>
      </p:pic>
      <p:pic>
        <p:nvPicPr>
          <p:cNvPr id="6" name="Рисунок 5">
            <a:extLst>
              <a:ext uri="{FF2B5EF4-FFF2-40B4-BE49-F238E27FC236}">
                <a16:creationId xmlns:a16="http://schemas.microsoft.com/office/drawing/2014/main" id="{4E6C9ED8-CB1B-4282-8A13-2BFECCC37DE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5995" y="431154"/>
            <a:ext cx="1636913" cy="1239584"/>
          </a:xfrm>
          <a:prstGeom prst="rect">
            <a:avLst/>
          </a:prstGeom>
        </p:spPr>
      </p:pic>
    </p:spTree>
    <p:extLst>
      <p:ext uri="{BB962C8B-B14F-4D97-AF65-F5344CB8AC3E}">
        <p14:creationId xmlns:p14="http://schemas.microsoft.com/office/powerpoint/2010/main" val="24175215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a:extLst>
              <a:ext uri="{FF2B5EF4-FFF2-40B4-BE49-F238E27FC236}">
                <a16:creationId xmlns:a16="http://schemas.microsoft.com/office/drawing/2014/main" id="{132ACBAC-1D62-4183-925A-50A767140AB8}"/>
              </a:ext>
            </a:extLst>
          </p:cNvPr>
          <p:cNvSpPr>
            <a:spLocks noGrp="1" noChangeArrowheads="1"/>
          </p:cNvSpPr>
          <p:nvPr>
            <p:ph type="subTitle" idx="1"/>
          </p:nvPr>
        </p:nvSpPr>
        <p:spPr>
          <a:xfrm>
            <a:off x="210590" y="1673225"/>
            <a:ext cx="11632276" cy="5184775"/>
          </a:xfrm>
        </p:spPr>
        <p:txBody>
          <a:bodyPr/>
          <a:lstStyle/>
          <a:p>
            <a:pPr algn="just"/>
            <a:r>
              <a:rPr lang="ru-RU" altLang="ru-RU" sz="2000" dirty="0">
                <a:latin typeface="Verdana" panose="020B0604030504040204" pitchFamily="34" charset="0"/>
                <a:ea typeface="Verdana" panose="020B0604030504040204" pitchFamily="34" charset="0"/>
              </a:rPr>
              <a:t>В любой операционной системе поддерживается некоторый механизм, который позволяет пользовательским программам обращаться за услугами ядра ОС. </a:t>
            </a:r>
          </a:p>
          <a:p>
            <a:pPr algn="just"/>
            <a:endParaRPr lang="ru-RU" altLang="ru-RU" sz="2000" dirty="0">
              <a:latin typeface="Verdana" panose="020B0604030504040204" pitchFamily="34" charset="0"/>
              <a:ea typeface="Verdana" panose="020B0604030504040204" pitchFamily="34" charset="0"/>
            </a:endParaRPr>
          </a:p>
          <a:p>
            <a:pPr algn="just"/>
            <a:r>
              <a:rPr lang="ru-RU" altLang="ru-RU" sz="2000" dirty="0">
                <a:latin typeface="Verdana" panose="020B0604030504040204" pitchFamily="34" charset="0"/>
                <a:ea typeface="Verdana" panose="020B0604030504040204" pitchFamily="34" charset="0"/>
              </a:rPr>
              <a:t>В ОС UNIX такие средства называются системными вызовами. Их смысл состоит в том, что </a:t>
            </a:r>
            <a:r>
              <a:rPr lang="ru-RU" altLang="ru-RU" sz="2000" u="sng" dirty="0">
                <a:latin typeface="Verdana" panose="020B0604030504040204" pitchFamily="34" charset="0"/>
                <a:ea typeface="Verdana" panose="020B0604030504040204" pitchFamily="34" charset="0"/>
              </a:rPr>
              <a:t>для обращения к функциям ядра ОС используются "специальные команды" процессора, при выполнении которых возникает особого рода внутреннее прерывание процессора, переводящее его в режим ядра</a:t>
            </a:r>
            <a:r>
              <a:rPr lang="ru-RU" altLang="ru-RU" sz="2000" dirty="0">
                <a:latin typeface="Verdana" panose="020B0604030504040204" pitchFamily="34" charset="0"/>
                <a:ea typeface="Verdana" panose="020B0604030504040204" pitchFamily="34" charset="0"/>
              </a:rPr>
              <a:t>. </a:t>
            </a:r>
          </a:p>
        </p:txBody>
      </p:sp>
      <p:pic>
        <p:nvPicPr>
          <p:cNvPr id="7" name="Рисунок 6">
            <a:extLst>
              <a:ext uri="{FF2B5EF4-FFF2-40B4-BE49-F238E27FC236}">
                <a16:creationId xmlns:a16="http://schemas.microsoft.com/office/drawing/2014/main" id="{7C06F53B-17D3-467E-A305-066D5E7F96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04150" y="209602"/>
            <a:ext cx="1636913" cy="1239584"/>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3">
            <a:extLst>
              <a:ext uri="{FF2B5EF4-FFF2-40B4-BE49-F238E27FC236}">
                <a16:creationId xmlns:a16="http://schemas.microsoft.com/office/drawing/2014/main" id="{386C89B0-C4CB-44F6-9DF6-EE0096547244}"/>
              </a:ext>
            </a:extLst>
          </p:cNvPr>
          <p:cNvSpPr>
            <a:spLocks noGrp="1" noChangeArrowheads="1"/>
          </p:cNvSpPr>
          <p:nvPr>
            <p:ph type="subTitle" idx="1"/>
          </p:nvPr>
        </p:nvSpPr>
        <p:spPr>
          <a:xfrm>
            <a:off x="459971" y="1196976"/>
            <a:ext cx="11515898" cy="5184775"/>
          </a:xfrm>
        </p:spPr>
        <p:txBody>
          <a:bodyPr/>
          <a:lstStyle/>
          <a:p>
            <a:pPr algn="just"/>
            <a:endParaRPr lang="en-US" altLang="ru-RU" sz="2000" dirty="0"/>
          </a:p>
          <a:p>
            <a:pPr algn="just">
              <a:lnSpc>
                <a:spcPct val="100000"/>
              </a:lnSpc>
              <a:spcBef>
                <a:spcPts val="0"/>
              </a:spcBef>
            </a:pPr>
            <a:r>
              <a:rPr lang="ru-RU" altLang="ru-RU" sz="2000" b="1" dirty="0">
                <a:effectLst>
                  <a:outerShdw blurRad="38100" dist="38100" dir="2700000" algn="tl">
                    <a:srgbClr val="FFFFFF"/>
                  </a:outerShdw>
                </a:effectLst>
                <a:latin typeface="Verdana" panose="020B0604030504040204" pitchFamily="34" charset="0"/>
                <a:ea typeface="Verdana" panose="020B0604030504040204" pitchFamily="34" charset="0"/>
              </a:rPr>
              <a:t>1.2 </a:t>
            </a:r>
            <a:r>
              <a:rPr lang="en-US" altLang="ru-RU" sz="2000" b="1" dirty="0">
                <a:effectLst>
                  <a:outerShdw blurRad="38100" dist="38100" dir="2700000" algn="tl">
                    <a:srgbClr val="FFFFFF"/>
                  </a:outerShdw>
                </a:effectLst>
                <a:latin typeface="Verdana" panose="020B0604030504040204" pitchFamily="34" charset="0"/>
                <a:ea typeface="Verdana" panose="020B0604030504040204" pitchFamily="34" charset="0"/>
              </a:rPr>
              <a:t>S</a:t>
            </a:r>
            <a:r>
              <a:rPr lang="ru-RU" altLang="ru-RU" sz="2000" b="1" dirty="0" err="1">
                <a:effectLst>
                  <a:outerShdw blurRad="38100" dist="38100" dir="2700000" algn="tl">
                    <a:srgbClr val="FFFFFF"/>
                  </a:outerShdw>
                </a:effectLst>
                <a:latin typeface="Verdana" panose="020B0604030504040204" pitchFamily="34" charset="0"/>
                <a:ea typeface="Verdana" panose="020B0604030504040204" pitchFamily="34" charset="0"/>
              </a:rPr>
              <a:t>hell</a:t>
            </a:r>
            <a:endParaRPr lang="en-US" altLang="ru-RU" sz="2000" b="1" dirty="0">
              <a:effectLst>
                <a:outerShdw blurRad="38100" dist="38100" dir="2700000" algn="tl">
                  <a:srgbClr val="FFFFFF"/>
                </a:outerShdw>
              </a:effectLst>
              <a:latin typeface="Verdana" panose="020B0604030504040204" pitchFamily="34" charset="0"/>
              <a:ea typeface="Verdana" panose="020B0604030504040204" pitchFamily="34" charset="0"/>
            </a:endParaRPr>
          </a:p>
          <a:p>
            <a:pPr algn="just">
              <a:lnSpc>
                <a:spcPct val="100000"/>
              </a:lnSpc>
              <a:spcBef>
                <a:spcPts val="0"/>
              </a:spcBef>
            </a:pPr>
            <a:endParaRPr lang="en-US" altLang="ru-RU" sz="2000" b="1" dirty="0">
              <a:effectLst>
                <a:outerShdw blurRad="38100" dist="38100" dir="2700000" algn="tl">
                  <a:srgbClr val="FFFFFF"/>
                </a:outerShdw>
              </a:effectLst>
              <a:latin typeface="Verdana" panose="020B0604030504040204" pitchFamily="34" charset="0"/>
              <a:ea typeface="Verdana" panose="020B0604030504040204" pitchFamily="34" charset="0"/>
            </a:endParaRPr>
          </a:p>
          <a:p>
            <a:pPr algn="just">
              <a:lnSpc>
                <a:spcPct val="100000"/>
              </a:lnSpc>
              <a:spcBef>
                <a:spcPts val="0"/>
              </a:spcBef>
            </a:pPr>
            <a:r>
              <a:rPr lang="ru-RU" altLang="ru-RU" sz="2000" b="1" dirty="0">
                <a:latin typeface="Verdana" panose="020B0604030504040204" pitchFamily="34" charset="0"/>
                <a:ea typeface="Verdana" panose="020B0604030504040204" pitchFamily="34" charset="0"/>
              </a:rPr>
              <a:t>Shell </a:t>
            </a:r>
            <a:r>
              <a:rPr lang="ru-RU" altLang="ru-RU" sz="2000" dirty="0">
                <a:latin typeface="Verdana" panose="020B0604030504040204" pitchFamily="34" charset="0"/>
                <a:ea typeface="Verdana" panose="020B0604030504040204" pitchFamily="34" charset="0"/>
              </a:rPr>
              <a:t>- это программа, которая позволяет вам связываться с операционной системой. </a:t>
            </a:r>
          </a:p>
          <a:p>
            <a:pPr algn="just">
              <a:lnSpc>
                <a:spcPct val="100000"/>
              </a:lnSpc>
              <a:spcBef>
                <a:spcPts val="0"/>
              </a:spcBef>
            </a:pPr>
            <a:endParaRPr lang="ru-RU" altLang="ru-RU" sz="2000" u="sng"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Shell считывает команды, которые вы вводите, и интерпретирует их как запросы на выполнение других программ, на доступ к файлу или обеспечение вывода. </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Shell также является мощным языком программирования, не похожим на язык программирования Си, который обеспечивает условное выполнение и управление потоками данных.</a:t>
            </a:r>
          </a:p>
        </p:txBody>
      </p:sp>
      <p:pic>
        <p:nvPicPr>
          <p:cNvPr id="7" name="Рисунок 6">
            <a:extLst>
              <a:ext uri="{FF2B5EF4-FFF2-40B4-BE49-F238E27FC236}">
                <a16:creationId xmlns:a16="http://schemas.microsoft.com/office/drawing/2014/main" id="{CBB2AEDE-FB73-429A-B3BB-7D31047076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5116" y="336124"/>
            <a:ext cx="1636913" cy="1239584"/>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3">
            <a:extLst>
              <a:ext uri="{FF2B5EF4-FFF2-40B4-BE49-F238E27FC236}">
                <a16:creationId xmlns:a16="http://schemas.microsoft.com/office/drawing/2014/main" id="{46AF9EC2-B8FC-4B59-960F-5B9604889936}"/>
              </a:ext>
            </a:extLst>
          </p:cNvPr>
          <p:cNvSpPr>
            <a:spLocks noGrp="1" noChangeArrowheads="1"/>
          </p:cNvSpPr>
          <p:nvPr>
            <p:ph type="subTitle" idx="1"/>
          </p:nvPr>
        </p:nvSpPr>
        <p:spPr>
          <a:xfrm>
            <a:off x="377076" y="892783"/>
            <a:ext cx="11681920" cy="5184775"/>
          </a:xfrm>
        </p:spPr>
        <p:txBody>
          <a:bodyPr/>
          <a:lstStyle/>
          <a:p>
            <a:pPr algn="just"/>
            <a:r>
              <a:rPr lang="en-US" altLang="ru-RU" sz="2000" b="1" dirty="0">
                <a:effectLst>
                  <a:outerShdw blurRad="38100" dist="38100" dir="2700000" algn="tl">
                    <a:srgbClr val="FFFFFF"/>
                  </a:outerShdw>
                </a:effectLst>
                <a:latin typeface="Verdana" panose="020B0604030504040204" pitchFamily="34" charset="0"/>
                <a:ea typeface="Verdana" panose="020B0604030504040204" pitchFamily="34" charset="0"/>
              </a:rPr>
              <a:t>3.4.3 </a:t>
            </a:r>
            <a:r>
              <a:rPr lang="ru-RU" altLang="ru-RU" sz="2000" b="1" dirty="0">
                <a:effectLst>
                  <a:outerShdw blurRad="38100" dist="38100" dir="2700000" algn="tl">
                    <a:srgbClr val="FFFFFF"/>
                  </a:outerShdw>
                </a:effectLst>
                <a:latin typeface="Verdana" panose="020B0604030504040204" pitchFamily="34" charset="0"/>
                <a:ea typeface="Verdana" panose="020B0604030504040204" pitchFamily="34" charset="0"/>
              </a:rPr>
              <a:t>Команды</a:t>
            </a:r>
            <a:endParaRPr lang="ru-RU" sz="2000" dirty="0">
              <a:latin typeface="Verdana" panose="020B0604030504040204" pitchFamily="34" charset="0"/>
              <a:ea typeface="Verdana" panose="020B0604030504040204" pitchFamily="34" charset="0"/>
            </a:endParaRPr>
          </a:p>
          <a:p>
            <a:pPr algn="just">
              <a:lnSpc>
                <a:spcPct val="100000"/>
              </a:lnSpc>
              <a:spcBef>
                <a:spcPts val="0"/>
              </a:spcBef>
            </a:pPr>
            <a:endParaRPr lang="en-US"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Программа - это набор инструкций для компьютера. Программы, которые могут быть выполнены компьютером без предварительной трансляции, называются исполняемыми программами или </a:t>
            </a:r>
            <a:r>
              <a:rPr lang="ru-RU" altLang="ru-RU" sz="2000" b="1" dirty="0">
                <a:latin typeface="Verdana" panose="020B0604030504040204" pitchFamily="34" charset="0"/>
                <a:ea typeface="Verdana" panose="020B0604030504040204" pitchFamily="34" charset="0"/>
              </a:rPr>
              <a:t>командами. </a:t>
            </a:r>
          </a:p>
          <a:p>
            <a:pPr algn="just">
              <a:lnSpc>
                <a:spcPct val="100000"/>
              </a:lnSpc>
              <a:spcBef>
                <a:spcPts val="0"/>
              </a:spcBef>
            </a:pPr>
            <a:endParaRPr lang="ru-RU" altLang="ru-RU" sz="2000" u="sng"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Внешний круг системы UNIX образуют программы и инструментальные средства системы, разделенные на категории функционально. Эти функции включают: </a:t>
            </a:r>
            <a:endParaRPr lang="en-US" altLang="ru-RU" sz="2000" dirty="0">
              <a:latin typeface="Verdana" panose="020B0604030504040204" pitchFamily="34" charset="0"/>
              <a:ea typeface="Verdana" panose="020B0604030504040204" pitchFamily="34" charset="0"/>
            </a:endParaRP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b="1" i="1" dirty="0">
                <a:latin typeface="Verdana" panose="020B0604030504040204" pitchFamily="34" charset="0"/>
                <a:ea typeface="Verdana" panose="020B0604030504040204" pitchFamily="34" charset="0"/>
              </a:rPr>
              <a:t>программное окружение</a:t>
            </a:r>
            <a:r>
              <a:rPr lang="ru-RU" altLang="ru-RU" sz="2000" dirty="0">
                <a:latin typeface="Verdana" panose="020B0604030504040204" pitchFamily="34" charset="0"/>
                <a:ea typeface="Verdana" panose="020B0604030504040204" pitchFamily="34" charset="0"/>
              </a:rPr>
              <a:t> - несколько программ системы UNIX, устанавливающих дружественное программное окружение, обеспечивающее интерфейсы между системой и языками программирования и использование обслуживающих программ; </a:t>
            </a:r>
          </a:p>
          <a:p>
            <a:pPr algn="just"/>
            <a:endParaRPr lang="ru-RU" altLang="ru-RU" sz="2000" u="sng" dirty="0"/>
          </a:p>
        </p:txBody>
      </p:sp>
      <p:pic>
        <p:nvPicPr>
          <p:cNvPr id="7" name="Рисунок 6">
            <a:extLst>
              <a:ext uri="{FF2B5EF4-FFF2-40B4-BE49-F238E27FC236}">
                <a16:creationId xmlns:a16="http://schemas.microsoft.com/office/drawing/2014/main" id="{67946AE7-093B-4F84-9B92-E252397E7A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8011" y="160650"/>
            <a:ext cx="1636913" cy="1239584"/>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3">
            <a:extLst>
              <a:ext uri="{FF2B5EF4-FFF2-40B4-BE49-F238E27FC236}">
                <a16:creationId xmlns:a16="http://schemas.microsoft.com/office/drawing/2014/main" id="{0899BB15-6E80-4EFB-8102-A9FB4D0C8754}"/>
              </a:ext>
            </a:extLst>
          </p:cNvPr>
          <p:cNvSpPr>
            <a:spLocks noGrp="1" noChangeArrowheads="1"/>
          </p:cNvSpPr>
          <p:nvPr>
            <p:ph type="subTitle" idx="1"/>
          </p:nvPr>
        </p:nvSpPr>
        <p:spPr>
          <a:xfrm>
            <a:off x="249381" y="1590445"/>
            <a:ext cx="11587942" cy="5184775"/>
          </a:xfrm>
        </p:spPr>
        <p:txBody>
          <a:bodyPr/>
          <a:lstStyle/>
          <a:p>
            <a:pPr algn="just">
              <a:lnSpc>
                <a:spcPct val="100000"/>
              </a:lnSpc>
              <a:spcBef>
                <a:spcPts val="0"/>
              </a:spcBef>
            </a:pPr>
            <a:r>
              <a:rPr lang="ru-RU" altLang="ru-RU" sz="2000" b="1" i="1" dirty="0">
                <a:latin typeface="Verdana" panose="020B0604030504040204" pitchFamily="34" charset="0"/>
                <a:ea typeface="Verdana" panose="020B0604030504040204" pitchFamily="34" charset="0"/>
              </a:rPr>
              <a:t>обработка текстов</a:t>
            </a:r>
            <a:r>
              <a:rPr lang="ru-RU" altLang="ru-RU" sz="2000" i="1" dirty="0">
                <a:latin typeface="Verdana" panose="020B0604030504040204" pitchFamily="34" charset="0"/>
                <a:ea typeface="Verdana" panose="020B0604030504040204" pitchFamily="34" charset="0"/>
              </a:rPr>
              <a:t> </a:t>
            </a:r>
            <a:r>
              <a:rPr lang="ru-RU" altLang="ru-RU" sz="2000" dirty="0">
                <a:latin typeface="Verdana" panose="020B0604030504040204" pitchFamily="34" charset="0"/>
                <a:ea typeface="Verdana" panose="020B0604030504040204" pitchFamily="34" charset="0"/>
              </a:rPr>
              <a:t>- система обеспечивает программы, такие как строковый и экранный редакторы, для создания и изменения текстов, орфографическую программу проверки для обнаружения ошибок орфографии, и необязательный форматер текста для создания высококачественных копий, которые подходят для публикаций; </a:t>
            </a:r>
            <a:endParaRPr lang="en-US" altLang="ru-RU" sz="2000" dirty="0">
              <a:latin typeface="Verdana" panose="020B0604030504040204" pitchFamily="34" charset="0"/>
              <a:ea typeface="Verdana" panose="020B0604030504040204" pitchFamily="34" charset="0"/>
            </a:endParaRP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b="1" i="1" dirty="0">
                <a:latin typeface="Verdana" panose="020B0604030504040204" pitchFamily="34" charset="0"/>
                <a:ea typeface="Verdana" panose="020B0604030504040204" pitchFamily="34" charset="0"/>
              </a:rPr>
              <a:t>организация информации</a:t>
            </a:r>
            <a:r>
              <a:rPr lang="ru-RU" altLang="ru-RU" sz="2000" dirty="0">
                <a:latin typeface="Verdana" panose="020B0604030504040204" pitchFamily="34" charset="0"/>
                <a:ea typeface="Verdana" panose="020B0604030504040204" pitchFamily="34" charset="0"/>
              </a:rPr>
              <a:t> -  система предоставляет много программ, которые позволяют вам создавать, организовывать и удалять файлы и каталоги; </a:t>
            </a:r>
            <a:endParaRPr lang="en-US" altLang="ru-RU" sz="2000" dirty="0">
              <a:latin typeface="Verdana" panose="020B0604030504040204" pitchFamily="34" charset="0"/>
              <a:ea typeface="Verdana" panose="020B0604030504040204" pitchFamily="34" charset="0"/>
            </a:endParaRP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b="1" i="1" dirty="0">
                <a:latin typeface="Verdana" panose="020B0604030504040204" pitchFamily="34" charset="0"/>
                <a:ea typeface="Verdana" panose="020B0604030504040204" pitchFamily="34" charset="0"/>
              </a:rPr>
              <a:t>обслуживающие программы</a:t>
            </a:r>
            <a:r>
              <a:rPr lang="ru-RU" altLang="ru-RU" sz="2000" dirty="0">
                <a:latin typeface="Verdana" panose="020B0604030504040204" pitchFamily="34" charset="0"/>
                <a:ea typeface="Verdana" panose="020B0604030504040204" pitchFamily="34" charset="0"/>
              </a:rPr>
              <a:t> - инструментальные средства, создающие графику и выполняющие вычисления; </a:t>
            </a:r>
            <a:endParaRPr lang="en-US" altLang="ru-RU" sz="2000" dirty="0">
              <a:latin typeface="Verdana" panose="020B0604030504040204" pitchFamily="34" charset="0"/>
              <a:ea typeface="Verdana" panose="020B0604030504040204" pitchFamily="34" charset="0"/>
            </a:endParaRP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b="1" i="1" dirty="0">
                <a:latin typeface="Verdana" panose="020B0604030504040204" pitchFamily="34" charset="0"/>
                <a:ea typeface="Verdana" panose="020B0604030504040204" pitchFamily="34" charset="0"/>
              </a:rPr>
              <a:t>электронная</a:t>
            </a:r>
            <a:r>
              <a:rPr lang="ru-RU" altLang="ru-RU" sz="2000" i="1" dirty="0">
                <a:latin typeface="Verdana" panose="020B0604030504040204" pitchFamily="34" charset="0"/>
                <a:ea typeface="Verdana" panose="020B0604030504040204" pitchFamily="34" charset="0"/>
              </a:rPr>
              <a:t> </a:t>
            </a:r>
            <a:r>
              <a:rPr lang="ru-RU" altLang="ru-RU" sz="2000" b="1" i="1" dirty="0">
                <a:latin typeface="Verdana" panose="020B0604030504040204" pitchFamily="34" charset="0"/>
                <a:ea typeface="Verdana" panose="020B0604030504040204" pitchFamily="34" charset="0"/>
              </a:rPr>
              <a:t>связь</a:t>
            </a:r>
            <a:r>
              <a:rPr lang="ru-RU" altLang="ru-RU" sz="2000" dirty="0">
                <a:latin typeface="Verdana" panose="020B0604030504040204" pitchFamily="34" charset="0"/>
                <a:ea typeface="Verdana" panose="020B0604030504040204" pitchFamily="34" charset="0"/>
              </a:rPr>
              <a:t> -  несколько программ (например, </a:t>
            </a:r>
            <a:r>
              <a:rPr lang="ru-RU" altLang="ru-RU" sz="2000" dirty="0" err="1">
                <a:latin typeface="Verdana" panose="020B0604030504040204" pitchFamily="34" charset="0"/>
                <a:ea typeface="Verdana" panose="020B0604030504040204" pitchFamily="34" charset="0"/>
              </a:rPr>
              <a:t>mail</a:t>
            </a:r>
            <a:r>
              <a:rPr lang="ru-RU" altLang="ru-RU" sz="2000" dirty="0">
                <a:latin typeface="Verdana" panose="020B0604030504040204" pitchFamily="34" charset="0"/>
                <a:ea typeface="Verdana" panose="020B0604030504040204" pitchFamily="34" charset="0"/>
              </a:rPr>
              <a:t>) предоставляют вам возможность передавать информацию другим пользователям и в другие системы UNIX.</a:t>
            </a:r>
            <a:endParaRPr lang="ru-RU" altLang="ru-RU" sz="2000" u="sng" dirty="0"/>
          </a:p>
        </p:txBody>
      </p:sp>
      <p:pic>
        <p:nvPicPr>
          <p:cNvPr id="7" name="Рисунок 6">
            <a:extLst>
              <a:ext uri="{FF2B5EF4-FFF2-40B4-BE49-F238E27FC236}">
                <a16:creationId xmlns:a16="http://schemas.microsoft.com/office/drawing/2014/main" id="{D5EB52E4-1EC7-4739-BBFC-CF535B67FB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92647" y="221104"/>
            <a:ext cx="1636913" cy="1239584"/>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a:extLst>
              <a:ext uri="{FF2B5EF4-FFF2-40B4-BE49-F238E27FC236}">
                <a16:creationId xmlns:a16="http://schemas.microsoft.com/office/drawing/2014/main" id="{2EE4E1FF-227C-434D-B72D-67C2FB0456F3}"/>
              </a:ext>
            </a:extLst>
          </p:cNvPr>
          <p:cNvSpPr>
            <a:spLocks noGrp="1" noChangeArrowheads="1"/>
          </p:cNvSpPr>
          <p:nvPr>
            <p:ph type="subTitle" idx="1"/>
          </p:nvPr>
        </p:nvSpPr>
        <p:spPr>
          <a:xfrm>
            <a:off x="199505" y="831068"/>
            <a:ext cx="11671069" cy="6104055"/>
          </a:xfrm>
        </p:spPr>
        <p:txBody>
          <a:bodyPr>
            <a:normAutofit fontScale="92500"/>
          </a:bodyPr>
          <a:lstStyle/>
          <a:p>
            <a:pPr algn="just">
              <a:lnSpc>
                <a:spcPct val="100000"/>
              </a:lnSpc>
              <a:spcBef>
                <a:spcPts val="0"/>
              </a:spcBef>
              <a:defRPr/>
            </a:pPr>
            <a:r>
              <a:rPr lang="ru-RU" sz="2200" b="1" dirty="0">
                <a:latin typeface="Verdana" panose="020B0604030504040204" pitchFamily="34" charset="0"/>
                <a:ea typeface="Verdana" panose="020B0604030504040204" pitchFamily="34" charset="0"/>
              </a:rPr>
              <a:t>2 </a:t>
            </a:r>
            <a:r>
              <a:rPr lang="ru-RU" sz="2200" b="1" dirty="0">
                <a:effectLst>
                  <a:outerShdw blurRad="38100" dist="38100" dir="2700000" algn="tl">
                    <a:srgbClr val="FFFFFF"/>
                  </a:outerShdw>
                </a:effectLst>
                <a:latin typeface="Verdana" pitchFamily="34" charset="0"/>
              </a:rPr>
              <a:t>Файловая система </a:t>
            </a:r>
            <a:r>
              <a:rPr lang="ru-RU" altLang="ru-RU" sz="2200" b="1" dirty="0">
                <a:effectLst>
                  <a:outerShdw blurRad="38100" dist="38100" dir="2700000" algn="tl">
                    <a:srgbClr val="FFFFFF"/>
                  </a:outerShdw>
                </a:effectLst>
                <a:latin typeface="Verdana" pitchFamily="34" charset="0"/>
              </a:rPr>
              <a:t>в </a:t>
            </a:r>
            <a:r>
              <a:rPr lang="ru-RU" sz="2200" b="1" dirty="0">
                <a:effectLst>
                  <a:outerShdw blurRad="38100" dist="38100" dir="2700000" algn="tl">
                    <a:srgbClr val="FFFFFF"/>
                  </a:outerShdw>
                </a:effectLst>
                <a:latin typeface="Verdana" pitchFamily="34" charset="0"/>
              </a:rPr>
              <a:t>ОС Unix</a:t>
            </a:r>
            <a:endParaRPr lang="en-US" sz="2200" b="1" dirty="0">
              <a:effectLst>
                <a:outerShdw blurRad="38100" dist="38100" dir="2700000" algn="tl">
                  <a:srgbClr val="FFFFFF"/>
                </a:outerShdw>
              </a:effectLst>
              <a:latin typeface="Verdana" pitchFamily="34" charset="0"/>
            </a:endParaRPr>
          </a:p>
          <a:p>
            <a:pPr algn="just">
              <a:lnSpc>
                <a:spcPct val="100000"/>
              </a:lnSpc>
              <a:spcBef>
                <a:spcPts val="0"/>
              </a:spcBef>
              <a:defRPr/>
            </a:pPr>
            <a:endParaRPr lang="en-US" sz="2200" b="1" dirty="0">
              <a:effectLst>
                <a:outerShdw blurRad="38100" dist="38100" dir="2700000" algn="tl">
                  <a:srgbClr val="FFFFFF"/>
                </a:outerShdw>
              </a:effectLst>
              <a:latin typeface="Verdana" panose="020B0604030504040204" pitchFamily="34" charset="0"/>
              <a:ea typeface="Verdana" panose="020B0604030504040204" pitchFamily="34" charset="0"/>
            </a:endParaRPr>
          </a:p>
          <a:p>
            <a:pPr algn="just" eaLnBrk="1" hangingPunct="1">
              <a:lnSpc>
                <a:spcPct val="110000"/>
              </a:lnSpc>
              <a:spcBef>
                <a:spcPts val="0"/>
              </a:spcBef>
              <a:defRPr/>
            </a:pPr>
            <a:r>
              <a:rPr lang="ru-RU" sz="2200" dirty="0">
                <a:latin typeface="Verdana" panose="020B0604030504040204" pitchFamily="34" charset="0"/>
                <a:ea typeface="Verdana" panose="020B0604030504040204" pitchFamily="34" charset="0"/>
              </a:rPr>
              <a:t>Файловая система является краеугольным камнем операционной системы UNIX. Она обеспечивает логический метод организации, восстановления и управления информацией. Файловая система имеет иерархическую структуру. </a:t>
            </a:r>
          </a:p>
          <a:p>
            <a:pPr algn="just" eaLnBrk="1" hangingPunct="1">
              <a:lnSpc>
                <a:spcPct val="110000"/>
              </a:lnSpc>
              <a:spcBef>
                <a:spcPts val="0"/>
              </a:spcBef>
              <a:defRPr/>
            </a:pPr>
            <a:endParaRPr lang="ru-RU" sz="2200" dirty="0">
              <a:latin typeface="Verdana" panose="020B0604030504040204" pitchFamily="34" charset="0"/>
              <a:ea typeface="Verdana" panose="020B0604030504040204" pitchFamily="34" charset="0"/>
            </a:endParaRPr>
          </a:p>
          <a:p>
            <a:pPr algn="just" eaLnBrk="1" hangingPunct="1">
              <a:lnSpc>
                <a:spcPct val="110000"/>
              </a:lnSpc>
              <a:spcBef>
                <a:spcPts val="0"/>
              </a:spcBef>
              <a:defRPr/>
            </a:pPr>
            <a:r>
              <a:rPr lang="ru-RU" sz="2200" dirty="0">
                <a:latin typeface="Verdana" panose="020B0604030504040204" pitchFamily="34" charset="0"/>
                <a:ea typeface="Verdana" panose="020B0604030504040204" pitchFamily="34" charset="0"/>
              </a:rPr>
              <a:t>Файл, который является основной единицей системы UNIX, может быть: обыкновенным файлом, справочником, специальным файлом. </a:t>
            </a:r>
            <a:endParaRPr lang="en-US" sz="2200" dirty="0">
              <a:latin typeface="Verdana" panose="020B0604030504040204" pitchFamily="34" charset="0"/>
              <a:ea typeface="Verdana" panose="020B0604030504040204" pitchFamily="34" charset="0"/>
            </a:endParaRPr>
          </a:p>
          <a:p>
            <a:pPr algn="just" eaLnBrk="1" hangingPunct="1">
              <a:lnSpc>
                <a:spcPct val="110000"/>
              </a:lnSpc>
              <a:spcBef>
                <a:spcPts val="0"/>
              </a:spcBef>
              <a:defRPr/>
            </a:pPr>
            <a:endParaRPr lang="en-US" sz="2200" dirty="0">
              <a:latin typeface="Verdana" panose="020B0604030504040204" pitchFamily="34" charset="0"/>
              <a:ea typeface="Verdana" panose="020B0604030504040204" pitchFamily="34" charset="0"/>
            </a:endParaRPr>
          </a:p>
          <a:p>
            <a:pPr marL="0" lvl="3" algn="just">
              <a:lnSpc>
                <a:spcPct val="110000"/>
              </a:lnSpc>
              <a:spcBef>
                <a:spcPts val="0"/>
              </a:spcBef>
              <a:defRPr/>
            </a:pPr>
            <a:r>
              <a:rPr lang="ru-RU" sz="2200" b="1" u="sng" dirty="0">
                <a:latin typeface="Verdana" panose="020B0604030504040204" pitchFamily="34" charset="0"/>
                <a:ea typeface="Verdana" panose="020B0604030504040204" pitchFamily="34" charset="0"/>
              </a:rPr>
              <a:t>1 Обыкновенные файлы</a:t>
            </a:r>
          </a:p>
          <a:p>
            <a:pPr marL="0" lvl="3" algn="just">
              <a:lnSpc>
                <a:spcPct val="110000"/>
              </a:lnSpc>
              <a:spcBef>
                <a:spcPts val="0"/>
              </a:spcBef>
              <a:defRPr/>
            </a:pPr>
            <a:endParaRPr lang="ru-RU" sz="2200" dirty="0">
              <a:latin typeface="Verdana" panose="020B0604030504040204" pitchFamily="34" charset="0"/>
              <a:ea typeface="Verdana" panose="020B0604030504040204" pitchFamily="34" charset="0"/>
            </a:endParaRPr>
          </a:p>
          <a:p>
            <a:pPr algn="just" eaLnBrk="1" hangingPunct="1">
              <a:lnSpc>
                <a:spcPct val="110000"/>
              </a:lnSpc>
              <a:spcBef>
                <a:spcPts val="0"/>
              </a:spcBef>
              <a:defRPr/>
            </a:pPr>
            <a:r>
              <a:rPr lang="ru-RU" sz="2200" dirty="0">
                <a:latin typeface="Verdana" panose="020B0604030504040204" pitchFamily="34" charset="0"/>
                <a:ea typeface="Verdana" panose="020B0604030504040204" pitchFamily="34" charset="0"/>
              </a:rPr>
              <a:t>Обыкновенные файлы являются набором символов. Обыкновенные файлы используются для хранения любой информации. Они могут содержать тексты для писем или отчетов, коды программ, которые вы написали, либо команды для запуска ваших программ. Однажды создав обыкновенный файл вы можете добавить нужный материал в него, удалить материал из него, либо удалить файл целиком. </a:t>
            </a:r>
          </a:p>
          <a:p>
            <a:pPr algn="just" eaLnBrk="1" hangingPunct="1">
              <a:lnSpc>
                <a:spcPct val="110000"/>
              </a:lnSpc>
              <a:spcBef>
                <a:spcPts val="0"/>
              </a:spcBef>
              <a:defRPr/>
            </a:pPr>
            <a:endParaRPr lang="ru-RU" sz="2200" dirty="0">
              <a:latin typeface="Verdana" panose="020B0604030504040204" pitchFamily="34" charset="0"/>
              <a:ea typeface="Verdana" panose="020B0604030504040204" pitchFamily="34" charset="0"/>
            </a:endParaRPr>
          </a:p>
          <a:p>
            <a:pPr algn="just">
              <a:lnSpc>
                <a:spcPct val="100000"/>
              </a:lnSpc>
              <a:spcBef>
                <a:spcPts val="0"/>
              </a:spcBef>
              <a:defRPr/>
            </a:pPr>
            <a:r>
              <a:rPr lang="ru-RU" sz="2000" b="1" dirty="0">
                <a:effectLst>
                  <a:outerShdw blurRad="38100" dist="38100" dir="2700000" algn="tl">
                    <a:srgbClr val="FFFFFF"/>
                  </a:outerShdw>
                </a:effectLst>
                <a:latin typeface="Verdana" panose="020B0604030504040204" pitchFamily="34" charset="0"/>
                <a:ea typeface="Verdana" panose="020B0604030504040204" pitchFamily="34" charset="0"/>
              </a:rPr>
              <a:t> </a:t>
            </a:r>
          </a:p>
          <a:p>
            <a:pPr algn="just">
              <a:lnSpc>
                <a:spcPct val="100000"/>
              </a:lnSpc>
              <a:spcBef>
                <a:spcPts val="0"/>
              </a:spcBef>
              <a:defRPr/>
            </a:pPr>
            <a:endParaRPr lang="ru-RU" sz="2400" b="1" dirty="0">
              <a:effectLst>
                <a:outerShdw blurRad="38100" dist="38100" dir="2700000" algn="tl">
                  <a:srgbClr val="FFFFFF"/>
                </a:outerShdw>
              </a:effectLst>
              <a:latin typeface="Verdana" pitchFamily="34" charset="0"/>
            </a:endParaRPr>
          </a:p>
          <a:p>
            <a:pPr algn="just">
              <a:lnSpc>
                <a:spcPct val="100000"/>
              </a:lnSpc>
              <a:spcBef>
                <a:spcPts val="0"/>
              </a:spcBef>
              <a:defRPr/>
            </a:pPr>
            <a:endParaRPr lang="ru-RU" sz="2200" b="1" dirty="0">
              <a:latin typeface="Verdana" panose="020B0604030504040204" pitchFamily="34" charset="0"/>
              <a:ea typeface="Verdana" panose="020B0604030504040204" pitchFamily="34" charset="0"/>
            </a:endParaRPr>
          </a:p>
          <a:p>
            <a:pPr algn="just">
              <a:lnSpc>
                <a:spcPct val="100000"/>
              </a:lnSpc>
              <a:spcBef>
                <a:spcPts val="0"/>
              </a:spcBef>
              <a:defRPr/>
            </a:pPr>
            <a:endParaRPr lang="ru-RU" sz="2200" dirty="0">
              <a:latin typeface="Verdana" panose="020B0604030504040204" pitchFamily="34" charset="0"/>
              <a:ea typeface="Verdana" panose="020B0604030504040204" pitchFamily="34" charset="0"/>
            </a:endParaRPr>
          </a:p>
        </p:txBody>
      </p:sp>
      <p:pic>
        <p:nvPicPr>
          <p:cNvPr id="7" name="Рисунок 6">
            <a:extLst>
              <a:ext uri="{FF2B5EF4-FFF2-40B4-BE49-F238E27FC236}">
                <a16:creationId xmlns:a16="http://schemas.microsoft.com/office/drawing/2014/main" id="{5DD775D7-75B7-4E62-9493-F5A911ABD75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15336" y="149781"/>
            <a:ext cx="1636913" cy="1239584"/>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a:extLst>
              <a:ext uri="{FF2B5EF4-FFF2-40B4-BE49-F238E27FC236}">
                <a16:creationId xmlns:a16="http://schemas.microsoft.com/office/drawing/2014/main" id="{EF959790-6184-4963-A8B9-301B34B0C89E}"/>
              </a:ext>
            </a:extLst>
          </p:cNvPr>
          <p:cNvSpPr>
            <a:spLocks noGrp="1" noChangeArrowheads="1"/>
          </p:cNvSpPr>
          <p:nvPr>
            <p:ph type="subTitle" idx="1"/>
          </p:nvPr>
        </p:nvSpPr>
        <p:spPr>
          <a:xfrm>
            <a:off x="227215" y="1196976"/>
            <a:ext cx="11709861" cy="4968875"/>
          </a:xfrm>
        </p:spPr>
        <p:txBody>
          <a:bodyPr>
            <a:normAutofit fontScale="92500" lnSpcReduction="10000"/>
          </a:bodyPr>
          <a:lstStyle/>
          <a:p>
            <a:pPr marL="0" lvl="3" algn="just">
              <a:lnSpc>
                <a:spcPct val="100000"/>
              </a:lnSpc>
              <a:spcBef>
                <a:spcPts val="0"/>
              </a:spcBef>
              <a:defRPr/>
            </a:pPr>
            <a:r>
              <a:rPr lang="ru-RU" sz="2000" b="1" u="sng" dirty="0">
                <a:latin typeface="Verdana" panose="020B0604030504040204" pitchFamily="34" charset="0"/>
                <a:ea typeface="Verdana" panose="020B0604030504040204" pitchFamily="34" charset="0"/>
              </a:rPr>
              <a:t>2 Справочники</a:t>
            </a:r>
            <a:endParaRPr lang="en-US" sz="2000" b="1" u="sng" dirty="0">
              <a:latin typeface="Verdana" panose="020B0604030504040204" pitchFamily="34" charset="0"/>
              <a:ea typeface="Verdana" panose="020B0604030504040204" pitchFamily="34" charset="0"/>
            </a:endParaRPr>
          </a:p>
          <a:p>
            <a:pPr marL="0" lvl="3" algn="just">
              <a:lnSpc>
                <a:spcPct val="110000"/>
              </a:lnSpc>
              <a:spcBef>
                <a:spcPts val="0"/>
              </a:spcBef>
              <a:defRPr/>
            </a:pPr>
            <a:endParaRPr lang="ru-RU" sz="2000" b="1" u="sng" dirty="0">
              <a:latin typeface="Verdana" panose="020B0604030504040204" pitchFamily="34" charset="0"/>
              <a:ea typeface="Verdana" panose="020B0604030504040204" pitchFamily="34" charset="0"/>
            </a:endParaRPr>
          </a:p>
          <a:p>
            <a:pPr algn="just">
              <a:lnSpc>
                <a:spcPct val="110000"/>
              </a:lnSpc>
              <a:spcBef>
                <a:spcPts val="0"/>
              </a:spcBef>
              <a:defRPr/>
            </a:pPr>
            <a:r>
              <a:rPr lang="ru-RU" sz="2000" dirty="0">
                <a:latin typeface="Verdana" panose="020B0604030504040204" pitchFamily="34" charset="0"/>
                <a:ea typeface="Verdana" panose="020B0604030504040204" pitchFamily="34" charset="0"/>
              </a:rPr>
              <a:t>Справочники являются супер-файлами, которые могут содержать файлы или другие справочники. Обычно файлы, содержащиеся в них, устанавливают отношения каким-либо способом. Например, справочник, названный </a:t>
            </a:r>
            <a:r>
              <a:rPr lang="ru-RU" sz="2000" dirty="0" err="1">
                <a:latin typeface="Verdana" panose="020B0604030504040204" pitchFamily="34" charset="0"/>
                <a:ea typeface="Verdana" panose="020B0604030504040204" pitchFamily="34" charset="0"/>
              </a:rPr>
              <a:t>sales</a:t>
            </a:r>
            <a:r>
              <a:rPr lang="ru-RU" sz="2000" dirty="0">
                <a:latin typeface="Verdana" panose="020B0604030504040204" pitchFamily="34" charset="0"/>
                <a:ea typeface="Verdana" panose="020B0604030504040204" pitchFamily="34" charset="0"/>
              </a:rPr>
              <a:t> может хранить файлы, содержащие цифры ежемесячных продаж, названные </a:t>
            </a:r>
            <a:r>
              <a:rPr lang="ru-RU" sz="2000" dirty="0" err="1">
                <a:latin typeface="Verdana" panose="020B0604030504040204" pitchFamily="34" charset="0"/>
                <a:ea typeface="Verdana" panose="020B0604030504040204" pitchFamily="34" charset="0"/>
              </a:rPr>
              <a:t>jan</a:t>
            </a:r>
            <a:r>
              <a:rPr lang="ru-RU" sz="2000" dirty="0">
                <a:latin typeface="Verdana" panose="020B0604030504040204" pitchFamily="34" charset="0"/>
                <a:ea typeface="Verdana" panose="020B0604030504040204" pitchFamily="34" charset="0"/>
              </a:rPr>
              <a:t>, </a:t>
            </a:r>
            <a:r>
              <a:rPr lang="ru-RU" sz="2000" dirty="0" err="1">
                <a:latin typeface="Verdana" panose="020B0604030504040204" pitchFamily="34" charset="0"/>
                <a:ea typeface="Verdana" panose="020B0604030504040204" pitchFamily="34" charset="0"/>
              </a:rPr>
              <a:t>feb</a:t>
            </a:r>
            <a:r>
              <a:rPr lang="ru-RU" sz="2000" dirty="0">
                <a:latin typeface="Verdana" panose="020B0604030504040204" pitchFamily="34" charset="0"/>
                <a:ea typeface="Verdana" panose="020B0604030504040204" pitchFamily="34" charset="0"/>
              </a:rPr>
              <a:t>, </a:t>
            </a:r>
            <a:r>
              <a:rPr lang="ru-RU" sz="2000" dirty="0" err="1">
                <a:latin typeface="Verdana" panose="020B0604030504040204" pitchFamily="34" charset="0"/>
                <a:ea typeface="Verdana" panose="020B0604030504040204" pitchFamily="34" charset="0"/>
              </a:rPr>
              <a:t>mar</a:t>
            </a:r>
            <a:r>
              <a:rPr lang="ru-RU" sz="2000" dirty="0">
                <a:latin typeface="Verdana" panose="020B0604030504040204" pitchFamily="34" charset="0"/>
                <a:ea typeface="Verdana" panose="020B0604030504040204" pitchFamily="34" charset="0"/>
              </a:rPr>
              <a:t>, и т.д. Вы можете создать каталоги, добавить или удалить файлы из них или удалить каталоги.</a:t>
            </a:r>
            <a:endParaRPr lang="en-US" sz="2000" dirty="0">
              <a:latin typeface="Verdana" panose="020B0604030504040204" pitchFamily="34" charset="0"/>
              <a:ea typeface="Verdana" panose="020B0604030504040204" pitchFamily="34" charset="0"/>
            </a:endParaRPr>
          </a:p>
          <a:p>
            <a:pPr algn="just">
              <a:lnSpc>
                <a:spcPct val="110000"/>
              </a:lnSpc>
              <a:spcBef>
                <a:spcPts val="0"/>
              </a:spcBef>
              <a:defRPr/>
            </a:pPr>
            <a:endParaRPr lang="ru-RU" sz="2000" dirty="0">
              <a:latin typeface="Verdana" panose="020B0604030504040204" pitchFamily="34" charset="0"/>
              <a:ea typeface="Verdana" panose="020B0604030504040204" pitchFamily="34" charset="0"/>
            </a:endParaRPr>
          </a:p>
          <a:p>
            <a:pPr algn="just">
              <a:lnSpc>
                <a:spcPct val="110000"/>
              </a:lnSpc>
              <a:spcBef>
                <a:spcPts val="0"/>
              </a:spcBef>
              <a:defRPr/>
            </a:pPr>
            <a:r>
              <a:rPr lang="ru-RU" sz="2000" dirty="0">
                <a:latin typeface="Verdana" panose="020B0604030504040204" pitchFamily="34" charset="0"/>
                <a:ea typeface="Verdana" panose="020B0604030504040204" pitchFamily="34" charset="0"/>
              </a:rPr>
              <a:t>Система UNIX также содержит несколько справочников для собственного использования. Этот справочник, включающий в себя несколько системных справочников, размещается непосредственно под справочником </a:t>
            </a:r>
            <a:r>
              <a:rPr lang="ru-RU" sz="2000" dirty="0" err="1">
                <a:latin typeface="Verdana" panose="020B0604030504040204" pitchFamily="34" charset="0"/>
                <a:ea typeface="Verdana" panose="020B0604030504040204" pitchFamily="34" charset="0"/>
              </a:rPr>
              <a:t>root</a:t>
            </a:r>
            <a:r>
              <a:rPr lang="ru-RU" sz="2000" dirty="0">
                <a:latin typeface="Verdana" panose="020B0604030504040204" pitchFamily="34" charset="0"/>
                <a:ea typeface="Verdana" panose="020B0604030504040204" pitchFamily="34" charset="0"/>
              </a:rPr>
              <a:t>.</a:t>
            </a:r>
            <a:endParaRPr lang="en-US" sz="2000" dirty="0">
              <a:latin typeface="Verdana" panose="020B0604030504040204" pitchFamily="34" charset="0"/>
              <a:ea typeface="Verdana" panose="020B0604030504040204" pitchFamily="34" charset="0"/>
            </a:endParaRPr>
          </a:p>
          <a:p>
            <a:pPr algn="just">
              <a:lnSpc>
                <a:spcPct val="110000"/>
              </a:lnSpc>
              <a:spcBef>
                <a:spcPts val="0"/>
              </a:spcBef>
              <a:defRPr/>
            </a:pPr>
            <a:endParaRPr lang="en-US" sz="2000" dirty="0">
              <a:latin typeface="Verdana" panose="020B0604030504040204" pitchFamily="34" charset="0"/>
              <a:ea typeface="Verdana" panose="020B0604030504040204" pitchFamily="34" charset="0"/>
            </a:endParaRPr>
          </a:p>
          <a:p>
            <a:pPr algn="just">
              <a:lnSpc>
                <a:spcPct val="110000"/>
              </a:lnSpc>
              <a:spcBef>
                <a:spcPts val="0"/>
              </a:spcBef>
              <a:defRPr/>
            </a:pPr>
            <a:r>
              <a:rPr lang="ru-RU" sz="2000" u="sng" dirty="0">
                <a:latin typeface="Verdana" panose="020B0604030504040204" pitchFamily="34" charset="0"/>
                <a:ea typeface="Verdana" panose="020B0604030504040204" pitchFamily="34" charset="0"/>
              </a:rPr>
              <a:t>Справочник </a:t>
            </a:r>
            <a:r>
              <a:rPr lang="ru-RU" sz="2000" u="sng" dirty="0" err="1">
                <a:latin typeface="Verdana" panose="020B0604030504040204" pitchFamily="34" charset="0"/>
                <a:ea typeface="Verdana" panose="020B0604030504040204" pitchFamily="34" charset="0"/>
              </a:rPr>
              <a:t>root</a:t>
            </a:r>
            <a:r>
              <a:rPr lang="ru-RU" sz="2000" u="sng" dirty="0">
                <a:latin typeface="Verdana" panose="020B0604030504040204" pitchFamily="34" charset="0"/>
                <a:ea typeface="Verdana" panose="020B0604030504040204" pitchFamily="34" charset="0"/>
              </a:rPr>
              <a:t> (обозначенный /) является исходным в файловой структуре UNIX. Все справочники и файлы иерархически располагаются ниже. </a:t>
            </a:r>
            <a:endParaRPr lang="ru-RU" sz="2000" dirty="0">
              <a:latin typeface="Verdana" panose="020B0604030504040204" pitchFamily="34" charset="0"/>
              <a:ea typeface="Verdana" panose="020B0604030504040204" pitchFamily="34" charset="0"/>
            </a:endParaRPr>
          </a:p>
          <a:p>
            <a:pPr algn="just">
              <a:lnSpc>
                <a:spcPct val="100000"/>
              </a:lnSpc>
              <a:spcBef>
                <a:spcPts val="0"/>
              </a:spcBef>
              <a:defRPr/>
            </a:pPr>
            <a:r>
              <a:rPr lang="ru-RU" sz="2000" dirty="0">
                <a:latin typeface="Verdana" panose="020B0604030504040204" pitchFamily="34" charset="0"/>
                <a:ea typeface="Verdana" panose="020B0604030504040204" pitchFamily="34" charset="0"/>
              </a:rPr>
              <a:t> </a:t>
            </a:r>
          </a:p>
          <a:p>
            <a:pPr algn="just" eaLnBrk="1" hangingPunct="1">
              <a:defRPr/>
            </a:pPr>
            <a:r>
              <a:rPr lang="ru-RU" sz="2000" dirty="0"/>
              <a:t> </a:t>
            </a:r>
          </a:p>
          <a:p>
            <a:pPr algn="just" eaLnBrk="1" hangingPunct="1">
              <a:defRPr/>
            </a:pPr>
            <a:endParaRPr lang="ru-RU" sz="2000" dirty="0"/>
          </a:p>
          <a:p>
            <a:pPr algn="just" eaLnBrk="1" hangingPunct="1">
              <a:defRPr/>
            </a:pPr>
            <a:endParaRPr lang="ru-RU" sz="2000" dirty="0"/>
          </a:p>
        </p:txBody>
      </p:sp>
      <p:pic>
        <p:nvPicPr>
          <p:cNvPr id="7" name="Рисунок 6">
            <a:extLst>
              <a:ext uri="{FF2B5EF4-FFF2-40B4-BE49-F238E27FC236}">
                <a16:creationId xmlns:a16="http://schemas.microsoft.com/office/drawing/2014/main" id="{7CC2A0DD-DB25-4F82-8789-048953A7B3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59110" y="309042"/>
            <a:ext cx="1636913" cy="1239584"/>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a:extLst>
              <a:ext uri="{FF2B5EF4-FFF2-40B4-BE49-F238E27FC236}">
                <a16:creationId xmlns:a16="http://schemas.microsoft.com/office/drawing/2014/main" id="{3404B711-4AA3-4931-92AD-CF2DF7546637}"/>
              </a:ext>
            </a:extLst>
          </p:cNvPr>
          <p:cNvSpPr>
            <a:spLocks noGrp="1" noChangeArrowheads="1"/>
          </p:cNvSpPr>
          <p:nvPr>
            <p:ph type="subTitle" idx="1"/>
          </p:nvPr>
        </p:nvSpPr>
        <p:spPr>
          <a:xfrm>
            <a:off x="205047" y="1196976"/>
            <a:ext cx="11831782" cy="4968875"/>
          </a:xfrm>
        </p:spPr>
        <p:txBody>
          <a:bodyPr>
            <a:normAutofit/>
          </a:bodyPr>
          <a:lstStyle/>
          <a:p>
            <a:pPr marL="0" lvl="3" algn="just">
              <a:lnSpc>
                <a:spcPct val="100000"/>
              </a:lnSpc>
              <a:spcBef>
                <a:spcPts val="0"/>
              </a:spcBef>
              <a:defRPr/>
            </a:pPr>
            <a:r>
              <a:rPr lang="ru-RU" sz="2000" b="1" u="sng" dirty="0">
                <a:latin typeface="Verdana" panose="020B0604030504040204" pitchFamily="34" charset="0"/>
                <a:ea typeface="Verdana" panose="020B0604030504040204" pitchFamily="34" charset="0"/>
              </a:rPr>
              <a:t>3 Специальные файлы</a:t>
            </a:r>
          </a:p>
          <a:p>
            <a:pPr marL="0" lvl="3" algn="just">
              <a:lnSpc>
                <a:spcPct val="100000"/>
              </a:lnSpc>
              <a:spcBef>
                <a:spcPts val="0"/>
              </a:spcBef>
              <a:defRPr/>
            </a:pPr>
            <a:endParaRPr lang="ru-RU" sz="2000" b="1" u="sng" dirty="0">
              <a:latin typeface="Verdana" panose="020B0604030504040204" pitchFamily="34" charset="0"/>
              <a:ea typeface="Verdana" panose="020B0604030504040204" pitchFamily="34" charset="0"/>
            </a:endParaRPr>
          </a:p>
          <a:p>
            <a:pPr algn="just">
              <a:lnSpc>
                <a:spcPct val="100000"/>
              </a:lnSpc>
              <a:spcBef>
                <a:spcPts val="0"/>
              </a:spcBef>
              <a:defRPr/>
            </a:pPr>
            <a:r>
              <a:rPr lang="ru-RU" sz="2000" dirty="0">
                <a:latin typeface="Verdana" panose="020B0604030504040204" pitchFamily="34" charset="0"/>
                <a:ea typeface="Verdana" panose="020B0604030504040204" pitchFamily="34" charset="0"/>
              </a:rPr>
              <a:t>Специальные файлы соответствуют физическим устройствам, таким как терминал, дисковое устройство или канал связи. Система читает и записывает из/в специальные файлы также как и в обыкновенные файлы.  </a:t>
            </a:r>
          </a:p>
          <a:p>
            <a:pPr algn="just">
              <a:lnSpc>
                <a:spcPct val="100000"/>
              </a:lnSpc>
              <a:spcBef>
                <a:spcPts val="0"/>
              </a:spcBef>
              <a:defRPr/>
            </a:pPr>
            <a:endParaRPr lang="ru-RU" sz="2000" dirty="0">
              <a:latin typeface="Verdana" panose="020B0604030504040204" pitchFamily="34" charset="0"/>
              <a:ea typeface="Verdana" panose="020B0604030504040204" pitchFamily="34" charset="0"/>
            </a:endParaRPr>
          </a:p>
          <a:p>
            <a:pPr algn="just">
              <a:lnSpc>
                <a:spcPct val="100000"/>
              </a:lnSpc>
              <a:spcBef>
                <a:spcPts val="0"/>
              </a:spcBef>
              <a:defRPr/>
            </a:pPr>
            <a:r>
              <a:rPr lang="ru-RU" sz="2000" dirty="0">
                <a:latin typeface="Verdana" panose="020B0604030504040204" pitchFamily="34" charset="0"/>
                <a:ea typeface="Verdana" panose="020B0604030504040204" pitchFamily="34" charset="0"/>
              </a:rPr>
              <a:t>Специальные файлы не хранят данные. Они обеспечивают механизм отображения физических внешних устройств в имена файлов файловой системы. Каждому устройству, поддерживаемому системой, соответствует, по меньшей мере, один специальный файл.</a:t>
            </a:r>
            <a:endParaRPr lang="en-US" sz="2000" dirty="0">
              <a:latin typeface="Verdana" panose="020B0604030504040204" pitchFamily="34" charset="0"/>
              <a:ea typeface="Verdana" panose="020B0604030504040204" pitchFamily="34" charset="0"/>
            </a:endParaRPr>
          </a:p>
          <a:p>
            <a:pPr algn="just">
              <a:lnSpc>
                <a:spcPct val="100000"/>
              </a:lnSpc>
              <a:spcBef>
                <a:spcPts val="0"/>
              </a:spcBef>
              <a:defRPr/>
            </a:pPr>
            <a:endParaRPr lang="ru-RU" sz="2000" dirty="0">
              <a:latin typeface="Verdana" panose="020B0604030504040204" pitchFamily="34" charset="0"/>
              <a:ea typeface="Verdana" panose="020B0604030504040204" pitchFamily="34" charset="0"/>
            </a:endParaRPr>
          </a:p>
          <a:p>
            <a:pPr algn="just">
              <a:lnSpc>
                <a:spcPct val="100000"/>
              </a:lnSpc>
              <a:spcBef>
                <a:spcPts val="0"/>
              </a:spcBef>
              <a:defRPr/>
            </a:pPr>
            <a:r>
              <a:rPr lang="ru-RU" sz="2000" dirty="0">
                <a:latin typeface="Verdana" panose="020B0604030504040204" pitchFamily="34" charset="0"/>
                <a:ea typeface="Verdana" panose="020B0604030504040204" pitchFamily="34" charset="0"/>
              </a:rPr>
              <a:t>Различаются два типа специальных файлов - </a:t>
            </a:r>
            <a:r>
              <a:rPr lang="ru-RU" sz="2000" b="1" dirty="0">
                <a:latin typeface="Verdana" panose="020B0604030504040204" pitchFamily="34" charset="0"/>
                <a:ea typeface="Verdana" panose="020B0604030504040204" pitchFamily="34" charset="0"/>
              </a:rPr>
              <a:t>блочные</a:t>
            </a:r>
            <a:r>
              <a:rPr lang="ru-RU" sz="2000" dirty="0">
                <a:latin typeface="Verdana" panose="020B0604030504040204" pitchFamily="34" charset="0"/>
                <a:ea typeface="Verdana" panose="020B0604030504040204" pitchFamily="34" charset="0"/>
              </a:rPr>
              <a:t> и </a:t>
            </a:r>
            <a:r>
              <a:rPr lang="ru-RU" sz="2000" b="1" dirty="0">
                <a:latin typeface="Verdana" panose="020B0604030504040204" pitchFamily="34" charset="0"/>
                <a:ea typeface="Verdana" panose="020B0604030504040204" pitchFamily="34" charset="0"/>
              </a:rPr>
              <a:t>символьные</a:t>
            </a:r>
            <a:r>
              <a:rPr lang="ru-RU" sz="2000" dirty="0">
                <a:latin typeface="Verdana" panose="020B0604030504040204" pitchFamily="34" charset="0"/>
                <a:ea typeface="Verdana" panose="020B0604030504040204" pitchFamily="34" charset="0"/>
              </a:rPr>
              <a:t>. </a:t>
            </a:r>
          </a:p>
          <a:p>
            <a:pPr algn="just">
              <a:lnSpc>
                <a:spcPct val="100000"/>
              </a:lnSpc>
              <a:spcBef>
                <a:spcPts val="0"/>
              </a:spcBef>
              <a:defRPr/>
            </a:pPr>
            <a:endParaRPr lang="ru-RU" sz="2000" dirty="0">
              <a:latin typeface="Verdana" panose="020B0604030504040204" pitchFamily="34" charset="0"/>
              <a:ea typeface="Verdana" panose="020B0604030504040204" pitchFamily="34" charset="0"/>
            </a:endParaRPr>
          </a:p>
          <a:p>
            <a:pPr algn="just" eaLnBrk="1" hangingPunct="1">
              <a:lnSpc>
                <a:spcPct val="100000"/>
              </a:lnSpc>
              <a:spcBef>
                <a:spcPts val="0"/>
              </a:spcBef>
              <a:defRPr/>
            </a:pPr>
            <a:r>
              <a:rPr lang="ru-RU" sz="2000" dirty="0">
                <a:latin typeface="Verdana" panose="020B0604030504040204" pitchFamily="34" charset="0"/>
                <a:ea typeface="Verdana" panose="020B0604030504040204" pitchFamily="34" charset="0"/>
              </a:rPr>
              <a:t> </a:t>
            </a:r>
          </a:p>
          <a:p>
            <a:pPr algn="just" eaLnBrk="1" hangingPunct="1">
              <a:lnSpc>
                <a:spcPct val="100000"/>
              </a:lnSpc>
              <a:spcBef>
                <a:spcPts val="0"/>
              </a:spcBef>
              <a:defRPr/>
            </a:pPr>
            <a:endParaRPr lang="ru-RU" sz="2000" dirty="0">
              <a:latin typeface="Verdana" panose="020B0604030504040204" pitchFamily="34" charset="0"/>
              <a:ea typeface="Verdana" panose="020B0604030504040204" pitchFamily="34" charset="0"/>
            </a:endParaRPr>
          </a:p>
          <a:p>
            <a:pPr algn="just" eaLnBrk="1" hangingPunct="1">
              <a:defRPr/>
            </a:pPr>
            <a:endParaRPr lang="ru-RU" sz="2000" dirty="0"/>
          </a:p>
        </p:txBody>
      </p:sp>
      <p:pic>
        <p:nvPicPr>
          <p:cNvPr id="7" name="Рисунок 6">
            <a:extLst>
              <a:ext uri="{FF2B5EF4-FFF2-40B4-BE49-F238E27FC236}">
                <a16:creationId xmlns:a16="http://schemas.microsoft.com/office/drawing/2014/main" id="{4BB238D5-901B-4D7C-A389-342D568169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0613" y="389555"/>
            <a:ext cx="1636913" cy="1239584"/>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a:extLst>
              <a:ext uri="{FF2B5EF4-FFF2-40B4-BE49-F238E27FC236}">
                <a16:creationId xmlns:a16="http://schemas.microsoft.com/office/drawing/2014/main" id="{C8FAAB9E-D90E-41E3-AADA-49607C2B9D57}"/>
              </a:ext>
            </a:extLst>
          </p:cNvPr>
          <p:cNvSpPr>
            <a:spLocks noGrp="1" noChangeArrowheads="1"/>
          </p:cNvSpPr>
          <p:nvPr>
            <p:ph type="subTitle" idx="1"/>
          </p:nvPr>
        </p:nvSpPr>
        <p:spPr>
          <a:xfrm>
            <a:off x="349135" y="1557194"/>
            <a:ext cx="11626734" cy="4968875"/>
          </a:xfrm>
        </p:spPr>
        <p:txBody>
          <a:bodyPr/>
          <a:lstStyle/>
          <a:p>
            <a:pPr algn="just">
              <a:lnSpc>
                <a:spcPct val="100000"/>
              </a:lnSpc>
              <a:spcBef>
                <a:spcPts val="0"/>
              </a:spcBef>
            </a:pPr>
            <a:r>
              <a:rPr lang="ru-RU" altLang="ru-RU" sz="2000" b="1" dirty="0">
                <a:latin typeface="Verdana" panose="020B0604030504040204" pitchFamily="34" charset="0"/>
                <a:ea typeface="Verdana" panose="020B0604030504040204" pitchFamily="34" charset="0"/>
              </a:rPr>
              <a:t>Блочные</a:t>
            </a:r>
            <a:r>
              <a:rPr lang="ru-RU" altLang="ru-RU" sz="2000" dirty="0">
                <a:latin typeface="Verdana" panose="020B0604030504040204" pitchFamily="34" charset="0"/>
                <a:ea typeface="Verdana" panose="020B0604030504040204" pitchFamily="34" charset="0"/>
              </a:rPr>
              <a:t> специальные файлы ассоциируются с такими внешними устройствами, обмен с которыми производится блоками байтов данных, размером 512, 1024, 4096 или 8192 байтов. Типичным примером подобных устройств являются магнитные диски. Файловые системы всегда находятся на блочных устройствах. </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b="1" dirty="0">
                <a:latin typeface="Verdana" panose="020B0604030504040204" pitchFamily="34" charset="0"/>
                <a:ea typeface="Verdana" panose="020B0604030504040204" pitchFamily="34" charset="0"/>
              </a:rPr>
              <a:t>Символьные</a:t>
            </a:r>
            <a:r>
              <a:rPr lang="ru-RU" altLang="ru-RU" sz="2000" dirty="0">
                <a:latin typeface="Verdana" panose="020B0604030504040204" pitchFamily="34" charset="0"/>
                <a:ea typeface="Verdana" panose="020B0604030504040204" pitchFamily="34" charset="0"/>
              </a:rPr>
              <a:t> специальные файлы ассоциируются с внешними устройствами, которые не обязательно требуют обмена блоками данных равного размера. </a:t>
            </a:r>
            <a:r>
              <a:rPr lang="ru-RU" altLang="ru-RU" sz="2000" u="sng" dirty="0">
                <a:latin typeface="Verdana" panose="020B0604030504040204" pitchFamily="34" charset="0"/>
                <a:ea typeface="Verdana" panose="020B0604030504040204" pitchFamily="34" charset="0"/>
              </a:rPr>
              <a:t>Примерами</a:t>
            </a:r>
            <a:r>
              <a:rPr lang="ru-RU" altLang="ru-RU" sz="2000" dirty="0">
                <a:latin typeface="Verdana" panose="020B0604030504040204" pitchFamily="34" charset="0"/>
                <a:ea typeface="Verdana" panose="020B0604030504040204" pitchFamily="34" charset="0"/>
              </a:rPr>
              <a:t> таких устройств являются терминалы (в том числе, системная консоль), последовательные устройства, некоторые виды магнитных лент. Иногда символьные специальные файлы ассоциируются с магнитными дисками. </a:t>
            </a:r>
          </a:p>
          <a:p>
            <a:pPr algn="just" eaLnBrk="1" hangingPunct="1">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eaLnBrk="1" hangingPunct="1"/>
            <a:endParaRPr lang="ru-RU" altLang="ru-RU" sz="2000" dirty="0"/>
          </a:p>
        </p:txBody>
      </p:sp>
      <p:pic>
        <p:nvPicPr>
          <p:cNvPr id="7" name="Рисунок 6">
            <a:extLst>
              <a:ext uri="{FF2B5EF4-FFF2-40B4-BE49-F238E27FC236}">
                <a16:creationId xmlns:a16="http://schemas.microsoft.com/office/drawing/2014/main" id="{E524F7ED-126B-49EE-8BFB-245493447B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80543" y="196840"/>
            <a:ext cx="1636913" cy="1239584"/>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a:extLst>
              <a:ext uri="{FF2B5EF4-FFF2-40B4-BE49-F238E27FC236}">
                <a16:creationId xmlns:a16="http://schemas.microsoft.com/office/drawing/2014/main" id="{BA05ADCE-8D81-41B6-B4A0-62F1189D79E8}"/>
              </a:ext>
            </a:extLst>
          </p:cNvPr>
          <p:cNvSpPr>
            <a:spLocks noGrp="1" noChangeArrowheads="1"/>
          </p:cNvSpPr>
          <p:nvPr>
            <p:ph type="subTitle" idx="1"/>
          </p:nvPr>
        </p:nvSpPr>
        <p:spPr>
          <a:xfrm>
            <a:off x="205047" y="1196976"/>
            <a:ext cx="11682153" cy="4968875"/>
          </a:xfrm>
        </p:spPr>
        <p:txBody>
          <a:bodyPr/>
          <a:lstStyle/>
          <a:p>
            <a:pPr marL="0" lvl="3" algn="just">
              <a:lnSpc>
                <a:spcPct val="100000"/>
              </a:lnSpc>
              <a:spcBef>
                <a:spcPts val="0"/>
              </a:spcBef>
              <a:defRPr/>
            </a:pPr>
            <a:r>
              <a:rPr lang="ru-RU" sz="2000" b="1" u="sng" dirty="0">
                <a:latin typeface="Verdana" panose="020B0604030504040204" pitchFamily="34" charset="0"/>
                <a:ea typeface="Verdana" panose="020B0604030504040204" pitchFamily="34" charset="0"/>
              </a:rPr>
              <a:t>4 Связывание файлов с разными именами</a:t>
            </a:r>
          </a:p>
          <a:p>
            <a:pPr marL="0" lvl="3" algn="just">
              <a:lnSpc>
                <a:spcPct val="100000"/>
              </a:lnSpc>
              <a:spcBef>
                <a:spcPts val="0"/>
              </a:spcBef>
              <a:defRPr/>
            </a:pPr>
            <a:endParaRPr lang="ru-RU" sz="2000" b="1" u="sng" dirty="0">
              <a:latin typeface="Verdana" panose="020B0604030504040204" pitchFamily="34" charset="0"/>
              <a:ea typeface="Verdana" panose="020B0604030504040204" pitchFamily="34" charset="0"/>
            </a:endParaRPr>
          </a:p>
          <a:p>
            <a:pPr algn="just">
              <a:lnSpc>
                <a:spcPct val="100000"/>
              </a:lnSpc>
              <a:spcBef>
                <a:spcPts val="0"/>
              </a:spcBef>
              <a:defRPr/>
            </a:pPr>
            <a:r>
              <a:rPr lang="ru-RU" sz="2000" dirty="0">
                <a:latin typeface="Verdana" panose="020B0604030504040204" pitchFamily="34" charset="0"/>
                <a:ea typeface="Verdana" panose="020B0604030504040204" pitchFamily="34" charset="0"/>
              </a:rPr>
              <a:t>Файловая система ОС UNIX обеспечивает возможность связывания одного и того же файла с разными именами. Часто имеет смысл хранить под разными именами одну и ту же команду (выполняемый файл) командного интерпретатора.</a:t>
            </a:r>
          </a:p>
          <a:p>
            <a:pPr algn="just">
              <a:lnSpc>
                <a:spcPct val="100000"/>
              </a:lnSpc>
              <a:spcBef>
                <a:spcPts val="0"/>
              </a:spcBef>
              <a:defRPr/>
            </a:pPr>
            <a:r>
              <a:rPr lang="ru-RU" sz="2000" dirty="0">
                <a:latin typeface="Verdana" panose="020B0604030504040204" pitchFamily="34" charset="0"/>
                <a:ea typeface="Verdana" panose="020B0604030504040204" pitchFamily="34" charset="0"/>
              </a:rPr>
              <a:t> </a:t>
            </a:r>
          </a:p>
          <a:p>
            <a:pPr algn="just">
              <a:lnSpc>
                <a:spcPct val="100000"/>
              </a:lnSpc>
              <a:spcBef>
                <a:spcPts val="0"/>
              </a:spcBef>
              <a:defRPr/>
            </a:pPr>
            <a:r>
              <a:rPr lang="ru-RU" sz="2000" dirty="0">
                <a:latin typeface="Verdana" panose="020B0604030504040204" pitchFamily="34" charset="0"/>
                <a:ea typeface="Verdana" panose="020B0604030504040204" pitchFamily="34" charset="0"/>
              </a:rPr>
              <a:t>При символической связи в соответствующем каталоге создается элемент, в котором имени связи сопоставляется некоторое имя файла (этот файл даже не обязан существовать к моменту создания символической связи), создается отдельный i-узел, и даже заводится отдельный блок данных для хранения потенциально длинного имени файла. </a:t>
            </a:r>
          </a:p>
          <a:p>
            <a:pPr algn="just">
              <a:defRPr/>
            </a:pPr>
            <a:endParaRPr lang="ru-RU" sz="2000" b="1" dirty="0"/>
          </a:p>
          <a:p>
            <a:pPr algn="just" eaLnBrk="1" hangingPunct="1">
              <a:defRPr/>
            </a:pPr>
            <a:endParaRPr lang="ru-RU" sz="2000" dirty="0"/>
          </a:p>
          <a:p>
            <a:pPr algn="just" eaLnBrk="1" hangingPunct="1">
              <a:defRPr/>
            </a:pPr>
            <a:endParaRPr lang="ru-RU" sz="2000" dirty="0"/>
          </a:p>
        </p:txBody>
      </p:sp>
      <p:pic>
        <p:nvPicPr>
          <p:cNvPr id="7" name="Рисунок 6">
            <a:extLst>
              <a:ext uri="{FF2B5EF4-FFF2-40B4-BE49-F238E27FC236}">
                <a16:creationId xmlns:a16="http://schemas.microsoft.com/office/drawing/2014/main" id="{942C8BF0-89D7-4652-B7FA-59C6A220D0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2590" y="274536"/>
            <a:ext cx="1636913" cy="1239584"/>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a:extLst>
              <a:ext uri="{FF2B5EF4-FFF2-40B4-BE49-F238E27FC236}">
                <a16:creationId xmlns:a16="http://schemas.microsoft.com/office/drawing/2014/main" id="{2E29F494-9703-4E00-8071-D92E46A8AEF9}"/>
              </a:ext>
            </a:extLst>
          </p:cNvPr>
          <p:cNvSpPr>
            <a:spLocks noGrp="1" noChangeArrowheads="1"/>
          </p:cNvSpPr>
          <p:nvPr>
            <p:ph type="subTitle" idx="1"/>
          </p:nvPr>
        </p:nvSpPr>
        <p:spPr>
          <a:xfrm>
            <a:off x="365762" y="1130474"/>
            <a:ext cx="11587940" cy="4968875"/>
          </a:xfrm>
        </p:spPr>
        <p:txBody>
          <a:bodyPr/>
          <a:lstStyle/>
          <a:p>
            <a:pPr marL="0" lvl="3" algn="just">
              <a:lnSpc>
                <a:spcPct val="100000"/>
              </a:lnSpc>
              <a:spcBef>
                <a:spcPts val="0"/>
              </a:spcBef>
              <a:defRPr/>
            </a:pPr>
            <a:r>
              <a:rPr lang="ru-RU" sz="2000" b="1" u="sng" dirty="0">
                <a:latin typeface="Verdana" panose="020B0604030504040204" pitchFamily="34" charset="0"/>
                <a:ea typeface="Verdana" panose="020B0604030504040204" pitchFamily="34" charset="0"/>
              </a:rPr>
              <a:t>5 Файлы, отображаемые в виртуальную память</a:t>
            </a:r>
          </a:p>
          <a:p>
            <a:pPr marL="0" lvl="3" algn="just">
              <a:lnSpc>
                <a:spcPct val="100000"/>
              </a:lnSpc>
              <a:spcBef>
                <a:spcPts val="0"/>
              </a:spcBef>
              <a:defRPr/>
            </a:pPr>
            <a:endParaRPr lang="ru-RU" sz="2000" b="1" dirty="0">
              <a:latin typeface="Verdana" panose="020B0604030504040204" pitchFamily="34" charset="0"/>
              <a:ea typeface="Verdana" panose="020B0604030504040204" pitchFamily="34" charset="0"/>
            </a:endParaRPr>
          </a:p>
          <a:p>
            <a:pPr algn="just">
              <a:lnSpc>
                <a:spcPct val="100000"/>
              </a:lnSpc>
              <a:spcBef>
                <a:spcPts val="0"/>
              </a:spcBef>
              <a:defRPr/>
            </a:pPr>
            <a:r>
              <a:rPr lang="ru-RU" sz="2000" dirty="0">
                <a:latin typeface="Verdana" panose="020B0604030504040204" pitchFamily="34" charset="0"/>
                <a:ea typeface="Verdana" panose="020B0604030504040204" pitchFamily="34" charset="0"/>
              </a:rPr>
              <a:t>В современных версиях ОС UNIX  появилась возможность отображать обычные файлы в виртуальную память процесса с последующей работой с содержимым файла не с помощью системных вызовов </a:t>
            </a:r>
            <a:r>
              <a:rPr lang="ru-RU" sz="2000" dirty="0" err="1">
                <a:latin typeface="Verdana" panose="020B0604030504040204" pitchFamily="34" charset="0"/>
                <a:ea typeface="Verdana" panose="020B0604030504040204" pitchFamily="34" charset="0"/>
              </a:rPr>
              <a:t>read</a:t>
            </a:r>
            <a:r>
              <a:rPr lang="ru-RU" sz="2000" dirty="0">
                <a:latin typeface="Verdana" panose="020B0604030504040204" pitchFamily="34" charset="0"/>
                <a:ea typeface="Verdana" panose="020B0604030504040204" pitchFamily="34" charset="0"/>
              </a:rPr>
              <a:t>, </a:t>
            </a:r>
            <a:r>
              <a:rPr lang="ru-RU" sz="2000" dirty="0" err="1">
                <a:latin typeface="Verdana" panose="020B0604030504040204" pitchFamily="34" charset="0"/>
                <a:ea typeface="Verdana" panose="020B0604030504040204" pitchFamily="34" charset="0"/>
              </a:rPr>
              <a:t>write</a:t>
            </a:r>
            <a:r>
              <a:rPr lang="ru-RU" sz="2000" dirty="0">
                <a:latin typeface="Verdana" panose="020B0604030504040204" pitchFamily="34" charset="0"/>
                <a:ea typeface="Verdana" panose="020B0604030504040204" pitchFamily="34" charset="0"/>
              </a:rPr>
              <a:t> и </a:t>
            </a:r>
            <a:r>
              <a:rPr lang="ru-RU" sz="2000" dirty="0" err="1">
                <a:latin typeface="Verdana" panose="020B0604030504040204" pitchFamily="34" charset="0"/>
                <a:ea typeface="Verdana" panose="020B0604030504040204" pitchFamily="34" charset="0"/>
              </a:rPr>
              <a:t>lseek</a:t>
            </a:r>
            <a:r>
              <a:rPr lang="ru-RU" sz="2000" dirty="0">
                <a:latin typeface="Verdana" panose="020B0604030504040204" pitchFamily="34" charset="0"/>
                <a:ea typeface="Verdana" panose="020B0604030504040204" pitchFamily="34" charset="0"/>
              </a:rPr>
              <a:t>, а с помощью обычных операций чтения из памяти и записи в память. </a:t>
            </a:r>
          </a:p>
          <a:p>
            <a:pPr algn="just">
              <a:lnSpc>
                <a:spcPct val="100000"/>
              </a:lnSpc>
              <a:spcBef>
                <a:spcPts val="0"/>
              </a:spcBef>
              <a:defRPr/>
            </a:pPr>
            <a:endParaRPr lang="ru-RU" sz="2000" dirty="0">
              <a:latin typeface="Verdana" panose="020B0604030504040204" pitchFamily="34" charset="0"/>
              <a:ea typeface="Verdana" panose="020B0604030504040204" pitchFamily="34" charset="0"/>
            </a:endParaRPr>
          </a:p>
          <a:p>
            <a:pPr algn="just">
              <a:lnSpc>
                <a:spcPct val="100000"/>
              </a:lnSpc>
              <a:spcBef>
                <a:spcPts val="0"/>
              </a:spcBef>
              <a:defRPr/>
            </a:pPr>
            <a:r>
              <a:rPr lang="ru-RU" sz="2000" dirty="0">
                <a:latin typeface="Verdana" panose="020B0604030504040204" pitchFamily="34" charset="0"/>
                <a:ea typeface="Verdana" panose="020B0604030504040204" pitchFamily="34" charset="0"/>
              </a:rPr>
              <a:t>Для отображения файла в виртуальную память, после открытия файла выполняется системный вызов </a:t>
            </a:r>
            <a:r>
              <a:rPr lang="ru-RU" sz="2000" dirty="0" err="1">
                <a:latin typeface="Verdana" panose="020B0604030504040204" pitchFamily="34" charset="0"/>
                <a:ea typeface="Verdana" panose="020B0604030504040204" pitchFamily="34" charset="0"/>
              </a:rPr>
              <a:t>mmap</a:t>
            </a:r>
            <a:r>
              <a:rPr lang="ru-RU" sz="2000" dirty="0">
                <a:latin typeface="Verdana" panose="020B0604030504040204" pitchFamily="34" charset="0"/>
                <a:ea typeface="Verdana" panose="020B0604030504040204" pitchFamily="34" charset="0"/>
              </a:rPr>
              <a:t>, действие которого состоит в том, что создается сегмент разделяемой памяти, ассоциированный с открытым файлом, и автоматически подключается к виртуальной памяти процесса. </a:t>
            </a:r>
            <a:endParaRPr lang="ru-RU" sz="2000" b="1" dirty="0">
              <a:latin typeface="Verdana" panose="020B0604030504040204" pitchFamily="34" charset="0"/>
              <a:ea typeface="Verdana" panose="020B0604030504040204" pitchFamily="34" charset="0"/>
            </a:endParaRPr>
          </a:p>
          <a:p>
            <a:pPr algn="just" eaLnBrk="1" hangingPunct="1">
              <a:defRPr/>
            </a:pPr>
            <a:endParaRPr lang="ru-RU" sz="2000" dirty="0">
              <a:latin typeface="Verdana" panose="020B0604030504040204" pitchFamily="34" charset="0"/>
              <a:ea typeface="Verdana" panose="020B0604030504040204" pitchFamily="34" charset="0"/>
            </a:endParaRPr>
          </a:p>
          <a:p>
            <a:pPr algn="just" eaLnBrk="1" hangingPunct="1">
              <a:defRPr/>
            </a:pPr>
            <a:endParaRPr lang="ru-RU" sz="2000" dirty="0"/>
          </a:p>
        </p:txBody>
      </p:sp>
      <p:pic>
        <p:nvPicPr>
          <p:cNvPr id="7" name="Рисунок 6">
            <a:extLst>
              <a:ext uri="{FF2B5EF4-FFF2-40B4-BE49-F238E27FC236}">
                <a16:creationId xmlns:a16="http://schemas.microsoft.com/office/drawing/2014/main" id="{BBEA305C-BC2A-40AE-948C-A67B945802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89325" y="314794"/>
            <a:ext cx="1636913" cy="123958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435E2A3-912E-4C1E-B985-2FCC1AB606A5}"/>
              </a:ext>
            </a:extLst>
          </p:cNvPr>
          <p:cNvSpPr txBox="1"/>
          <p:nvPr/>
        </p:nvSpPr>
        <p:spPr>
          <a:xfrm>
            <a:off x="873477" y="922488"/>
            <a:ext cx="11054645" cy="2309287"/>
          </a:xfrm>
          <a:prstGeom prst="rect">
            <a:avLst/>
          </a:prstGeom>
          <a:noFill/>
        </p:spPr>
        <p:txBody>
          <a:bodyPr wrap="square">
            <a:spAutoFit/>
          </a:bodyPr>
          <a:lstStyle/>
          <a:p>
            <a:pPr>
              <a:lnSpc>
                <a:spcPct val="80000"/>
              </a:lnSpc>
              <a:spcBef>
                <a:spcPts val="1000"/>
              </a:spcBef>
              <a:defRPr/>
            </a:pPr>
            <a:r>
              <a:rPr lang="ru-RU" sz="2000" b="1" dirty="0">
                <a:effectLst>
                  <a:outerShdw blurRad="38100" dist="38100" dir="2700000" algn="tl">
                    <a:srgbClr val="FFFFFF"/>
                  </a:outerShdw>
                </a:effectLst>
                <a:latin typeface="Verdana" pitchFamily="34" charset="0"/>
              </a:rPr>
              <a:t>План </a:t>
            </a:r>
            <a:r>
              <a:rPr lang="en-US" sz="2000" b="1" dirty="0">
                <a:effectLst>
                  <a:outerShdw blurRad="38100" dist="38100" dir="2700000" algn="tl">
                    <a:srgbClr val="FFFFFF"/>
                  </a:outerShdw>
                </a:effectLst>
                <a:latin typeface="Verdana" pitchFamily="34" charset="0"/>
              </a:rPr>
              <a:t>:</a:t>
            </a:r>
            <a:endParaRPr lang="ru-RU" sz="2000" b="1" dirty="0">
              <a:effectLst>
                <a:outerShdw blurRad="38100" dist="38100" dir="2700000" algn="tl">
                  <a:srgbClr val="FFFFFF"/>
                </a:outerShdw>
              </a:effectLst>
              <a:latin typeface="Verdana" pitchFamily="34" charset="0"/>
            </a:endParaRPr>
          </a:p>
          <a:p>
            <a:pPr>
              <a:lnSpc>
                <a:spcPct val="80000"/>
              </a:lnSpc>
              <a:spcBef>
                <a:spcPts val="1000"/>
              </a:spcBef>
              <a:defRPr/>
            </a:pPr>
            <a:endParaRPr lang="ru-RU" sz="2000" b="1" dirty="0">
              <a:effectLst>
                <a:outerShdw blurRad="38100" dist="38100" dir="2700000" algn="tl">
                  <a:srgbClr val="FFFFFF"/>
                </a:outerShdw>
              </a:effectLst>
              <a:latin typeface="Verdana" pitchFamily="34" charset="0"/>
            </a:endParaRPr>
          </a:p>
          <a:p>
            <a:pPr>
              <a:lnSpc>
                <a:spcPct val="107000"/>
              </a:lnSpc>
              <a:spcAft>
                <a:spcPts val="800"/>
              </a:spcAft>
            </a:pPr>
            <a:r>
              <a:rPr lang="ru-RU" sz="1800" b="1" dirty="0">
                <a:effectLst/>
                <a:latin typeface="Calibri" panose="020F0502020204030204" pitchFamily="34" charset="0"/>
                <a:ea typeface="Calibri" panose="020F0502020204030204" pitchFamily="34" charset="0"/>
                <a:cs typeface="Times New Roman" panose="02020603050405020304" pitchFamily="18" charset="0"/>
              </a:rPr>
              <a:t>1 Ядро, </a:t>
            </a:r>
            <a:r>
              <a:rPr lang="ru-RU" sz="1800" b="1" dirty="0" err="1">
                <a:effectLst/>
                <a:latin typeface="Calibri" panose="020F0502020204030204" pitchFamily="34" charset="0"/>
                <a:ea typeface="Calibri" panose="020F0502020204030204" pitchFamily="34" charset="0"/>
                <a:cs typeface="Times New Roman" panose="02020603050405020304" pitchFamily="18" charset="0"/>
              </a:rPr>
              <a:t>shell</a:t>
            </a:r>
            <a:r>
              <a:rPr lang="ru-RU" sz="1800" b="1" dirty="0">
                <a:effectLst/>
                <a:latin typeface="Calibri" panose="020F0502020204030204" pitchFamily="34" charset="0"/>
                <a:ea typeface="Calibri" panose="020F0502020204030204" pitchFamily="34" charset="0"/>
                <a:cs typeface="Times New Roman" panose="02020603050405020304" pitchFamily="18" charset="0"/>
              </a:rPr>
              <a:t>, команды в ОС Unix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1800" b="1" dirty="0">
                <a:effectLst/>
                <a:latin typeface="Calibri" panose="020F0502020204030204" pitchFamily="34" charset="0"/>
                <a:ea typeface="Calibri" panose="020F0502020204030204" pitchFamily="34" charset="0"/>
                <a:cs typeface="Times New Roman" panose="02020603050405020304" pitchFamily="18" charset="0"/>
              </a:rPr>
              <a:t>2 Файловая система в ОС Unix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1800" b="1" dirty="0">
                <a:effectLst/>
                <a:latin typeface="Calibri" panose="020F0502020204030204" pitchFamily="34" charset="0"/>
                <a:ea typeface="Calibri" panose="020F0502020204030204" pitchFamily="34" charset="0"/>
                <a:cs typeface="Times New Roman" panose="02020603050405020304" pitchFamily="18" charset="0"/>
              </a:rPr>
              <a:t>3 Базовые механизмы сетевых взаимодействий</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fontAlgn="base">
              <a:lnSpc>
                <a:spcPct val="150000"/>
              </a:lnSpc>
              <a:tabLst>
                <a:tab pos="609600" algn="l"/>
                <a:tab pos="6473825" algn="r"/>
              </a:tabLst>
              <a:defRPr/>
            </a:pPr>
            <a:endParaRPr lang="ru-RU" altLang="ru-RU" sz="2000" b="1" dirty="0">
              <a:effectLst>
                <a:outerShdw blurRad="38100" dist="38100" dir="2700000" algn="tl">
                  <a:srgbClr val="FFFFFF"/>
                </a:outerShdw>
              </a:effectLst>
              <a:latin typeface="Verdana" pitchFamily="34" charset="0"/>
            </a:endParaRPr>
          </a:p>
        </p:txBody>
      </p:sp>
      <p:pic>
        <p:nvPicPr>
          <p:cNvPr id="4" name="Рисунок 3">
            <a:extLst>
              <a:ext uri="{FF2B5EF4-FFF2-40B4-BE49-F238E27FC236}">
                <a16:creationId xmlns:a16="http://schemas.microsoft.com/office/drawing/2014/main" id="{18D9B1B6-AAB8-4540-BA91-D2C59C12AC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67878" y="302696"/>
            <a:ext cx="1636913" cy="1239584"/>
          </a:xfrm>
          <a:prstGeom prst="rect">
            <a:avLst/>
          </a:prstGeom>
        </p:spPr>
      </p:pic>
    </p:spTree>
    <p:extLst>
      <p:ext uri="{BB962C8B-B14F-4D97-AF65-F5344CB8AC3E}">
        <p14:creationId xmlns:p14="http://schemas.microsoft.com/office/powerpoint/2010/main" val="1145425265"/>
      </p:ext>
    </p:extLst>
  </p:cSld>
  <p:clrMapOvr>
    <a:masterClrMapping/>
  </p:clrMapOvr>
  <mc:AlternateContent xmlns:mc="http://schemas.openxmlformats.org/markup-compatibility/2006" xmlns:p14="http://schemas.microsoft.com/office/powerpoint/2010/main">
    <mc:Choice Requires="p14">
      <p:transition spd="slow" p14:dur="2000" advTm="23880"/>
    </mc:Choice>
    <mc:Fallback xmlns="">
      <p:transition spd="slow" advTm="23880"/>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a:extLst>
              <a:ext uri="{FF2B5EF4-FFF2-40B4-BE49-F238E27FC236}">
                <a16:creationId xmlns:a16="http://schemas.microsoft.com/office/drawing/2014/main" id="{198502B0-F1EE-4239-A747-B48C4AA347E0}"/>
              </a:ext>
            </a:extLst>
          </p:cNvPr>
          <p:cNvSpPr>
            <a:spLocks noGrp="1" noChangeArrowheads="1"/>
          </p:cNvSpPr>
          <p:nvPr>
            <p:ph type="subTitle" idx="1"/>
          </p:nvPr>
        </p:nvSpPr>
        <p:spPr>
          <a:xfrm>
            <a:off x="221673" y="1196976"/>
            <a:ext cx="11621192" cy="4968875"/>
          </a:xfrm>
        </p:spPr>
        <p:txBody>
          <a:bodyPr/>
          <a:lstStyle/>
          <a:p>
            <a:pPr marL="0" lvl="3" algn="just">
              <a:lnSpc>
                <a:spcPct val="100000"/>
              </a:lnSpc>
              <a:spcBef>
                <a:spcPts val="0"/>
              </a:spcBef>
              <a:defRPr/>
            </a:pPr>
            <a:r>
              <a:rPr lang="ru-RU" sz="2000" b="1" u="sng" dirty="0">
                <a:latin typeface="Verdana" panose="020B0604030504040204" pitchFamily="34" charset="0"/>
                <a:ea typeface="Verdana" panose="020B0604030504040204" pitchFamily="34" charset="0"/>
              </a:rPr>
              <a:t>6 Синхронизация при параллельном доступе к файлам</a:t>
            </a:r>
            <a:endParaRPr lang="en-US" sz="2000" b="1" u="sng" dirty="0">
              <a:latin typeface="Verdana" panose="020B0604030504040204" pitchFamily="34" charset="0"/>
              <a:ea typeface="Verdana" panose="020B0604030504040204" pitchFamily="34" charset="0"/>
            </a:endParaRPr>
          </a:p>
          <a:p>
            <a:pPr marL="0" lvl="3" algn="just">
              <a:lnSpc>
                <a:spcPct val="100000"/>
              </a:lnSpc>
              <a:spcBef>
                <a:spcPts val="0"/>
              </a:spcBef>
              <a:defRPr/>
            </a:pPr>
            <a:endParaRPr lang="ru-RU" sz="2000" b="1" dirty="0">
              <a:latin typeface="Verdana" panose="020B0604030504040204" pitchFamily="34" charset="0"/>
              <a:ea typeface="Verdana" panose="020B0604030504040204" pitchFamily="34" charset="0"/>
            </a:endParaRPr>
          </a:p>
          <a:p>
            <a:pPr algn="just">
              <a:lnSpc>
                <a:spcPct val="100000"/>
              </a:lnSpc>
              <a:spcBef>
                <a:spcPts val="0"/>
              </a:spcBef>
              <a:defRPr/>
            </a:pPr>
            <a:r>
              <a:rPr lang="ru-RU" sz="2000" dirty="0">
                <a:latin typeface="Verdana" panose="020B0604030504040204" pitchFamily="34" charset="0"/>
                <a:ea typeface="Verdana" panose="020B0604030504040204" pitchFamily="34" charset="0"/>
              </a:rPr>
              <a:t>Исторически</a:t>
            </a:r>
            <a:r>
              <a:rPr lang="ru-RU" sz="2000" b="1" dirty="0">
                <a:latin typeface="Verdana" panose="020B0604030504040204" pitchFamily="34" charset="0"/>
                <a:ea typeface="Verdana" panose="020B0604030504040204" pitchFamily="34" charset="0"/>
              </a:rPr>
              <a:t> </a:t>
            </a:r>
            <a:r>
              <a:rPr lang="ru-RU" sz="2000" dirty="0">
                <a:latin typeface="Verdana" panose="020B0604030504040204" pitchFamily="34" charset="0"/>
                <a:ea typeface="Verdana" panose="020B0604030504040204" pitchFamily="34" charset="0"/>
              </a:rPr>
              <a:t>в ОС UNIX всегда применялся очень простой подход к обеспечению параллельного доступа к файлам: </a:t>
            </a:r>
            <a:r>
              <a:rPr lang="ru-RU" sz="2000" i="1" dirty="0">
                <a:latin typeface="Verdana" panose="020B0604030504040204" pitchFamily="34" charset="0"/>
                <a:ea typeface="Verdana" panose="020B0604030504040204" pitchFamily="34" charset="0"/>
              </a:rPr>
              <a:t>система позволяла любому числу процессов одновременно открывать один и тот же файл в любом режиме (чтения, записи или обновления) и не предпринимала никаких синхронизационных действий</a:t>
            </a:r>
            <a:r>
              <a:rPr lang="ru-RU" sz="2000" dirty="0">
                <a:latin typeface="Verdana" panose="020B0604030504040204" pitchFamily="34" charset="0"/>
                <a:ea typeface="Verdana" panose="020B0604030504040204" pitchFamily="34" charset="0"/>
              </a:rPr>
              <a:t>.</a:t>
            </a:r>
            <a:endParaRPr lang="en-US" sz="2000" dirty="0">
              <a:latin typeface="Verdana" panose="020B0604030504040204" pitchFamily="34" charset="0"/>
              <a:ea typeface="Verdana" panose="020B0604030504040204" pitchFamily="34" charset="0"/>
            </a:endParaRPr>
          </a:p>
          <a:p>
            <a:pPr algn="just">
              <a:lnSpc>
                <a:spcPct val="100000"/>
              </a:lnSpc>
              <a:spcBef>
                <a:spcPts val="0"/>
              </a:spcBef>
              <a:defRPr/>
            </a:pPr>
            <a:endParaRPr lang="en-US" sz="2000" dirty="0">
              <a:latin typeface="Verdana" panose="020B0604030504040204" pitchFamily="34" charset="0"/>
              <a:ea typeface="Verdana" panose="020B0604030504040204" pitchFamily="34" charset="0"/>
            </a:endParaRPr>
          </a:p>
          <a:p>
            <a:pPr algn="just">
              <a:lnSpc>
                <a:spcPct val="100000"/>
              </a:lnSpc>
              <a:spcBef>
                <a:spcPts val="0"/>
              </a:spcBef>
              <a:defRPr/>
            </a:pPr>
            <a:r>
              <a:rPr lang="ru-RU" sz="2000" dirty="0">
                <a:latin typeface="Verdana" panose="020B0604030504040204" pitchFamily="34" charset="0"/>
                <a:ea typeface="Verdana" panose="020B0604030504040204" pitchFamily="34" charset="0"/>
              </a:rPr>
              <a:t>Вся ответственность за корректность совместной обработки файла ложилась на использующие его процессы, и система даже не предоставляла каких-либо особых средств для синхронизации доступа процессов к файлу. </a:t>
            </a:r>
          </a:p>
          <a:p>
            <a:pPr algn="just" eaLnBrk="1" hangingPunct="1">
              <a:defRPr/>
            </a:pPr>
            <a:endParaRPr lang="ru-RU" sz="2000" dirty="0">
              <a:latin typeface="Verdana" panose="020B0604030504040204" pitchFamily="34" charset="0"/>
              <a:ea typeface="Verdana" panose="020B0604030504040204" pitchFamily="34" charset="0"/>
            </a:endParaRPr>
          </a:p>
          <a:p>
            <a:pPr algn="just" eaLnBrk="1" hangingPunct="1">
              <a:defRPr/>
            </a:pPr>
            <a:endParaRPr lang="ru-RU" sz="2000" dirty="0"/>
          </a:p>
        </p:txBody>
      </p:sp>
      <p:pic>
        <p:nvPicPr>
          <p:cNvPr id="7" name="Рисунок 6">
            <a:extLst>
              <a:ext uri="{FF2B5EF4-FFF2-40B4-BE49-F238E27FC236}">
                <a16:creationId xmlns:a16="http://schemas.microsoft.com/office/drawing/2014/main" id="{825536C6-D8F9-4225-B987-B6B3BB1C45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98085" y="314793"/>
            <a:ext cx="1636913" cy="1239584"/>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a:extLst>
              <a:ext uri="{FF2B5EF4-FFF2-40B4-BE49-F238E27FC236}">
                <a16:creationId xmlns:a16="http://schemas.microsoft.com/office/drawing/2014/main" id="{25FF6706-D322-4DF8-A86E-A3E1663D2538}"/>
              </a:ext>
            </a:extLst>
          </p:cNvPr>
          <p:cNvSpPr>
            <a:spLocks noGrp="1" noChangeArrowheads="1"/>
          </p:cNvSpPr>
          <p:nvPr>
            <p:ph type="subTitle" idx="1"/>
          </p:nvPr>
        </p:nvSpPr>
        <p:spPr>
          <a:xfrm>
            <a:off x="216131" y="1677849"/>
            <a:ext cx="11759738" cy="4968875"/>
          </a:xfrm>
        </p:spPr>
        <p:txBody>
          <a:bodyPr/>
          <a:lstStyle/>
          <a:p>
            <a:pPr algn="just">
              <a:lnSpc>
                <a:spcPct val="100000"/>
              </a:lnSpc>
              <a:spcBef>
                <a:spcPts val="0"/>
              </a:spcBef>
            </a:pPr>
            <a:r>
              <a:rPr lang="ru-RU" altLang="ru-RU" sz="2000" dirty="0">
                <a:latin typeface="Verdana" panose="020B0604030504040204" pitchFamily="34" charset="0"/>
                <a:ea typeface="Verdana" panose="020B0604030504040204" pitchFamily="34" charset="0"/>
              </a:rPr>
              <a:t>В System V.4 появились средства, позволяющие процессам синхронизировать параллельный доступ к файлам. </a:t>
            </a:r>
            <a:endParaRPr lang="en-US" altLang="ru-RU" sz="2000" dirty="0">
              <a:latin typeface="Verdana" panose="020B0604030504040204" pitchFamily="34" charset="0"/>
              <a:ea typeface="Verdana" panose="020B0604030504040204" pitchFamily="34" charset="0"/>
            </a:endParaRPr>
          </a:p>
          <a:p>
            <a:pPr algn="just">
              <a:lnSpc>
                <a:spcPct val="100000"/>
              </a:lnSpc>
              <a:spcBef>
                <a:spcPts val="0"/>
              </a:spcBef>
            </a:pPr>
            <a:endParaRPr lang="en-US" altLang="ru-RU" sz="2000" b="1"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Допускаются два варианта синхронизации:</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1 с ожиданием, когда требование блокировки может привести к откладыванию процесса до того момента, когда это требование может быть удовлетворено,</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2 без ожидания, когда процесс немедленно оповещается об удовлетворении требования блокировки или о невозможности ее удовлетворения в данный момент времени. </a:t>
            </a:r>
          </a:p>
          <a:p>
            <a:pPr algn="just"/>
            <a:endParaRPr lang="ru-RU" altLang="ru-RU" sz="2000" b="1" dirty="0"/>
          </a:p>
          <a:p>
            <a:pPr algn="just"/>
            <a:endParaRPr lang="ru-RU" altLang="ru-RU" sz="2000" b="1" dirty="0">
              <a:latin typeface="Verdana" panose="020B0604030504040204" pitchFamily="34" charset="0"/>
              <a:ea typeface="Verdana" panose="020B0604030504040204" pitchFamily="34" charset="0"/>
            </a:endParaRPr>
          </a:p>
          <a:p>
            <a:pPr algn="just" eaLnBrk="1" hangingPunct="1"/>
            <a:endParaRPr lang="ru-RU" altLang="ru-RU" sz="2000" dirty="0">
              <a:latin typeface="Verdana" panose="020B0604030504040204" pitchFamily="34" charset="0"/>
              <a:ea typeface="Verdana" panose="020B0604030504040204" pitchFamily="34" charset="0"/>
            </a:endParaRPr>
          </a:p>
          <a:p>
            <a:pPr algn="just" eaLnBrk="1" hangingPunct="1"/>
            <a:endParaRPr lang="ru-RU" altLang="ru-RU" sz="2000" dirty="0"/>
          </a:p>
        </p:txBody>
      </p:sp>
      <p:pic>
        <p:nvPicPr>
          <p:cNvPr id="7" name="Рисунок 6">
            <a:extLst>
              <a:ext uri="{FF2B5EF4-FFF2-40B4-BE49-F238E27FC236}">
                <a16:creationId xmlns:a16="http://schemas.microsoft.com/office/drawing/2014/main" id="{8C5710D4-B5A1-49B8-98FE-31D8D19D14C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0612" y="297541"/>
            <a:ext cx="1636913" cy="1239584"/>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a:extLst>
              <a:ext uri="{FF2B5EF4-FFF2-40B4-BE49-F238E27FC236}">
                <a16:creationId xmlns:a16="http://schemas.microsoft.com/office/drawing/2014/main" id="{FCE4490F-3560-4B7B-8818-A6165B953AD0}"/>
              </a:ext>
            </a:extLst>
          </p:cNvPr>
          <p:cNvSpPr>
            <a:spLocks noGrp="1" noChangeArrowheads="1"/>
          </p:cNvSpPr>
          <p:nvPr>
            <p:ph type="subTitle" idx="1"/>
          </p:nvPr>
        </p:nvSpPr>
        <p:spPr>
          <a:xfrm>
            <a:off x="360219" y="1196976"/>
            <a:ext cx="11382894" cy="4968875"/>
          </a:xfrm>
        </p:spPr>
        <p:txBody>
          <a:bodyPr/>
          <a:lstStyle/>
          <a:p>
            <a:pPr marL="0" lvl="3" algn="just">
              <a:lnSpc>
                <a:spcPct val="100000"/>
              </a:lnSpc>
              <a:spcBef>
                <a:spcPts val="0"/>
              </a:spcBef>
              <a:defRPr/>
            </a:pPr>
            <a:r>
              <a:rPr lang="ru-RU" sz="2000" b="1" u="sng" dirty="0">
                <a:latin typeface="Verdana" panose="020B0604030504040204" pitchFamily="34" charset="0"/>
                <a:ea typeface="Verdana" panose="020B0604030504040204" pitchFamily="34" charset="0"/>
              </a:rPr>
              <a:t>7 Защита файлов</a:t>
            </a:r>
          </a:p>
          <a:p>
            <a:pPr marL="0" lvl="3" algn="just">
              <a:lnSpc>
                <a:spcPct val="100000"/>
              </a:lnSpc>
              <a:spcBef>
                <a:spcPts val="0"/>
              </a:spcBef>
              <a:defRPr/>
            </a:pPr>
            <a:endParaRPr lang="ru-RU" sz="2000" b="1" u="sng" dirty="0">
              <a:latin typeface="Verdana" panose="020B0604030504040204" pitchFamily="34" charset="0"/>
              <a:ea typeface="Verdana" panose="020B0604030504040204" pitchFamily="34" charset="0"/>
            </a:endParaRPr>
          </a:p>
          <a:p>
            <a:pPr algn="just">
              <a:lnSpc>
                <a:spcPct val="100000"/>
              </a:lnSpc>
              <a:spcBef>
                <a:spcPts val="0"/>
              </a:spcBef>
              <a:defRPr/>
            </a:pPr>
            <a:r>
              <a:rPr lang="ru-RU" sz="2000" dirty="0">
                <a:latin typeface="Verdana" panose="020B0604030504040204" pitchFamily="34" charset="0"/>
                <a:ea typeface="Verdana" panose="020B0604030504040204" pitchFamily="34" charset="0"/>
              </a:rPr>
              <a:t>Как и принято, в многопользовательской операционной системе, в UNIX поддерживается единообразный механизм контроля доступа к файлам и справочникам файловой системы. Любой процесс может получить доступ к некоторому файлу в том и только в том случае, если права доступа, описанные при файле, соответствуют возможностям данного процесса. </a:t>
            </a:r>
            <a:endParaRPr lang="en-US" sz="2000" dirty="0">
              <a:latin typeface="Verdana" panose="020B0604030504040204" pitchFamily="34" charset="0"/>
              <a:ea typeface="Verdana" panose="020B0604030504040204" pitchFamily="34" charset="0"/>
            </a:endParaRPr>
          </a:p>
          <a:p>
            <a:pPr algn="just">
              <a:lnSpc>
                <a:spcPct val="100000"/>
              </a:lnSpc>
              <a:spcBef>
                <a:spcPts val="0"/>
              </a:spcBef>
              <a:defRPr/>
            </a:pPr>
            <a:endParaRPr lang="ru-RU" sz="2000" dirty="0">
              <a:latin typeface="Verdana" panose="020B0604030504040204" pitchFamily="34" charset="0"/>
              <a:ea typeface="Verdana" panose="020B0604030504040204" pitchFamily="34" charset="0"/>
            </a:endParaRPr>
          </a:p>
          <a:p>
            <a:pPr algn="just">
              <a:lnSpc>
                <a:spcPct val="100000"/>
              </a:lnSpc>
              <a:spcBef>
                <a:spcPts val="0"/>
              </a:spcBef>
              <a:defRPr/>
            </a:pPr>
            <a:r>
              <a:rPr lang="ru-RU" sz="2000" dirty="0">
                <a:latin typeface="Verdana" panose="020B0604030504040204" pitchFamily="34" charset="0"/>
                <a:ea typeface="Verdana" panose="020B0604030504040204" pitchFamily="34" charset="0"/>
              </a:rPr>
              <a:t>Защита файлов от несанкционированного доступа в ОС UNIX основывается на трех фактах.</a:t>
            </a:r>
          </a:p>
          <a:p>
            <a:pPr algn="just" eaLnBrk="1" hangingPunct="1">
              <a:lnSpc>
                <a:spcPct val="100000"/>
              </a:lnSpc>
              <a:spcBef>
                <a:spcPts val="0"/>
              </a:spcBef>
              <a:defRPr/>
            </a:pPr>
            <a:endParaRPr lang="ru-RU" sz="2000" dirty="0">
              <a:latin typeface="Verdana" panose="020B0604030504040204" pitchFamily="34" charset="0"/>
              <a:ea typeface="Verdana" panose="020B0604030504040204" pitchFamily="34" charset="0"/>
            </a:endParaRPr>
          </a:p>
          <a:p>
            <a:pPr algn="just" eaLnBrk="1" hangingPunct="1">
              <a:defRPr/>
            </a:pPr>
            <a:endParaRPr lang="ru-RU" sz="2000" dirty="0"/>
          </a:p>
        </p:txBody>
      </p:sp>
      <p:pic>
        <p:nvPicPr>
          <p:cNvPr id="7" name="Рисунок 6">
            <a:extLst>
              <a:ext uri="{FF2B5EF4-FFF2-40B4-BE49-F238E27FC236}">
                <a16:creationId xmlns:a16="http://schemas.microsoft.com/office/drawing/2014/main" id="{C4310A38-619B-49EB-9290-8E5AFB72AD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57828" y="234279"/>
            <a:ext cx="1636913" cy="1239584"/>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a:extLst>
              <a:ext uri="{FF2B5EF4-FFF2-40B4-BE49-F238E27FC236}">
                <a16:creationId xmlns:a16="http://schemas.microsoft.com/office/drawing/2014/main" id="{C39E1B00-5D93-4EA4-BD4C-7A300C04EFEB}"/>
              </a:ext>
            </a:extLst>
          </p:cNvPr>
          <p:cNvSpPr>
            <a:spLocks noGrp="1" noChangeArrowheads="1"/>
          </p:cNvSpPr>
          <p:nvPr>
            <p:ph type="subTitle" idx="1"/>
          </p:nvPr>
        </p:nvSpPr>
        <p:spPr>
          <a:xfrm>
            <a:off x="188423" y="1623696"/>
            <a:ext cx="11726486" cy="4968875"/>
          </a:xfrm>
        </p:spPr>
        <p:txBody>
          <a:bodyPr/>
          <a:lstStyle/>
          <a:p>
            <a:pPr algn="just"/>
            <a:r>
              <a:rPr lang="ru-RU" altLang="ru-RU" sz="2000" u="sng" dirty="0">
                <a:latin typeface="Verdana" panose="020B0604030504040204" pitchFamily="34" charset="0"/>
                <a:ea typeface="Verdana" panose="020B0604030504040204" pitchFamily="34" charset="0"/>
              </a:rPr>
              <a:t>Во-первых,</a:t>
            </a:r>
            <a:r>
              <a:rPr lang="ru-RU" altLang="ru-RU" sz="2000" dirty="0">
                <a:latin typeface="Verdana" panose="020B0604030504040204" pitchFamily="34" charset="0"/>
                <a:ea typeface="Verdana" panose="020B0604030504040204" pitchFamily="34" charset="0"/>
              </a:rPr>
              <a:t> с любым процессом, создающим файл (или справочник), ассоциирован некоторый уникальный в системе идентификатор пользователя (UID - User </a:t>
            </a:r>
            <a:r>
              <a:rPr lang="ru-RU" altLang="ru-RU" sz="2000" dirty="0" err="1">
                <a:latin typeface="Verdana" panose="020B0604030504040204" pitchFamily="34" charset="0"/>
                <a:ea typeface="Verdana" panose="020B0604030504040204" pitchFamily="34" charset="0"/>
              </a:rPr>
              <a:t>Identifier</a:t>
            </a:r>
            <a:r>
              <a:rPr lang="ru-RU" altLang="ru-RU" sz="2000" dirty="0">
                <a:latin typeface="Verdana" panose="020B0604030504040204" pitchFamily="34" charset="0"/>
                <a:ea typeface="Verdana" panose="020B0604030504040204" pitchFamily="34" charset="0"/>
              </a:rPr>
              <a:t>), который в дальнейшем можно трактовать как идентификатор владельца вновь созданного файла.</a:t>
            </a:r>
          </a:p>
          <a:p>
            <a:pPr algn="just"/>
            <a:endParaRPr lang="ru-RU" altLang="ru-RU" sz="2000" dirty="0">
              <a:latin typeface="Verdana" panose="020B0604030504040204" pitchFamily="34" charset="0"/>
              <a:ea typeface="Verdana" panose="020B0604030504040204" pitchFamily="34" charset="0"/>
            </a:endParaRPr>
          </a:p>
          <a:p>
            <a:pPr algn="just"/>
            <a:r>
              <a:rPr lang="ru-RU" altLang="ru-RU" sz="2000" u="sng" dirty="0">
                <a:latin typeface="Verdana" panose="020B0604030504040204" pitchFamily="34" charset="0"/>
                <a:ea typeface="Verdana" panose="020B0604030504040204" pitchFamily="34" charset="0"/>
              </a:rPr>
              <a:t>Во-вторых,</a:t>
            </a:r>
            <a:r>
              <a:rPr lang="ru-RU" altLang="ru-RU" sz="2000" dirty="0">
                <a:latin typeface="Verdana" panose="020B0604030504040204" pitchFamily="34" charset="0"/>
                <a:ea typeface="Verdana" panose="020B0604030504040204" pitchFamily="34" charset="0"/>
              </a:rPr>
              <a:t> с каждый процессом, пытающимся получить некоторый доступ к файлу, связана пара идентификаторов - текущие идентификаторы пользователя и его группы.</a:t>
            </a:r>
          </a:p>
          <a:p>
            <a:pPr algn="just"/>
            <a:endParaRPr lang="ru-RU" altLang="ru-RU" sz="2000" dirty="0">
              <a:latin typeface="Verdana" panose="020B0604030504040204" pitchFamily="34" charset="0"/>
              <a:ea typeface="Verdana" panose="020B0604030504040204" pitchFamily="34" charset="0"/>
            </a:endParaRPr>
          </a:p>
          <a:p>
            <a:pPr algn="just"/>
            <a:r>
              <a:rPr lang="ru-RU" altLang="ru-RU" sz="2000" u="sng" dirty="0">
                <a:latin typeface="Verdana" panose="020B0604030504040204" pitchFamily="34" charset="0"/>
                <a:ea typeface="Verdana" panose="020B0604030504040204" pitchFamily="34" charset="0"/>
              </a:rPr>
              <a:t>В-третьих,</a:t>
            </a:r>
            <a:r>
              <a:rPr lang="ru-RU" altLang="ru-RU" sz="2000" dirty="0">
                <a:latin typeface="Verdana" panose="020B0604030504040204" pitchFamily="34" charset="0"/>
                <a:ea typeface="Verdana" panose="020B0604030504040204" pitchFamily="34" charset="0"/>
              </a:rPr>
              <a:t> каждому файлу однозначно соответствует его описатель - i-узел. </a:t>
            </a:r>
          </a:p>
          <a:p>
            <a:pPr algn="just" eaLnBrk="1" hangingPunct="1"/>
            <a:endParaRPr lang="ru-RU" altLang="ru-RU" sz="2000" dirty="0"/>
          </a:p>
          <a:p>
            <a:pPr algn="just" eaLnBrk="1" hangingPunct="1"/>
            <a:endParaRPr lang="ru-RU" altLang="ru-RU" sz="2000" dirty="0"/>
          </a:p>
        </p:txBody>
      </p:sp>
      <p:pic>
        <p:nvPicPr>
          <p:cNvPr id="7" name="Рисунок 6">
            <a:extLst>
              <a:ext uri="{FF2B5EF4-FFF2-40B4-BE49-F238E27FC236}">
                <a16:creationId xmlns:a16="http://schemas.microsoft.com/office/drawing/2014/main" id="{695FEED7-9E81-4B37-AB27-E27F476098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94320" y="309042"/>
            <a:ext cx="1636913" cy="1239584"/>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a:extLst>
              <a:ext uri="{FF2B5EF4-FFF2-40B4-BE49-F238E27FC236}">
                <a16:creationId xmlns:a16="http://schemas.microsoft.com/office/drawing/2014/main" id="{8A415BFB-5D20-4020-A759-7127BF7AFAC8}"/>
              </a:ext>
            </a:extLst>
          </p:cNvPr>
          <p:cNvSpPr>
            <a:spLocks noGrp="1" noChangeArrowheads="1"/>
          </p:cNvSpPr>
          <p:nvPr>
            <p:ph type="subTitle" idx="1"/>
          </p:nvPr>
        </p:nvSpPr>
        <p:spPr>
          <a:xfrm>
            <a:off x="127463" y="1196976"/>
            <a:ext cx="11920450" cy="4968875"/>
          </a:xfrm>
        </p:spPr>
        <p:txBody>
          <a:bodyPr/>
          <a:lstStyle/>
          <a:p>
            <a:pPr marL="0" lvl="3" algn="just">
              <a:defRPr/>
            </a:pPr>
            <a:r>
              <a:rPr lang="ru-RU" sz="2000" b="1" u="sng" dirty="0">
                <a:latin typeface="Verdana" panose="020B0604030504040204" pitchFamily="34" charset="0"/>
                <a:ea typeface="Verdana" panose="020B0604030504040204" pitchFamily="34" charset="0"/>
              </a:rPr>
              <a:t>8 Распределенные файловые системы</a:t>
            </a:r>
          </a:p>
          <a:p>
            <a:pPr marL="0" lvl="3" algn="just">
              <a:defRPr/>
            </a:pPr>
            <a:endParaRPr lang="ru-RU" sz="2000" b="1" dirty="0">
              <a:latin typeface="Verdana" panose="020B0604030504040204" pitchFamily="34" charset="0"/>
              <a:ea typeface="Verdana" panose="020B0604030504040204" pitchFamily="34" charset="0"/>
            </a:endParaRPr>
          </a:p>
          <a:p>
            <a:pPr algn="just">
              <a:defRPr/>
            </a:pPr>
            <a:r>
              <a:rPr lang="ru-RU" sz="2000" dirty="0">
                <a:latin typeface="Verdana" panose="020B0604030504040204" pitchFamily="34" charset="0"/>
                <a:ea typeface="Verdana" panose="020B0604030504040204" pitchFamily="34" charset="0"/>
              </a:rPr>
              <a:t>Основная идея распределенной файловой системы состоит в том, чтобы обеспечить совместный доступ к файлам локальной файловой системы для процессов, которые, вообще говоря, выполняются на других компьютерах.</a:t>
            </a:r>
          </a:p>
          <a:p>
            <a:pPr algn="just">
              <a:defRPr/>
            </a:pPr>
            <a:r>
              <a:rPr lang="ru-RU" sz="2000" dirty="0">
                <a:latin typeface="Verdana" panose="020B0604030504040204" pitchFamily="34" charset="0"/>
                <a:ea typeface="Verdana" panose="020B0604030504040204" pitchFamily="34" charset="0"/>
              </a:rPr>
              <a:t> </a:t>
            </a:r>
          </a:p>
          <a:p>
            <a:pPr algn="just" eaLnBrk="1" hangingPunct="1">
              <a:defRPr/>
            </a:pPr>
            <a:r>
              <a:rPr lang="ru-RU" sz="2000" dirty="0">
                <a:latin typeface="Verdana" panose="020B0604030504040204" pitchFamily="34" charset="0"/>
                <a:ea typeface="Verdana" panose="020B0604030504040204" pitchFamily="34" charset="0"/>
              </a:rPr>
              <a:t>В среде ОС UNIX все известные подходы основываются на монтировании удаленной файловой системы к одному из каталогов локальной файловой системы. После выполнения этой процедуры файлы, хранимые в удаленной файловой системе, доступны процессам локального компьютера точно таким же образом, как если бы они хранились на локальном дисковом устройстве. </a:t>
            </a:r>
          </a:p>
          <a:p>
            <a:pPr algn="just" eaLnBrk="1" hangingPunct="1">
              <a:defRPr/>
            </a:pPr>
            <a:endParaRPr lang="ru-RU" sz="2000" dirty="0"/>
          </a:p>
        </p:txBody>
      </p:sp>
      <p:pic>
        <p:nvPicPr>
          <p:cNvPr id="7" name="Рисунок 6">
            <a:extLst>
              <a:ext uri="{FF2B5EF4-FFF2-40B4-BE49-F238E27FC236}">
                <a16:creationId xmlns:a16="http://schemas.microsoft.com/office/drawing/2014/main" id="{184A5877-FDD9-4C8C-9347-9BD809DFE2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93616" y="360801"/>
            <a:ext cx="1636913" cy="1239584"/>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a:extLst>
              <a:ext uri="{FF2B5EF4-FFF2-40B4-BE49-F238E27FC236}">
                <a16:creationId xmlns:a16="http://schemas.microsoft.com/office/drawing/2014/main" id="{2EE4E1FF-227C-434D-B72D-67C2FB0456F3}"/>
              </a:ext>
            </a:extLst>
          </p:cNvPr>
          <p:cNvSpPr>
            <a:spLocks noGrp="1" noChangeArrowheads="1"/>
          </p:cNvSpPr>
          <p:nvPr>
            <p:ph type="subTitle" idx="1"/>
          </p:nvPr>
        </p:nvSpPr>
        <p:spPr>
          <a:xfrm>
            <a:off x="260465" y="1041200"/>
            <a:ext cx="11671069" cy="5184775"/>
          </a:xfrm>
        </p:spPr>
        <p:txBody>
          <a:bodyPr>
            <a:normAutofit/>
          </a:bodyPr>
          <a:lstStyle/>
          <a:p>
            <a:pPr algn="just">
              <a:lnSpc>
                <a:spcPct val="100000"/>
              </a:lnSpc>
              <a:spcBef>
                <a:spcPts val="0"/>
              </a:spcBef>
              <a:defRPr/>
            </a:pPr>
            <a:r>
              <a:rPr lang="ru-RU" sz="2200" b="1" dirty="0">
                <a:latin typeface="Verdana" panose="020B0604030504040204" pitchFamily="34" charset="0"/>
                <a:ea typeface="Verdana" panose="020B0604030504040204" pitchFamily="34" charset="0"/>
              </a:rPr>
              <a:t>3 </a:t>
            </a:r>
            <a:r>
              <a:rPr lang="ru-RU" sz="2400" b="1" dirty="0">
                <a:effectLst>
                  <a:outerShdw blurRad="38100" dist="38100" dir="2700000" algn="tl">
                    <a:srgbClr val="FFFFFF"/>
                  </a:outerShdw>
                </a:effectLst>
                <a:latin typeface="Verdana" pitchFamily="34" charset="0"/>
              </a:rPr>
              <a:t>Базовые механизмы сетевых взаимодействий</a:t>
            </a:r>
            <a:endParaRPr lang="en-US" sz="2400" b="1" dirty="0">
              <a:effectLst>
                <a:outerShdw blurRad="38100" dist="38100" dir="2700000" algn="tl">
                  <a:srgbClr val="FFFFFF"/>
                </a:outerShdw>
              </a:effectLst>
              <a:latin typeface="Verdana" pitchFamily="34" charset="0"/>
            </a:endParaRPr>
          </a:p>
          <a:p>
            <a:pPr algn="just">
              <a:lnSpc>
                <a:spcPct val="100000"/>
              </a:lnSpc>
              <a:spcBef>
                <a:spcPts val="0"/>
              </a:spcBef>
              <a:defRPr/>
            </a:pPr>
            <a:endParaRPr lang="en-US" b="1" dirty="0">
              <a:effectLst>
                <a:outerShdw blurRad="38100" dist="38100" dir="2700000" algn="tl">
                  <a:srgbClr val="FFFFFF"/>
                </a:outerShdw>
              </a:effectLst>
              <a:latin typeface="Verdana"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Операционная система UNIX с самого своего возникновения была по своей сути </a:t>
            </a:r>
            <a:r>
              <a:rPr lang="ru-RU" altLang="ru-RU" sz="2000" u="sng" dirty="0">
                <a:latin typeface="Verdana" panose="020B0604030504040204" pitchFamily="34" charset="0"/>
                <a:ea typeface="Verdana" panose="020B0604030504040204" pitchFamily="34" charset="0"/>
              </a:rPr>
              <a:t>сетевой операционной системой. </a:t>
            </a:r>
          </a:p>
          <a:p>
            <a:pPr algn="just">
              <a:lnSpc>
                <a:spcPct val="100000"/>
              </a:lnSpc>
              <a:spcBef>
                <a:spcPts val="0"/>
              </a:spcBef>
            </a:pPr>
            <a:endParaRPr lang="ru-RU" sz="2000" u="sng" dirty="0">
              <a:effectLst/>
              <a:latin typeface="Verdana" panose="020B0604030504040204" pitchFamily="34" charset="0"/>
              <a:ea typeface="Verdana" panose="020B0604030504040204" pitchFamily="34" charset="0"/>
            </a:endParaRPr>
          </a:p>
          <a:p>
            <a:pPr algn="just">
              <a:lnSpc>
                <a:spcPct val="100000"/>
              </a:lnSpc>
              <a:spcBef>
                <a:spcPts val="0"/>
              </a:spcBef>
            </a:pPr>
            <a:r>
              <a:rPr lang="ru-RU" sz="2000" dirty="0">
                <a:effectLst/>
                <a:latin typeface="Verdana" panose="020B0604030504040204" pitchFamily="34" charset="0"/>
                <a:ea typeface="Verdana" panose="020B0604030504040204" pitchFamily="34" charset="0"/>
              </a:rPr>
              <a:t>С появлением многоуровневых сетевых протоколов, таких как TCP/IP (</a:t>
            </a:r>
            <a:r>
              <a:rPr lang="ru-RU" sz="2000" dirty="0" err="1">
                <a:effectLst/>
                <a:latin typeface="Verdana" panose="020B0604030504040204" pitchFamily="34" charset="0"/>
                <a:ea typeface="Verdana" panose="020B0604030504040204" pitchFamily="34" charset="0"/>
              </a:rPr>
              <a:t>Transmission</a:t>
            </a:r>
            <a:r>
              <a:rPr lang="ru-RU" sz="2000" dirty="0">
                <a:effectLst/>
                <a:latin typeface="Verdana" panose="020B0604030504040204" pitchFamily="34" charset="0"/>
                <a:ea typeface="Verdana" panose="020B0604030504040204" pitchFamily="34" charset="0"/>
              </a:rPr>
              <a:t> Control Protocol/Internet Protocol), SNA (</a:t>
            </a:r>
            <a:r>
              <a:rPr lang="ru-RU" sz="2000" dirty="0" err="1">
                <a:effectLst/>
                <a:latin typeface="Verdana" panose="020B0604030504040204" pitchFamily="34" charset="0"/>
                <a:ea typeface="Verdana" panose="020B0604030504040204" pitchFamily="34" charset="0"/>
              </a:rPr>
              <a:t>IBM's</a:t>
            </a:r>
            <a:r>
              <a:rPr lang="ru-RU" sz="2000" dirty="0">
                <a:effectLst/>
                <a:latin typeface="Verdana" panose="020B0604030504040204" pitchFamily="34" charset="0"/>
                <a:ea typeface="Verdana" panose="020B0604030504040204" pitchFamily="34" charset="0"/>
              </a:rPr>
              <a:t> System Network Architecture), OSI (Open Systems </a:t>
            </a:r>
            <a:r>
              <a:rPr lang="ru-RU" sz="2000" dirty="0" err="1">
                <a:effectLst/>
                <a:latin typeface="Verdana" panose="020B0604030504040204" pitchFamily="34" charset="0"/>
                <a:ea typeface="Verdana" panose="020B0604030504040204" pitchFamily="34" charset="0"/>
              </a:rPr>
              <a:t>Internetworking</a:t>
            </a:r>
            <a:r>
              <a:rPr lang="ru-RU" sz="2000" dirty="0">
                <a:effectLst/>
                <a:latin typeface="Verdana" panose="020B0604030504040204" pitchFamily="34" charset="0"/>
                <a:ea typeface="Verdana" panose="020B0604030504040204" pitchFamily="34" charset="0"/>
              </a:rPr>
              <a:t>), X.25 и др. стало понятно, что в ОС UNIX требуется некоторая общая основа организации сетевых средств, основанных на многоуровневых протоколах.</a:t>
            </a:r>
          </a:p>
          <a:p>
            <a:pPr algn="just">
              <a:lnSpc>
                <a:spcPct val="100000"/>
              </a:lnSpc>
              <a:spcBef>
                <a:spcPts val="0"/>
              </a:spcBef>
            </a:pPr>
            <a:endParaRPr 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sz="2000" dirty="0">
                <a:effectLst/>
                <a:latin typeface="Verdana" panose="020B0604030504040204" pitchFamily="34" charset="0"/>
                <a:ea typeface="Verdana" panose="020B0604030504040204" pitchFamily="34" charset="0"/>
              </a:rPr>
              <a:t>Во многом эта проблема была решена компанией </a:t>
            </a:r>
            <a:r>
              <a:rPr lang="ru-RU" sz="2000" u="sng" dirty="0">
                <a:effectLst/>
                <a:latin typeface="Verdana" panose="020B0604030504040204" pitchFamily="34" charset="0"/>
                <a:ea typeface="Verdana" panose="020B0604030504040204" pitchFamily="34" charset="0"/>
              </a:rPr>
              <a:t>AT&amp;T,</a:t>
            </a:r>
            <a:r>
              <a:rPr lang="ru-RU" sz="2000" dirty="0">
                <a:effectLst/>
                <a:latin typeface="Verdana" panose="020B0604030504040204" pitchFamily="34" charset="0"/>
                <a:ea typeface="Verdana" panose="020B0604030504040204" pitchFamily="34" charset="0"/>
              </a:rPr>
              <a:t> которая предложила и реализовала механизм потоков </a:t>
            </a:r>
            <a:r>
              <a:rPr lang="ru-RU" sz="2000" u="sng" dirty="0">
                <a:effectLst/>
                <a:latin typeface="Verdana" panose="020B0604030504040204" pitchFamily="34" charset="0"/>
                <a:ea typeface="Verdana" panose="020B0604030504040204" pitchFamily="34" charset="0"/>
              </a:rPr>
              <a:t>(STREAMS), </a:t>
            </a:r>
            <a:r>
              <a:rPr lang="ru-RU" sz="2000" dirty="0">
                <a:effectLst/>
                <a:latin typeface="Verdana" panose="020B0604030504040204" pitchFamily="34" charset="0"/>
                <a:ea typeface="Verdana" panose="020B0604030504040204" pitchFamily="34" charset="0"/>
              </a:rPr>
              <a:t>обеспечивающий гибкие и модульные возможности для реализации драйверов устройств и коммуникационных протоколов. </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defRPr/>
            </a:pPr>
            <a:endParaRPr lang="ru-RU" sz="2400" b="1" dirty="0">
              <a:effectLst>
                <a:outerShdw blurRad="38100" dist="38100" dir="2700000" algn="tl">
                  <a:srgbClr val="FFFFFF"/>
                </a:outerShdw>
              </a:effectLst>
              <a:latin typeface="Verdana" pitchFamily="34" charset="0"/>
            </a:endParaRPr>
          </a:p>
          <a:p>
            <a:pPr algn="just">
              <a:lnSpc>
                <a:spcPct val="100000"/>
              </a:lnSpc>
              <a:spcBef>
                <a:spcPts val="0"/>
              </a:spcBef>
              <a:defRPr/>
            </a:pPr>
            <a:endParaRPr lang="ru-RU" sz="2200" b="1" dirty="0">
              <a:latin typeface="Verdana" panose="020B0604030504040204" pitchFamily="34" charset="0"/>
              <a:ea typeface="Verdana" panose="020B0604030504040204" pitchFamily="34" charset="0"/>
            </a:endParaRPr>
          </a:p>
          <a:p>
            <a:pPr algn="just">
              <a:lnSpc>
                <a:spcPct val="100000"/>
              </a:lnSpc>
              <a:spcBef>
                <a:spcPts val="0"/>
              </a:spcBef>
              <a:defRPr/>
            </a:pPr>
            <a:endParaRPr lang="ru-RU" sz="2200" dirty="0">
              <a:latin typeface="Verdana" panose="020B0604030504040204" pitchFamily="34" charset="0"/>
              <a:ea typeface="Verdana" panose="020B0604030504040204" pitchFamily="34" charset="0"/>
            </a:endParaRPr>
          </a:p>
        </p:txBody>
      </p:sp>
      <p:pic>
        <p:nvPicPr>
          <p:cNvPr id="7" name="Рисунок 6">
            <a:extLst>
              <a:ext uri="{FF2B5EF4-FFF2-40B4-BE49-F238E27FC236}">
                <a16:creationId xmlns:a16="http://schemas.microsoft.com/office/drawing/2014/main" id="{5DD775D7-75B7-4E62-9493-F5A911ABD75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4209" y="222778"/>
            <a:ext cx="1636913" cy="1239584"/>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a:extLst>
              <a:ext uri="{FF2B5EF4-FFF2-40B4-BE49-F238E27FC236}">
                <a16:creationId xmlns:a16="http://schemas.microsoft.com/office/drawing/2014/main" id="{2EE4E1FF-227C-434D-B72D-67C2FB0456F3}"/>
              </a:ext>
            </a:extLst>
          </p:cNvPr>
          <p:cNvSpPr>
            <a:spLocks noGrp="1" noChangeArrowheads="1"/>
          </p:cNvSpPr>
          <p:nvPr>
            <p:ph type="subTitle" idx="1"/>
          </p:nvPr>
        </p:nvSpPr>
        <p:spPr>
          <a:xfrm>
            <a:off x="260465" y="1041200"/>
            <a:ext cx="11671069" cy="5184775"/>
          </a:xfrm>
        </p:spPr>
        <p:txBody>
          <a:bodyPr>
            <a:normAutofit/>
          </a:bodyPr>
          <a:lstStyle/>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b="1" u="sng" dirty="0">
                <a:latin typeface="Verdana" panose="020B0604030504040204" pitchFamily="34" charset="0"/>
                <a:ea typeface="Verdana" panose="020B0604030504040204" pitchFamily="34" charset="0"/>
              </a:rPr>
              <a:t>1 Потоки (</a:t>
            </a:r>
            <a:r>
              <a:rPr lang="ru-RU" altLang="ru-RU" sz="2000" b="1" u="sng" dirty="0" err="1">
                <a:latin typeface="Verdana" panose="020B0604030504040204" pitchFamily="34" charset="0"/>
                <a:ea typeface="Verdana" panose="020B0604030504040204" pitchFamily="34" charset="0"/>
              </a:rPr>
              <a:t>Streams</a:t>
            </a:r>
            <a:r>
              <a:rPr lang="ru-RU" altLang="ru-RU" sz="2000" b="1" u="sng" dirty="0">
                <a:latin typeface="Verdana" panose="020B0604030504040204" pitchFamily="34" charset="0"/>
                <a:ea typeface="Verdana" panose="020B0604030504040204" pitchFamily="34" charset="0"/>
              </a:rPr>
              <a:t>).</a:t>
            </a:r>
          </a:p>
          <a:p>
            <a:pPr algn="just">
              <a:lnSpc>
                <a:spcPct val="100000"/>
              </a:lnSpc>
              <a:spcBef>
                <a:spcPts val="0"/>
              </a:spcBef>
            </a:pPr>
            <a:endParaRPr lang="ru-RU" altLang="ru-RU" sz="2000" b="1" u="sng" dirty="0">
              <a:latin typeface="Verdana" panose="020B0604030504040204" pitchFamily="34" charset="0"/>
              <a:ea typeface="Verdana" panose="020B0604030504040204" pitchFamily="34" charset="0"/>
            </a:endParaRPr>
          </a:p>
          <a:p>
            <a:pPr algn="just" eaLnBrk="1" hangingPunct="1">
              <a:lnSpc>
                <a:spcPct val="100000"/>
              </a:lnSpc>
              <a:spcBef>
                <a:spcPts val="0"/>
              </a:spcBef>
            </a:pPr>
            <a:r>
              <a:rPr lang="ru-RU" altLang="ru-RU" sz="2000" b="1" dirty="0" err="1">
                <a:latin typeface="Verdana" panose="020B0604030504040204" pitchFamily="34" charset="0"/>
                <a:ea typeface="Verdana" panose="020B0604030504040204" pitchFamily="34" charset="0"/>
              </a:rPr>
              <a:t>Streams</a:t>
            </a:r>
            <a:r>
              <a:rPr lang="ru-RU" altLang="ru-RU" sz="2000" dirty="0">
                <a:latin typeface="Verdana" panose="020B0604030504040204" pitchFamily="34" charset="0"/>
                <a:ea typeface="Verdana" panose="020B0604030504040204" pitchFamily="34" charset="0"/>
              </a:rPr>
              <a:t> представляют собой связанный набор средств общего назначения, включающий системные вызовы и подпрограммы, а также ресурсы ядра. В совокупности эти средства обеспечивают стандартный интерфейс символьного ввода/вывода внутри ядра, а также между ядром и соответствующими драйверами устройств, предоставляя гибкие и развитые возможности разработки и реализации коммуникационных сервисов. </a:t>
            </a:r>
          </a:p>
          <a:p>
            <a:pPr algn="just">
              <a:lnSpc>
                <a:spcPct val="100000"/>
              </a:lnSpc>
              <a:spcBef>
                <a:spcPts val="0"/>
              </a:spcBef>
              <a:defRPr/>
            </a:pPr>
            <a:endParaRPr lang="ru-RU" sz="2400" b="1" dirty="0">
              <a:effectLst>
                <a:outerShdw blurRad="38100" dist="38100" dir="2700000" algn="tl">
                  <a:srgbClr val="FFFFFF"/>
                </a:outerShdw>
              </a:effectLst>
              <a:latin typeface="Verdana" pitchFamily="34" charset="0"/>
            </a:endParaRPr>
          </a:p>
          <a:p>
            <a:pPr algn="just">
              <a:lnSpc>
                <a:spcPct val="100000"/>
              </a:lnSpc>
              <a:spcBef>
                <a:spcPts val="0"/>
              </a:spcBef>
              <a:defRPr/>
            </a:pPr>
            <a:endParaRPr lang="ru-RU" sz="2400" b="1" dirty="0">
              <a:effectLst>
                <a:outerShdw blurRad="38100" dist="38100" dir="2700000" algn="tl">
                  <a:srgbClr val="FFFFFF"/>
                </a:outerShdw>
              </a:effectLst>
              <a:latin typeface="Verdana" pitchFamily="34" charset="0"/>
            </a:endParaRPr>
          </a:p>
          <a:p>
            <a:pPr algn="just">
              <a:lnSpc>
                <a:spcPct val="100000"/>
              </a:lnSpc>
              <a:spcBef>
                <a:spcPts val="0"/>
              </a:spcBef>
              <a:defRPr/>
            </a:pPr>
            <a:endParaRPr lang="ru-RU" sz="2200" b="1" dirty="0">
              <a:latin typeface="Verdana" panose="020B0604030504040204" pitchFamily="34" charset="0"/>
              <a:ea typeface="Verdana" panose="020B0604030504040204" pitchFamily="34" charset="0"/>
            </a:endParaRPr>
          </a:p>
          <a:p>
            <a:pPr algn="just">
              <a:lnSpc>
                <a:spcPct val="100000"/>
              </a:lnSpc>
              <a:spcBef>
                <a:spcPts val="0"/>
              </a:spcBef>
              <a:defRPr/>
            </a:pPr>
            <a:endParaRPr lang="ru-RU" sz="2200" dirty="0">
              <a:latin typeface="Verdana" panose="020B0604030504040204" pitchFamily="34" charset="0"/>
              <a:ea typeface="Verdana" panose="020B0604030504040204" pitchFamily="34" charset="0"/>
            </a:endParaRPr>
          </a:p>
        </p:txBody>
      </p:sp>
      <p:pic>
        <p:nvPicPr>
          <p:cNvPr id="7" name="Рисунок 6">
            <a:extLst>
              <a:ext uri="{FF2B5EF4-FFF2-40B4-BE49-F238E27FC236}">
                <a16:creationId xmlns:a16="http://schemas.microsoft.com/office/drawing/2014/main" id="{5DD775D7-75B7-4E62-9493-F5A911ABD75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16906" y="326294"/>
            <a:ext cx="1636913" cy="1239584"/>
          </a:xfrm>
          <a:prstGeom prst="rect">
            <a:avLst/>
          </a:prstGeom>
        </p:spPr>
      </p:pic>
    </p:spTree>
    <p:extLst>
      <p:ext uri="{BB962C8B-B14F-4D97-AF65-F5344CB8AC3E}">
        <p14:creationId xmlns:p14="http://schemas.microsoft.com/office/powerpoint/2010/main" val="17088061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a:extLst>
              <a:ext uri="{FF2B5EF4-FFF2-40B4-BE49-F238E27FC236}">
                <a16:creationId xmlns:a16="http://schemas.microsoft.com/office/drawing/2014/main" id="{67192DA1-A786-420B-8857-31D4AB3AD89B}"/>
              </a:ext>
            </a:extLst>
          </p:cNvPr>
          <p:cNvSpPr>
            <a:spLocks noGrp="1" noChangeArrowheads="1"/>
          </p:cNvSpPr>
          <p:nvPr>
            <p:ph type="subTitle" idx="1"/>
          </p:nvPr>
        </p:nvSpPr>
        <p:spPr>
          <a:xfrm>
            <a:off x="362989" y="1673225"/>
            <a:ext cx="11466022" cy="5184775"/>
          </a:xfrm>
        </p:spPr>
        <p:txBody>
          <a:bodyPr/>
          <a:lstStyle/>
          <a:p>
            <a:pPr algn="just">
              <a:lnSpc>
                <a:spcPct val="100000"/>
              </a:lnSpc>
              <a:spcBef>
                <a:spcPts val="0"/>
              </a:spcBef>
            </a:pPr>
            <a:r>
              <a:rPr lang="ru-RU" altLang="ru-RU" sz="2000" dirty="0">
                <a:latin typeface="Verdana" panose="020B0604030504040204" pitchFamily="34" charset="0"/>
                <a:ea typeface="Verdana" panose="020B0604030504040204" pitchFamily="34" charset="0"/>
              </a:rPr>
              <a:t>Механизм потоков не навязывает какой-либо конкретной архитектуры сети и/или конкретных протоколов. Как и любой другой драйвер устройства, потоковый драйвер представляется специальным файлом файловой системы со стандартным набором операций: </a:t>
            </a:r>
            <a:r>
              <a:rPr lang="ru-RU" altLang="ru-RU" sz="2000" dirty="0" err="1">
                <a:latin typeface="Verdana" panose="020B0604030504040204" pitchFamily="34" charset="0"/>
                <a:ea typeface="Verdana" panose="020B0604030504040204" pitchFamily="34" charset="0"/>
              </a:rPr>
              <a:t>open</a:t>
            </a:r>
            <a:r>
              <a:rPr lang="ru-RU" altLang="ru-RU" sz="2000" dirty="0">
                <a:latin typeface="Verdana" panose="020B0604030504040204" pitchFamily="34" charset="0"/>
                <a:ea typeface="Verdana" panose="020B0604030504040204" pitchFamily="34" charset="0"/>
              </a:rPr>
              <a:t>, </a:t>
            </a:r>
            <a:r>
              <a:rPr lang="ru-RU" altLang="ru-RU" sz="2000" dirty="0" err="1">
                <a:latin typeface="Verdana" panose="020B0604030504040204" pitchFamily="34" charset="0"/>
                <a:ea typeface="Verdana" panose="020B0604030504040204" pitchFamily="34" charset="0"/>
              </a:rPr>
              <a:t>close</a:t>
            </a:r>
            <a:r>
              <a:rPr lang="ru-RU" altLang="ru-RU" sz="2000" dirty="0">
                <a:latin typeface="Verdana" panose="020B0604030504040204" pitchFamily="34" charset="0"/>
                <a:ea typeface="Verdana" panose="020B0604030504040204" pitchFamily="34" charset="0"/>
              </a:rPr>
              <a:t>, </a:t>
            </a:r>
            <a:r>
              <a:rPr lang="ru-RU" altLang="ru-RU" sz="2000" dirty="0" err="1">
                <a:latin typeface="Verdana" panose="020B0604030504040204" pitchFamily="34" charset="0"/>
                <a:ea typeface="Verdana" panose="020B0604030504040204" pitchFamily="34" charset="0"/>
              </a:rPr>
              <a:t>read</a:t>
            </a:r>
            <a:r>
              <a:rPr lang="ru-RU" altLang="ru-RU" sz="2000" dirty="0">
                <a:latin typeface="Verdana" panose="020B0604030504040204" pitchFamily="34" charset="0"/>
                <a:ea typeface="Verdana" panose="020B0604030504040204" pitchFamily="34" charset="0"/>
              </a:rPr>
              <a:t>, </a:t>
            </a:r>
            <a:r>
              <a:rPr lang="ru-RU" altLang="ru-RU" sz="2000" dirty="0" err="1">
                <a:latin typeface="Verdana" panose="020B0604030504040204" pitchFamily="34" charset="0"/>
                <a:ea typeface="Verdana" panose="020B0604030504040204" pitchFamily="34" charset="0"/>
              </a:rPr>
              <a:t>write</a:t>
            </a:r>
            <a:r>
              <a:rPr lang="ru-RU" altLang="ru-RU" sz="2000" dirty="0">
                <a:latin typeface="Verdana" panose="020B0604030504040204" pitchFamily="34" charset="0"/>
                <a:ea typeface="Verdana" panose="020B0604030504040204" pitchFamily="34" charset="0"/>
              </a:rPr>
              <a:t> и т.д. </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b="1" dirty="0">
                <a:latin typeface="Verdana" panose="020B0604030504040204" pitchFamily="34" charset="0"/>
                <a:ea typeface="Verdana" panose="020B0604030504040204" pitchFamily="34" charset="0"/>
              </a:rPr>
              <a:t>Потоковый модуль</a:t>
            </a:r>
            <a:r>
              <a:rPr lang="ru-RU" altLang="ru-RU" sz="2000" dirty="0">
                <a:latin typeface="Verdana" panose="020B0604030504040204" pitchFamily="34" charset="0"/>
                <a:ea typeface="Verdana" panose="020B0604030504040204" pitchFamily="34" charset="0"/>
              </a:rPr>
              <a:t> является обработчиком данных, выполняющим определенный набор функций над данными по мере их прохождения по потоку. </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u="sng" dirty="0">
                <a:latin typeface="Verdana" panose="020B0604030504040204" pitchFamily="34" charset="0"/>
                <a:ea typeface="Verdana" panose="020B0604030504040204" pitchFamily="34" charset="0"/>
              </a:rPr>
              <a:t>Простейшими примерами</a:t>
            </a:r>
            <a:r>
              <a:rPr lang="ru-RU" altLang="ru-RU" sz="2000" dirty="0">
                <a:latin typeface="Verdana" panose="020B0604030504040204" pitchFamily="34" charset="0"/>
                <a:ea typeface="Verdana" panose="020B0604030504040204" pitchFamily="34" charset="0"/>
              </a:rPr>
              <a:t> потокового модуля являются разного рода перекодировщики символьной информации.</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u="sng" dirty="0">
                <a:latin typeface="Verdana" panose="020B0604030504040204" pitchFamily="34" charset="0"/>
                <a:ea typeface="Verdana" panose="020B0604030504040204" pitchFamily="34" charset="0"/>
              </a:rPr>
              <a:t>Более сложным примером </a:t>
            </a:r>
            <a:r>
              <a:rPr lang="ru-RU" altLang="ru-RU" sz="2000" dirty="0">
                <a:latin typeface="Verdana" panose="020B0604030504040204" pitchFamily="34" charset="0"/>
                <a:ea typeface="Verdana" panose="020B0604030504040204" pitchFamily="34" charset="0"/>
              </a:rPr>
              <a:t>является потоковый модуль, осуществляющий разборку нисходящих данных в пакеты для их передачи по сети и сборку восходящих данных с удалением служебной информации пакетов. </a:t>
            </a:r>
          </a:p>
        </p:txBody>
      </p:sp>
      <p:pic>
        <p:nvPicPr>
          <p:cNvPr id="7" name="Рисунок 6">
            <a:extLst>
              <a:ext uri="{FF2B5EF4-FFF2-40B4-BE49-F238E27FC236}">
                <a16:creationId xmlns:a16="http://schemas.microsoft.com/office/drawing/2014/main" id="{DF277A93-787D-4B1F-BB94-A584BABBCC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6220" y="271086"/>
            <a:ext cx="1636913" cy="1239584"/>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6B4F57F1-7154-4D0F-B643-5A8DFFE35651}"/>
              </a:ext>
            </a:extLst>
          </p:cNvPr>
          <p:cNvSpPr txBox="1"/>
          <p:nvPr/>
        </p:nvSpPr>
        <p:spPr>
          <a:xfrm>
            <a:off x="471055" y="1939776"/>
            <a:ext cx="11410603" cy="3170099"/>
          </a:xfrm>
          <a:prstGeom prst="rect">
            <a:avLst/>
          </a:prstGeom>
          <a:noFill/>
        </p:spPr>
        <p:txBody>
          <a:bodyPr wrap="square">
            <a:spAutoFit/>
          </a:bodyPr>
          <a:lstStyle/>
          <a:p>
            <a:pPr indent="457200" algn="just"/>
            <a:r>
              <a:rPr lang="ru-RU" sz="2000" dirty="0">
                <a:effectLst/>
                <a:latin typeface="Verdana" panose="020B0604030504040204" pitchFamily="34" charset="0"/>
                <a:ea typeface="Verdana" panose="020B0604030504040204" pitchFamily="34" charset="0"/>
              </a:rPr>
              <a:t>Для передачи данных от заголовка к драйверу или модулю, от одного модуля другому и от драйвера или модуля к заголовку потока используется </a:t>
            </a:r>
            <a:r>
              <a:rPr lang="ru-RU" sz="2000" b="1" dirty="0">
                <a:effectLst/>
                <a:latin typeface="Verdana" panose="020B0604030504040204" pitchFamily="34" charset="0"/>
                <a:ea typeface="Verdana" panose="020B0604030504040204" pitchFamily="34" charset="0"/>
              </a:rPr>
              <a:t>механизм сообщений</a:t>
            </a:r>
            <a:r>
              <a:rPr lang="ru-RU" sz="2000" dirty="0">
                <a:effectLst/>
                <a:latin typeface="Verdana" panose="020B0604030504040204" pitchFamily="34" charset="0"/>
                <a:ea typeface="Verdana" panose="020B0604030504040204" pitchFamily="34" charset="0"/>
              </a:rPr>
              <a:t>. </a:t>
            </a:r>
          </a:p>
          <a:p>
            <a:pPr indent="457200" algn="just"/>
            <a:endParaRPr lang="ru-RU" sz="2000" dirty="0">
              <a:latin typeface="Verdana" panose="020B0604030504040204" pitchFamily="34" charset="0"/>
              <a:ea typeface="Verdana" panose="020B0604030504040204" pitchFamily="34" charset="0"/>
            </a:endParaRPr>
          </a:p>
          <a:p>
            <a:pPr indent="457200" algn="just"/>
            <a:r>
              <a:rPr lang="ru-RU" sz="2000" dirty="0">
                <a:effectLst/>
                <a:latin typeface="Verdana" panose="020B0604030504040204" pitchFamily="34" charset="0"/>
                <a:ea typeface="Verdana" panose="020B0604030504040204" pitchFamily="34" charset="0"/>
              </a:rPr>
              <a:t>Каждое сообщение представляет собой набор блоков сообщения, каждый из которых состоит из</a:t>
            </a:r>
          </a:p>
          <a:p>
            <a:pPr indent="457200" algn="just"/>
            <a:endParaRPr lang="ru-RU" sz="2000" dirty="0">
              <a:effectLst/>
              <a:latin typeface="Verdana" panose="020B0604030504040204" pitchFamily="34" charset="0"/>
              <a:ea typeface="Verdana" panose="020B0604030504040204" pitchFamily="34" charset="0"/>
            </a:endParaRPr>
          </a:p>
          <a:p>
            <a:pPr lvl="0" indent="-342900" algn="just">
              <a:buSzPts val="1400"/>
              <a:buFont typeface="Symbol" panose="05050102010706020507" pitchFamily="18" charset="2"/>
              <a:buChar char=""/>
            </a:pPr>
            <a:r>
              <a:rPr lang="ru-RU" sz="2000" dirty="0">
                <a:effectLst/>
                <a:latin typeface="Verdana" panose="020B0604030504040204" pitchFamily="34" charset="0"/>
                <a:ea typeface="Verdana" panose="020B0604030504040204" pitchFamily="34" charset="0"/>
              </a:rPr>
              <a:t>заголовка,</a:t>
            </a:r>
          </a:p>
          <a:p>
            <a:pPr lvl="0" indent="-342900" algn="just">
              <a:buSzPts val="1400"/>
              <a:buFont typeface="Symbol" panose="05050102010706020507" pitchFamily="18" charset="2"/>
              <a:buChar char=""/>
            </a:pPr>
            <a:r>
              <a:rPr lang="ru-RU" sz="2000" dirty="0">
                <a:effectLst/>
                <a:latin typeface="Verdana" panose="020B0604030504040204" pitchFamily="34" charset="0"/>
                <a:ea typeface="Verdana" panose="020B0604030504040204" pitchFamily="34" charset="0"/>
              </a:rPr>
              <a:t>блока данных</a:t>
            </a:r>
          </a:p>
          <a:p>
            <a:pPr lvl="0" indent="-342900" algn="just">
              <a:buSzPts val="1400"/>
              <a:buFont typeface="Symbol" panose="05050102010706020507" pitchFamily="18" charset="2"/>
              <a:buChar char=""/>
            </a:pPr>
            <a:r>
              <a:rPr lang="ru-RU" sz="2000" dirty="0">
                <a:effectLst/>
                <a:latin typeface="Verdana" panose="020B0604030504040204" pitchFamily="34" charset="0"/>
                <a:ea typeface="Verdana" panose="020B0604030504040204" pitchFamily="34" charset="0"/>
              </a:rPr>
              <a:t>буфера данных. </a:t>
            </a:r>
          </a:p>
        </p:txBody>
      </p:sp>
      <p:pic>
        <p:nvPicPr>
          <p:cNvPr id="4" name="Рисунок 3">
            <a:extLst>
              <a:ext uri="{FF2B5EF4-FFF2-40B4-BE49-F238E27FC236}">
                <a16:creationId xmlns:a16="http://schemas.microsoft.com/office/drawing/2014/main" id="{0AAF28E9-9FFE-4F2C-BD76-BA29DD6205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40574" y="280287"/>
            <a:ext cx="1636913" cy="1239584"/>
          </a:xfrm>
          <a:prstGeom prst="rect">
            <a:avLst/>
          </a:prstGeom>
        </p:spPr>
      </p:pic>
    </p:spTree>
    <p:extLst>
      <p:ext uri="{BB962C8B-B14F-4D97-AF65-F5344CB8AC3E}">
        <p14:creationId xmlns:p14="http://schemas.microsoft.com/office/powerpoint/2010/main" val="6164497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a:extLst>
              <a:ext uri="{FF2B5EF4-FFF2-40B4-BE49-F238E27FC236}">
                <a16:creationId xmlns:a16="http://schemas.microsoft.com/office/drawing/2014/main" id="{616B11B9-360B-40E4-AC9F-436CD2D2FA63}"/>
              </a:ext>
            </a:extLst>
          </p:cNvPr>
          <p:cNvSpPr>
            <a:spLocks noGrp="1" noChangeArrowheads="1"/>
          </p:cNvSpPr>
          <p:nvPr>
            <p:ph type="subTitle" idx="1"/>
          </p:nvPr>
        </p:nvSpPr>
        <p:spPr>
          <a:xfrm>
            <a:off x="243839" y="1268414"/>
            <a:ext cx="11599025" cy="5184775"/>
          </a:xfrm>
        </p:spPr>
        <p:txBody>
          <a:bodyPr/>
          <a:lstStyle/>
          <a:p>
            <a:pPr marL="87313" lvl="2" algn="just">
              <a:defRPr/>
            </a:pPr>
            <a:r>
              <a:rPr lang="ru-RU" sz="2000" b="1" u="sng" dirty="0">
                <a:latin typeface="Verdana" panose="020B0604030504040204" pitchFamily="34" charset="0"/>
                <a:ea typeface="Verdana" panose="020B0604030504040204" pitchFamily="34" charset="0"/>
              </a:rPr>
              <a:t>2 Стек протоколов TCP/IP</a:t>
            </a:r>
          </a:p>
          <a:p>
            <a:pPr algn="just">
              <a:defRPr/>
            </a:pPr>
            <a:endParaRPr lang="ru-RU" sz="2000" b="1" u="sng" dirty="0">
              <a:latin typeface="Verdana" panose="020B0604030504040204" pitchFamily="34" charset="0"/>
              <a:ea typeface="Verdana" panose="020B0604030504040204" pitchFamily="34" charset="0"/>
            </a:endParaRPr>
          </a:p>
          <a:p>
            <a:pPr algn="just">
              <a:defRPr/>
            </a:pPr>
            <a:r>
              <a:rPr lang="ru-RU" sz="2000" u="sng" dirty="0">
                <a:latin typeface="Verdana" panose="020B0604030504040204" pitchFamily="34" charset="0"/>
                <a:ea typeface="Verdana" panose="020B0604030504040204" pitchFamily="34" charset="0"/>
              </a:rPr>
              <a:t>TCP/IP (</a:t>
            </a:r>
            <a:r>
              <a:rPr lang="ru-RU" sz="2000" u="sng" dirty="0" err="1">
                <a:latin typeface="Verdana" panose="020B0604030504040204" pitchFamily="34" charset="0"/>
                <a:ea typeface="Verdana" panose="020B0604030504040204" pitchFamily="34" charset="0"/>
              </a:rPr>
              <a:t>Transmission</a:t>
            </a:r>
            <a:r>
              <a:rPr lang="ru-RU" sz="2000" u="sng" dirty="0">
                <a:latin typeface="Verdana" panose="020B0604030504040204" pitchFamily="34" charset="0"/>
                <a:ea typeface="Verdana" panose="020B0604030504040204" pitchFamily="34" charset="0"/>
              </a:rPr>
              <a:t> </a:t>
            </a:r>
            <a:r>
              <a:rPr lang="ru-RU" sz="2000" u="sng" dirty="0" err="1">
                <a:latin typeface="Verdana" panose="020B0604030504040204" pitchFamily="34" charset="0"/>
                <a:ea typeface="Verdana" panose="020B0604030504040204" pitchFamily="34" charset="0"/>
              </a:rPr>
              <a:t>Control</a:t>
            </a:r>
            <a:r>
              <a:rPr lang="ru-RU" sz="2000" u="sng" dirty="0">
                <a:latin typeface="Verdana" panose="020B0604030504040204" pitchFamily="34" charset="0"/>
                <a:ea typeface="Verdana" panose="020B0604030504040204" pitchFamily="34" charset="0"/>
              </a:rPr>
              <a:t> </a:t>
            </a:r>
            <a:r>
              <a:rPr lang="ru-RU" sz="2000" u="sng" dirty="0" err="1">
                <a:latin typeface="Verdana" panose="020B0604030504040204" pitchFamily="34" charset="0"/>
                <a:ea typeface="Verdana" panose="020B0604030504040204" pitchFamily="34" charset="0"/>
              </a:rPr>
              <a:t>Protocol</a:t>
            </a:r>
            <a:r>
              <a:rPr lang="ru-RU" sz="2000" u="sng" dirty="0">
                <a:latin typeface="Verdana" panose="020B0604030504040204" pitchFamily="34" charset="0"/>
                <a:ea typeface="Verdana" panose="020B0604030504040204" pitchFamily="34" charset="0"/>
              </a:rPr>
              <a:t>/</a:t>
            </a:r>
            <a:r>
              <a:rPr lang="ru-RU" sz="2000" u="sng" dirty="0" err="1">
                <a:latin typeface="Verdana" panose="020B0604030504040204" pitchFamily="34" charset="0"/>
                <a:ea typeface="Verdana" panose="020B0604030504040204" pitchFamily="34" charset="0"/>
              </a:rPr>
              <a:t>Internet</a:t>
            </a:r>
            <a:r>
              <a:rPr lang="ru-RU" sz="2000" u="sng" dirty="0">
                <a:latin typeface="Verdana" panose="020B0604030504040204" pitchFamily="34" charset="0"/>
                <a:ea typeface="Verdana" panose="020B0604030504040204" pitchFamily="34" charset="0"/>
              </a:rPr>
              <a:t> </a:t>
            </a:r>
            <a:r>
              <a:rPr lang="ru-RU" sz="2000" u="sng" dirty="0" err="1">
                <a:latin typeface="Verdana" panose="020B0604030504040204" pitchFamily="34" charset="0"/>
                <a:ea typeface="Verdana" panose="020B0604030504040204" pitchFamily="34" charset="0"/>
              </a:rPr>
              <a:t>Protocol</a:t>
            </a:r>
            <a:r>
              <a:rPr lang="ru-RU" sz="2000" u="sng" dirty="0">
                <a:latin typeface="Verdana" panose="020B0604030504040204" pitchFamily="34" charset="0"/>
                <a:ea typeface="Verdana" panose="020B0604030504040204" pitchFamily="34" charset="0"/>
              </a:rPr>
              <a:t>)</a:t>
            </a:r>
            <a:r>
              <a:rPr lang="ru-RU" sz="2000" dirty="0">
                <a:latin typeface="Verdana" panose="020B0604030504040204" pitchFamily="34" charset="0"/>
                <a:ea typeface="Verdana" panose="020B0604030504040204" pitchFamily="34" charset="0"/>
              </a:rPr>
              <a:t> представляет собой семейство протоколов, основным назначением которых является обеспечение возможности полезного сосуществования компьютерных сетей, основанных на разных технологиях. </a:t>
            </a:r>
          </a:p>
          <a:p>
            <a:pPr algn="just">
              <a:defRPr/>
            </a:pPr>
            <a:endParaRPr lang="ru-RU" sz="2000" dirty="0">
              <a:latin typeface="Verdana" panose="020B0604030504040204" pitchFamily="34" charset="0"/>
              <a:ea typeface="Verdana" panose="020B0604030504040204" pitchFamily="34" charset="0"/>
            </a:endParaRPr>
          </a:p>
          <a:p>
            <a:pPr algn="just">
              <a:defRPr/>
            </a:pPr>
            <a:r>
              <a:rPr lang="ru-RU" sz="2000" dirty="0">
                <a:latin typeface="Verdana" panose="020B0604030504040204" pitchFamily="34" charset="0"/>
                <a:ea typeface="Verdana" panose="020B0604030504040204" pitchFamily="34" charset="0"/>
              </a:rPr>
              <a:t>В UNIX </a:t>
            </a:r>
            <a:r>
              <a:rPr lang="ru-RU" sz="2000" dirty="0" err="1">
                <a:latin typeface="Verdana" panose="020B0604030504040204" pitchFamily="34" charset="0"/>
                <a:ea typeface="Verdana" panose="020B0604030504040204" pitchFamily="34" charset="0"/>
              </a:rPr>
              <a:t>System</a:t>
            </a:r>
            <a:r>
              <a:rPr lang="ru-RU" sz="2000" dirty="0">
                <a:latin typeface="Verdana" panose="020B0604030504040204" pitchFamily="34" charset="0"/>
                <a:ea typeface="Verdana" panose="020B0604030504040204" pitchFamily="34" charset="0"/>
              </a:rPr>
              <a:t> V </a:t>
            </a:r>
            <a:r>
              <a:rPr lang="ru-RU" sz="2000" dirty="0" err="1">
                <a:latin typeface="Verdana" panose="020B0604030504040204" pitchFamily="34" charset="0"/>
                <a:ea typeface="Verdana" panose="020B0604030504040204" pitchFamily="34" charset="0"/>
              </a:rPr>
              <a:t>Release</a:t>
            </a:r>
            <a:r>
              <a:rPr lang="ru-RU" sz="2000" dirty="0">
                <a:latin typeface="Verdana" panose="020B0604030504040204" pitchFamily="34" charset="0"/>
                <a:ea typeface="Verdana" panose="020B0604030504040204" pitchFamily="34" charset="0"/>
              </a:rPr>
              <a:t> 4 протокол TCP/IP реализован как набор потоковых модулей плюс дополнительный компонент TLI (</a:t>
            </a:r>
            <a:r>
              <a:rPr lang="ru-RU" sz="2000" dirty="0" err="1">
                <a:latin typeface="Verdana" panose="020B0604030504040204" pitchFamily="34" charset="0"/>
                <a:ea typeface="Verdana" panose="020B0604030504040204" pitchFamily="34" charset="0"/>
              </a:rPr>
              <a:t>Transport</a:t>
            </a:r>
            <a:r>
              <a:rPr lang="ru-RU" sz="2000" dirty="0">
                <a:latin typeface="Verdana" panose="020B0604030504040204" pitchFamily="34" charset="0"/>
                <a:ea typeface="Verdana" panose="020B0604030504040204" pitchFamily="34" charset="0"/>
              </a:rPr>
              <a:t> </a:t>
            </a:r>
            <a:r>
              <a:rPr lang="ru-RU" sz="2000" dirty="0" err="1">
                <a:latin typeface="Verdana" panose="020B0604030504040204" pitchFamily="34" charset="0"/>
                <a:ea typeface="Verdana" panose="020B0604030504040204" pitchFamily="34" charset="0"/>
              </a:rPr>
              <a:t>Level</a:t>
            </a:r>
            <a:r>
              <a:rPr lang="ru-RU" sz="2000" dirty="0">
                <a:latin typeface="Verdana" panose="020B0604030504040204" pitchFamily="34" charset="0"/>
                <a:ea typeface="Verdana" panose="020B0604030504040204" pitchFamily="34" charset="0"/>
              </a:rPr>
              <a:t> </a:t>
            </a:r>
            <a:r>
              <a:rPr lang="ru-RU" sz="2000" dirty="0" err="1">
                <a:latin typeface="Verdana" panose="020B0604030504040204" pitchFamily="34" charset="0"/>
                <a:ea typeface="Verdana" panose="020B0604030504040204" pitchFamily="34" charset="0"/>
              </a:rPr>
              <a:t>Interface</a:t>
            </a:r>
            <a:r>
              <a:rPr lang="ru-RU" sz="2000" dirty="0">
                <a:latin typeface="Verdana" panose="020B0604030504040204" pitchFamily="34" charset="0"/>
                <a:ea typeface="Verdana" panose="020B0604030504040204" pitchFamily="34" charset="0"/>
              </a:rPr>
              <a:t> - Интерфейс транспортного уровня). TLI является интерфейсом между прикладной программой и транспортным механизмом. Приложение, пользующееся интерфейсом TLI, получает возможность использовать TCP/IP. </a:t>
            </a:r>
          </a:p>
          <a:p>
            <a:pPr algn="just">
              <a:defRPr/>
            </a:pPr>
            <a:endParaRPr lang="ru-RU" sz="2000" dirty="0"/>
          </a:p>
          <a:p>
            <a:pPr algn="just">
              <a:defRPr/>
            </a:pPr>
            <a:endParaRPr lang="ru-RU" sz="2000" dirty="0"/>
          </a:p>
          <a:p>
            <a:pPr algn="just">
              <a:defRPr/>
            </a:pPr>
            <a:endParaRPr lang="ru-RU" sz="2000" dirty="0"/>
          </a:p>
        </p:txBody>
      </p:sp>
      <p:pic>
        <p:nvPicPr>
          <p:cNvPr id="7" name="Рисунок 6">
            <a:extLst>
              <a:ext uri="{FF2B5EF4-FFF2-40B4-BE49-F238E27FC236}">
                <a16:creationId xmlns:a16="http://schemas.microsoft.com/office/drawing/2014/main" id="{4EC0BD82-D7F7-4FF9-A4ED-27F28BE5D6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46325" y="298332"/>
            <a:ext cx="1636913" cy="1239584"/>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54DFC104-8DAD-45B6-894E-2D75F4FFF0DA}"/>
              </a:ext>
            </a:extLst>
          </p:cNvPr>
          <p:cNvSpPr txBox="1">
            <a:spLocks noChangeArrowheads="1"/>
          </p:cNvSpPr>
          <p:nvPr/>
        </p:nvSpPr>
        <p:spPr>
          <a:xfrm>
            <a:off x="500640" y="725083"/>
            <a:ext cx="11281265" cy="424815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80000"/>
              </a:lnSpc>
              <a:buFont typeface="Wingdings" pitchFamily="2" charset="2"/>
              <a:buChar char="v"/>
              <a:defRPr/>
            </a:pPr>
            <a:endParaRPr lang="ru-RU" sz="900" dirty="0">
              <a:effectLst>
                <a:outerShdw blurRad="38100" dist="38100" dir="2700000" algn="tl">
                  <a:srgbClr val="FFFFFF"/>
                </a:outerShdw>
              </a:effectLst>
              <a:latin typeface="Verdana" pitchFamily="34" charset="0"/>
            </a:endParaRPr>
          </a:p>
          <a:p>
            <a:pPr>
              <a:lnSpc>
                <a:spcPct val="80000"/>
              </a:lnSpc>
              <a:buFont typeface="Wingdings" pitchFamily="2" charset="2"/>
              <a:buNone/>
              <a:defRPr/>
            </a:pPr>
            <a:r>
              <a:rPr lang="ru-RU" sz="2000" b="1" dirty="0">
                <a:effectLst>
                  <a:outerShdw blurRad="38100" dist="38100" dir="2700000" algn="tl">
                    <a:srgbClr val="FFFFFF"/>
                  </a:outerShdw>
                </a:effectLst>
                <a:latin typeface="Verdana" pitchFamily="34" charset="0"/>
              </a:rPr>
              <a:t>Рекомендуемая литература</a:t>
            </a:r>
          </a:p>
          <a:p>
            <a:pPr>
              <a:lnSpc>
                <a:spcPct val="80000"/>
              </a:lnSpc>
              <a:buFont typeface="Wingdings" pitchFamily="2" charset="2"/>
              <a:buNone/>
              <a:defRPr/>
            </a:pPr>
            <a:endParaRPr lang="ru-RU" sz="2000" b="1" dirty="0">
              <a:effectLst>
                <a:outerShdw blurRad="38100" dist="38100" dir="2700000" algn="tl">
                  <a:srgbClr val="FFFFFF"/>
                </a:outerShdw>
              </a:effectLst>
              <a:latin typeface="Verdana" pitchFamily="34" charset="0"/>
            </a:endParaRPr>
          </a:p>
          <a:p>
            <a:pPr marL="0" indent="0">
              <a:lnSpc>
                <a:spcPct val="80000"/>
              </a:lnSpc>
              <a:buNone/>
              <a:defRPr/>
            </a:pPr>
            <a:r>
              <a:rPr lang="ru-RU" sz="2000" b="1" dirty="0">
                <a:effectLst>
                  <a:outerShdw blurRad="38100" dist="38100" dir="2700000" algn="tl">
                    <a:srgbClr val="FFFFFF"/>
                  </a:outerShdw>
                </a:effectLst>
                <a:latin typeface="Verdana" pitchFamily="34" charset="0"/>
              </a:rPr>
              <a:t>1. </a:t>
            </a:r>
            <a:r>
              <a:rPr lang="ru-RU" sz="2000" b="1" dirty="0" err="1">
                <a:effectLst>
                  <a:outerShdw blurRad="38100" dist="38100" dir="2700000" algn="tl">
                    <a:srgbClr val="FFFFFF"/>
                  </a:outerShdw>
                </a:effectLst>
                <a:latin typeface="Verdana" pitchFamily="34" charset="0"/>
              </a:rPr>
              <a:t>Тенанбаум</a:t>
            </a:r>
            <a:r>
              <a:rPr lang="ru-RU" sz="2000" b="1" dirty="0">
                <a:effectLst>
                  <a:outerShdw blurRad="38100" dist="38100" dir="2700000" algn="tl">
                    <a:srgbClr val="FFFFFF"/>
                  </a:outerShdw>
                </a:effectLst>
                <a:latin typeface="Verdana" pitchFamily="34" charset="0"/>
              </a:rPr>
              <a:t> Э. Современные операционные системы. пер. с англ. 2-е изд. –СПБ.: Питер, 2015. – 1037с. </a:t>
            </a:r>
          </a:p>
          <a:p>
            <a:pPr>
              <a:lnSpc>
                <a:spcPct val="80000"/>
              </a:lnSpc>
              <a:defRPr/>
            </a:pPr>
            <a:endParaRPr lang="ru-RU" sz="2000" b="1" dirty="0">
              <a:effectLst>
                <a:outerShdw blurRad="38100" dist="38100" dir="2700000" algn="tl">
                  <a:srgbClr val="FFFFFF"/>
                </a:outerShdw>
              </a:effectLst>
              <a:latin typeface="Verdana" pitchFamily="34" charset="0"/>
            </a:endParaRPr>
          </a:p>
          <a:p>
            <a:pPr marL="0" indent="0">
              <a:lnSpc>
                <a:spcPct val="80000"/>
              </a:lnSpc>
              <a:buNone/>
              <a:defRPr/>
            </a:pPr>
            <a:r>
              <a:rPr lang="ru-RU" sz="2000" b="1" dirty="0">
                <a:effectLst>
                  <a:outerShdw blurRad="38100" dist="38100" dir="2700000" algn="tl">
                    <a:srgbClr val="FFFFFF"/>
                  </a:outerShdw>
                </a:effectLst>
                <a:latin typeface="Verdana" pitchFamily="34" charset="0"/>
              </a:rPr>
              <a:t>2. </a:t>
            </a:r>
            <a:r>
              <a:rPr lang="ru-RU" sz="2000" b="1" dirty="0" err="1">
                <a:effectLst>
                  <a:outerShdw blurRad="38100" dist="38100" dir="2700000" algn="tl">
                    <a:srgbClr val="FFFFFF"/>
                  </a:outerShdw>
                </a:effectLst>
                <a:latin typeface="Verdana" pitchFamily="34" charset="0"/>
              </a:rPr>
              <a:t>Олифер</a:t>
            </a:r>
            <a:r>
              <a:rPr lang="ru-RU" sz="2000" b="1" dirty="0">
                <a:effectLst>
                  <a:outerShdw blurRad="38100" dist="38100" dir="2700000" algn="tl">
                    <a:srgbClr val="FFFFFF"/>
                  </a:outerShdw>
                </a:effectLst>
                <a:latin typeface="Verdana" pitchFamily="34" charset="0"/>
              </a:rPr>
              <a:t> В.Г. </a:t>
            </a:r>
            <a:r>
              <a:rPr lang="ru-RU" sz="2000" b="1" dirty="0" err="1">
                <a:effectLst>
                  <a:outerShdw blurRad="38100" dist="38100" dir="2700000" algn="tl">
                    <a:srgbClr val="FFFFFF"/>
                  </a:outerShdw>
                </a:effectLst>
                <a:latin typeface="Verdana" pitchFamily="34" charset="0"/>
              </a:rPr>
              <a:t>Олифер</a:t>
            </a:r>
            <a:r>
              <a:rPr lang="ru-RU" sz="2000" b="1" dirty="0">
                <a:effectLst>
                  <a:outerShdw blurRad="38100" dist="38100" dir="2700000" algn="tl">
                    <a:srgbClr val="FFFFFF"/>
                  </a:outerShdw>
                </a:effectLst>
                <a:latin typeface="Verdana" pitchFamily="34" charset="0"/>
              </a:rPr>
              <a:t> Н.А. Сетевые операционные системы. СПБ.: Питер, 2016. – 538с.</a:t>
            </a:r>
          </a:p>
          <a:p>
            <a:pPr>
              <a:lnSpc>
                <a:spcPct val="80000"/>
              </a:lnSpc>
              <a:defRPr/>
            </a:pPr>
            <a:endParaRPr lang="ru-RU" sz="2000" b="1" dirty="0">
              <a:effectLst>
                <a:outerShdw blurRad="38100" dist="38100" dir="2700000" algn="tl">
                  <a:srgbClr val="FFFFFF"/>
                </a:outerShdw>
              </a:effectLst>
              <a:latin typeface="Verdana" pitchFamily="34" charset="0"/>
            </a:endParaRPr>
          </a:p>
          <a:p>
            <a:pPr marL="0" indent="0">
              <a:lnSpc>
                <a:spcPct val="80000"/>
              </a:lnSpc>
              <a:buNone/>
              <a:defRPr/>
            </a:pPr>
            <a:r>
              <a:rPr lang="ru-RU" sz="2000" b="1" dirty="0">
                <a:effectLst>
                  <a:outerShdw blurRad="38100" dist="38100" dir="2700000" algn="tl">
                    <a:srgbClr val="FFFFFF"/>
                  </a:outerShdw>
                </a:effectLst>
                <a:latin typeface="Verdana" pitchFamily="34" charset="0"/>
              </a:rPr>
              <a:t>3. </a:t>
            </a:r>
            <a:r>
              <a:rPr lang="ru-RU" sz="2000" b="1" dirty="0" err="1">
                <a:effectLst>
                  <a:outerShdw blurRad="38100" dist="38100" dir="2700000" algn="tl">
                    <a:srgbClr val="FFFFFF"/>
                  </a:outerShdw>
                </a:effectLst>
                <a:latin typeface="Verdana" pitchFamily="34" charset="0"/>
              </a:rPr>
              <a:t>Дейтел</a:t>
            </a:r>
            <a:r>
              <a:rPr lang="ru-RU" sz="2000" b="1" dirty="0">
                <a:effectLst>
                  <a:outerShdw blurRad="38100" dist="38100" dir="2700000" algn="tl">
                    <a:srgbClr val="FFFFFF"/>
                  </a:outerShdw>
                </a:effectLst>
                <a:latin typeface="Verdana" pitchFamily="34" charset="0"/>
              </a:rPr>
              <a:t> Х.М., </a:t>
            </a:r>
            <a:r>
              <a:rPr lang="ru-RU" sz="2000" b="1" dirty="0" err="1">
                <a:effectLst>
                  <a:outerShdw blurRad="38100" dist="38100" dir="2700000" algn="tl">
                    <a:srgbClr val="FFFFFF"/>
                  </a:outerShdw>
                </a:effectLst>
                <a:latin typeface="Verdana" pitchFamily="34" charset="0"/>
              </a:rPr>
              <a:t>Чофнес</a:t>
            </a:r>
            <a:r>
              <a:rPr lang="ru-RU" sz="2000" b="1" dirty="0">
                <a:effectLst>
                  <a:outerShdw blurRad="38100" dist="38100" dir="2700000" algn="tl">
                    <a:srgbClr val="FFFFFF"/>
                  </a:outerShdw>
                </a:effectLst>
                <a:latin typeface="Verdana" pitchFamily="34" charset="0"/>
              </a:rPr>
              <a:t> Р.Д. Операционные системы. пер. с англ. – М.: БИНОМ, 2016. – 704с.</a:t>
            </a:r>
          </a:p>
        </p:txBody>
      </p:sp>
      <p:pic>
        <p:nvPicPr>
          <p:cNvPr id="3" name="Рисунок 2">
            <a:extLst>
              <a:ext uri="{FF2B5EF4-FFF2-40B4-BE49-F238E27FC236}">
                <a16:creationId xmlns:a16="http://schemas.microsoft.com/office/drawing/2014/main" id="{C316755B-1D51-4148-BC24-63FFD990D1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88766" y="296638"/>
            <a:ext cx="1636913" cy="1239584"/>
          </a:xfrm>
          <a:prstGeom prst="rect">
            <a:avLst/>
          </a:prstGeom>
        </p:spPr>
      </p:pic>
    </p:spTree>
    <p:extLst>
      <p:ext uri="{BB962C8B-B14F-4D97-AF65-F5344CB8AC3E}">
        <p14:creationId xmlns:p14="http://schemas.microsoft.com/office/powerpoint/2010/main" val="16609805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a:extLst>
              <a:ext uri="{FF2B5EF4-FFF2-40B4-BE49-F238E27FC236}">
                <a16:creationId xmlns:a16="http://schemas.microsoft.com/office/drawing/2014/main" id="{8FE21CDC-201A-40D5-A884-184D2B131B8D}"/>
              </a:ext>
            </a:extLst>
          </p:cNvPr>
          <p:cNvSpPr>
            <a:spLocks noGrp="1" noChangeArrowheads="1"/>
          </p:cNvSpPr>
          <p:nvPr>
            <p:ph type="subTitle" idx="1"/>
          </p:nvPr>
        </p:nvSpPr>
        <p:spPr>
          <a:xfrm>
            <a:off x="266008" y="1450860"/>
            <a:ext cx="11526982" cy="5184775"/>
          </a:xfrm>
        </p:spPr>
        <p:txBody>
          <a:bodyPr/>
          <a:lstStyle/>
          <a:p>
            <a:pPr algn="just">
              <a:lnSpc>
                <a:spcPct val="100000"/>
              </a:lnSpc>
              <a:spcBef>
                <a:spcPts val="0"/>
              </a:spcBef>
            </a:pPr>
            <a:r>
              <a:rPr lang="ru-RU" altLang="ru-RU" sz="2000" dirty="0">
                <a:latin typeface="Verdana" panose="020B0604030504040204" pitchFamily="34" charset="0"/>
                <a:ea typeface="Verdana" panose="020B0604030504040204" pitchFamily="34" charset="0"/>
              </a:rPr>
              <a:t>Интерфейс TLI основан на использовании классической семиуровневой модели ISO/OSI, которая разделяет сетевые функции на семь областей, или уровней. Цель модели в обеспечении стандарта сетевой связи компьютеров независимо от производителя аппаратуры компьютеров и/или сети. </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b="1" dirty="0">
                <a:latin typeface="Verdana" panose="020B0604030504040204" pitchFamily="34" charset="0"/>
                <a:ea typeface="Verdana" panose="020B0604030504040204" pitchFamily="34" charset="0"/>
              </a:rPr>
              <a:t>Семь уровней </a:t>
            </a:r>
            <a:r>
              <a:rPr lang="ru-RU" altLang="ru-RU" sz="2000" dirty="0">
                <a:latin typeface="Verdana" panose="020B0604030504040204" pitchFamily="34" charset="0"/>
                <a:ea typeface="Verdana" panose="020B0604030504040204" pitchFamily="34" charset="0"/>
              </a:rPr>
              <a:t>модели можно кратко описать следующим образом. </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b="1" u="sng" dirty="0">
                <a:latin typeface="Verdana" panose="020B0604030504040204" pitchFamily="34" charset="0"/>
                <a:ea typeface="Verdana" panose="020B0604030504040204" pitchFamily="34" charset="0"/>
              </a:rPr>
              <a:t>Уровень 1</a:t>
            </a:r>
            <a:r>
              <a:rPr lang="ru-RU" altLang="ru-RU" sz="2000" b="1" dirty="0">
                <a:latin typeface="Verdana" panose="020B0604030504040204" pitchFamily="34" charset="0"/>
                <a:ea typeface="Verdana" panose="020B0604030504040204" pitchFamily="34" charset="0"/>
              </a:rPr>
              <a:t>:</a:t>
            </a:r>
            <a:r>
              <a:rPr lang="ru-RU" altLang="ru-RU" sz="2000" dirty="0">
                <a:latin typeface="Verdana" panose="020B0604030504040204" pitchFamily="34" charset="0"/>
                <a:ea typeface="Verdana" panose="020B0604030504040204" pitchFamily="34" charset="0"/>
              </a:rPr>
              <a:t> Физический уровень (</a:t>
            </a:r>
            <a:r>
              <a:rPr lang="ru-RU" altLang="ru-RU" sz="2000" dirty="0" err="1">
                <a:latin typeface="Verdana" panose="020B0604030504040204" pitchFamily="34" charset="0"/>
                <a:ea typeface="Verdana" panose="020B0604030504040204" pitchFamily="34" charset="0"/>
              </a:rPr>
              <a:t>Physical</a:t>
            </a:r>
            <a:r>
              <a:rPr lang="ru-RU" altLang="ru-RU" sz="2000" dirty="0">
                <a:latin typeface="Verdana" panose="020B0604030504040204" pitchFamily="34" charset="0"/>
                <a:ea typeface="Verdana" panose="020B0604030504040204" pitchFamily="34" charset="0"/>
              </a:rPr>
              <a:t> Level) - среда передачи (например, Ethernet). Уровень отвечает за передачу неструктурированных данных по сети. </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b="1" u="sng" dirty="0">
                <a:latin typeface="Verdana" panose="020B0604030504040204" pitchFamily="34" charset="0"/>
                <a:ea typeface="Verdana" panose="020B0604030504040204" pitchFamily="34" charset="0"/>
              </a:rPr>
              <a:t>Уровень</a:t>
            </a:r>
            <a:r>
              <a:rPr lang="ru-RU" altLang="ru-RU" sz="2000" u="sng" dirty="0">
                <a:latin typeface="Verdana" panose="020B0604030504040204" pitchFamily="34" charset="0"/>
                <a:ea typeface="Verdana" panose="020B0604030504040204" pitchFamily="34" charset="0"/>
              </a:rPr>
              <a:t> </a:t>
            </a:r>
            <a:r>
              <a:rPr lang="ru-RU" altLang="ru-RU" sz="2000" b="1" u="sng" dirty="0">
                <a:latin typeface="Verdana" panose="020B0604030504040204" pitchFamily="34" charset="0"/>
                <a:ea typeface="Verdana" panose="020B0604030504040204" pitchFamily="34" charset="0"/>
              </a:rPr>
              <a:t>2</a:t>
            </a:r>
            <a:r>
              <a:rPr lang="ru-RU" altLang="ru-RU" sz="2000" b="1" dirty="0">
                <a:latin typeface="Verdana" panose="020B0604030504040204" pitchFamily="34" charset="0"/>
                <a:ea typeface="Verdana" panose="020B0604030504040204" pitchFamily="34" charset="0"/>
              </a:rPr>
              <a:t>:</a:t>
            </a:r>
            <a:r>
              <a:rPr lang="ru-RU" altLang="ru-RU" sz="2000" dirty="0">
                <a:latin typeface="Verdana" panose="020B0604030504040204" pitchFamily="34" charset="0"/>
                <a:ea typeface="Verdana" panose="020B0604030504040204" pitchFamily="34" charset="0"/>
              </a:rPr>
              <a:t> Канальный уровень (Data Link Layer) - уровень драйвера устройства, называемый также уровнем ARP/RARP в TCP/IP. Этот уровень, в частности, отвечает за преобразование данных при исправлении ошибок, происходящих на физическом уровне.</a:t>
            </a:r>
            <a:endParaRPr lang="ru-RU" altLang="ru-RU" sz="2000" dirty="0"/>
          </a:p>
          <a:p>
            <a:pPr algn="just"/>
            <a:endParaRPr lang="ru-RU" altLang="ru-RU" sz="2000" dirty="0"/>
          </a:p>
          <a:p>
            <a:pPr algn="just"/>
            <a:endParaRPr lang="ru-RU" altLang="ru-RU" sz="2000" dirty="0"/>
          </a:p>
          <a:p>
            <a:pPr algn="just"/>
            <a:endParaRPr lang="ru-RU" altLang="ru-RU" sz="2000" dirty="0"/>
          </a:p>
        </p:txBody>
      </p:sp>
      <p:pic>
        <p:nvPicPr>
          <p:cNvPr id="7" name="Рисунок 6">
            <a:extLst>
              <a:ext uri="{FF2B5EF4-FFF2-40B4-BE49-F238E27FC236}">
                <a16:creationId xmlns:a16="http://schemas.microsoft.com/office/drawing/2014/main" id="{29FFC204-037A-450F-9319-644AA2B55DB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92333" y="113510"/>
            <a:ext cx="1636913" cy="1239584"/>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a:extLst>
              <a:ext uri="{FF2B5EF4-FFF2-40B4-BE49-F238E27FC236}">
                <a16:creationId xmlns:a16="http://schemas.microsoft.com/office/drawing/2014/main" id="{8C296C1B-0BD6-4B08-86F9-CA20432FE99F}"/>
              </a:ext>
            </a:extLst>
          </p:cNvPr>
          <p:cNvSpPr>
            <a:spLocks noGrp="1" noChangeArrowheads="1"/>
          </p:cNvSpPr>
          <p:nvPr>
            <p:ph type="subTitle" idx="1"/>
          </p:nvPr>
        </p:nvSpPr>
        <p:spPr>
          <a:xfrm>
            <a:off x="318654" y="1539963"/>
            <a:ext cx="11554691" cy="5184775"/>
          </a:xfrm>
        </p:spPr>
        <p:txBody>
          <a:bodyPr/>
          <a:lstStyle/>
          <a:p>
            <a:pPr algn="just">
              <a:lnSpc>
                <a:spcPct val="100000"/>
              </a:lnSpc>
              <a:spcBef>
                <a:spcPts val="0"/>
              </a:spcBef>
            </a:pPr>
            <a:r>
              <a:rPr lang="ru-RU" altLang="ru-RU" sz="2000" b="1" u="sng" dirty="0">
                <a:latin typeface="Verdana" panose="020B0604030504040204" pitchFamily="34" charset="0"/>
                <a:ea typeface="Verdana" panose="020B0604030504040204" pitchFamily="34" charset="0"/>
              </a:rPr>
              <a:t>Уровень 3</a:t>
            </a:r>
            <a:r>
              <a:rPr lang="ru-RU" altLang="ru-RU" sz="2000" b="1" dirty="0">
                <a:latin typeface="Verdana" panose="020B0604030504040204" pitchFamily="34" charset="0"/>
                <a:ea typeface="Verdana" panose="020B0604030504040204" pitchFamily="34" charset="0"/>
              </a:rPr>
              <a:t>:</a:t>
            </a:r>
            <a:r>
              <a:rPr lang="ru-RU" altLang="ru-RU" sz="2000" dirty="0">
                <a:latin typeface="Verdana" panose="020B0604030504040204" pitchFamily="34" charset="0"/>
                <a:ea typeface="Verdana" panose="020B0604030504040204" pitchFamily="34" charset="0"/>
              </a:rPr>
              <a:t> Сетевой уровень (Network Level) - отвечает за выполнение промежуточных сетевых функций, таких как поиск коммуникационного маршрута при отсутствии возможности прямой связи между узлом-отправителем и узлом-получателем. В TCP/IP этот уровень соответствует протоколам IP и ICMP. </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b="1" u="sng" dirty="0">
                <a:latin typeface="Verdana" panose="020B0604030504040204" pitchFamily="34" charset="0"/>
                <a:ea typeface="Verdana" panose="020B0604030504040204" pitchFamily="34" charset="0"/>
              </a:rPr>
              <a:t>Уровень 4</a:t>
            </a:r>
            <a:r>
              <a:rPr lang="ru-RU" altLang="ru-RU" sz="2000" b="1" dirty="0">
                <a:latin typeface="Verdana" panose="020B0604030504040204" pitchFamily="34" charset="0"/>
                <a:ea typeface="Verdana" panose="020B0604030504040204" pitchFamily="34" charset="0"/>
              </a:rPr>
              <a:t>:</a:t>
            </a:r>
            <a:r>
              <a:rPr lang="ru-RU" altLang="ru-RU" sz="2000" dirty="0">
                <a:latin typeface="Verdana" panose="020B0604030504040204" pitchFamily="34" charset="0"/>
                <a:ea typeface="Verdana" panose="020B0604030504040204" pitchFamily="34" charset="0"/>
              </a:rPr>
              <a:t> Транспортный уровень (Transport Level) - уровень протоколов TCP/IP или UDP/IP семейства протоколов TCP/IP. Уровень отвечает за разборку сообщения на фрагменты (пакеты) при передаче и за сборку полного сообщения из пакетов при приеме таким образом, что на более старших уровнях модели эти процедуры вообще незаметны. Кроме того, на этом уровне выполняется посылка и обработка подтверждений и, при необходимости, повторная передача. </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endParaRPr lang="ru-RU" altLang="ru-RU" sz="2000" dirty="0"/>
          </a:p>
          <a:p>
            <a:pPr algn="just"/>
            <a:endParaRPr lang="ru-RU" altLang="ru-RU" sz="2000" dirty="0"/>
          </a:p>
        </p:txBody>
      </p:sp>
      <p:pic>
        <p:nvPicPr>
          <p:cNvPr id="7" name="Рисунок 6">
            <a:extLst>
              <a:ext uri="{FF2B5EF4-FFF2-40B4-BE49-F238E27FC236}">
                <a16:creationId xmlns:a16="http://schemas.microsoft.com/office/drawing/2014/main" id="{6DFEEB7D-F354-4B7B-91B1-A34D3BCB98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6268" y="133262"/>
            <a:ext cx="1636913" cy="1239584"/>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a:extLst>
              <a:ext uri="{FF2B5EF4-FFF2-40B4-BE49-F238E27FC236}">
                <a16:creationId xmlns:a16="http://schemas.microsoft.com/office/drawing/2014/main" id="{2975F0B9-FB42-4DAA-8B61-1D323EFAA189}"/>
              </a:ext>
            </a:extLst>
          </p:cNvPr>
          <p:cNvSpPr>
            <a:spLocks noGrp="1" noChangeArrowheads="1"/>
          </p:cNvSpPr>
          <p:nvPr>
            <p:ph type="subTitle" idx="1"/>
          </p:nvPr>
        </p:nvSpPr>
        <p:spPr>
          <a:xfrm>
            <a:off x="266008" y="1545505"/>
            <a:ext cx="11787447" cy="5184775"/>
          </a:xfrm>
        </p:spPr>
        <p:txBody>
          <a:bodyPr/>
          <a:lstStyle/>
          <a:p>
            <a:pPr algn="just">
              <a:lnSpc>
                <a:spcPct val="100000"/>
              </a:lnSpc>
              <a:spcBef>
                <a:spcPts val="0"/>
              </a:spcBef>
            </a:pPr>
            <a:r>
              <a:rPr lang="ru-RU" altLang="ru-RU" sz="2000" b="1" u="sng" dirty="0">
                <a:latin typeface="Verdana" panose="020B0604030504040204" pitchFamily="34" charset="0"/>
                <a:ea typeface="Verdana" panose="020B0604030504040204" pitchFamily="34" charset="0"/>
              </a:rPr>
              <a:t>Уровень 5</a:t>
            </a:r>
            <a:r>
              <a:rPr lang="ru-RU" altLang="ru-RU" sz="2000" b="1" dirty="0">
                <a:latin typeface="Verdana" panose="020B0604030504040204" pitchFamily="34" charset="0"/>
                <a:ea typeface="Verdana" panose="020B0604030504040204" pitchFamily="34" charset="0"/>
              </a:rPr>
              <a:t>:</a:t>
            </a:r>
            <a:r>
              <a:rPr lang="ru-RU" altLang="ru-RU" sz="2000" dirty="0">
                <a:latin typeface="Verdana" panose="020B0604030504040204" pitchFamily="34" charset="0"/>
                <a:ea typeface="Verdana" panose="020B0604030504040204" pitchFamily="34" charset="0"/>
              </a:rPr>
              <a:t> Уровень сессий (</a:t>
            </a:r>
            <a:r>
              <a:rPr lang="ru-RU" altLang="ru-RU" sz="2000" dirty="0" err="1">
                <a:latin typeface="Verdana" panose="020B0604030504040204" pitchFamily="34" charset="0"/>
                <a:ea typeface="Verdana" panose="020B0604030504040204" pitchFamily="34" charset="0"/>
              </a:rPr>
              <a:t>Session</a:t>
            </a:r>
            <a:r>
              <a:rPr lang="ru-RU" altLang="ru-RU" sz="2000" dirty="0">
                <a:latin typeface="Verdana" panose="020B0604030504040204" pitchFamily="34" charset="0"/>
                <a:ea typeface="Verdana" panose="020B0604030504040204" pitchFamily="34" charset="0"/>
              </a:rPr>
              <a:t> Layer) - отвечает за управление переговорами взаимодействующих транспортных уровней. В NFS (Network File System - Сетевая файловая система) этот уровень используется для реализации механизма вызовов удаленных процедур (RPC - Remote </a:t>
            </a:r>
            <a:r>
              <a:rPr lang="ru-RU" altLang="ru-RU" sz="2000" dirty="0" err="1">
                <a:latin typeface="Verdana" panose="020B0604030504040204" pitchFamily="34" charset="0"/>
                <a:ea typeface="Verdana" panose="020B0604030504040204" pitchFamily="34" charset="0"/>
              </a:rPr>
              <a:t>Procedure</a:t>
            </a:r>
            <a:r>
              <a:rPr lang="ru-RU" altLang="ru-RU" sz="2000" dirty="0">
                <a:latin typeface="Verdana" panose="020B0604030504040204" pitchFamily="34" charset="0"/>
                <a:ea typeface="Verdana" panose="020B0604030504040204" pitchFamily="34" charset="0"/>
              </a:rPr>
              <a:t> </a:t>
            </a:r>
            <a:r>
              <a:rPr lang="ru-RU" altLang="ru-RU" sz="2000" dirty="0" err="1">
                <a:latin typeface="Verdana" panose="020B0604030504040204" pitchFamily="34" charset="0"/>
                <a:ea typeface="Verdana" panose="020B0604030504040204" pitchFamily="34" charset="0"/>
              </a:rPr>
              <a:t>Calls</a:t>
            </a:r>
            <a:r>
              <a:rPr lang="ru-RU" altLang="ru-RU" sz="2000" dirty="0">
                <a:latin typeface="Verdana" panose="020B0604030504040204" pitchFamily="34" charset="0"/>
                <a:ea typeface="Verdana" panose="020B0604030504040204" pitchFamily="34" charset="0"/>
              </a:rPr>
              <a:t>,). </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b="1" u="sng" dirty="0">
                <a:latin typeface="Verdana" panose="020B0604030504040204" pitchFamily="34" charset="0"/>
                <a:ea typeface="Verdana" panose="020B0604030504040204" pitchFamily="34" charset="0"/>
              </a:rPr>
              <a:t>Уровень 6</a:t>
            </a:r>
            <a:r>
              <a:rPr lang="ru-RU" altLang="ru-RU" sz="2000" b="1" dirty="0">
                <a:latin typeface="Verdana" panose="020B0604030504040204" pitchFamily="34" charset="0"/>
                <a:ea typeface="Verdana" panose="020B0604030504040204" pitchFamily="34" charset="0"/>
              </a:rPr>
              <a:t>:</a:t>
            </a:r>
            <a:r>
              <a:rPr lang="ru-RU" altLang="ru-RU" sz="2000" dirty="0">
                <a:latin typeface="Verdana" panose="020B0604030504040204" pitchFamily="34" charset="0"/>
                <a:ea typeface="Verdana" panose="020B0604030504040204" pitchFamily="34" charset="0"/>
              </a:rPr>
              <a:t> Уровень представлений (</a:t>
            </a:r>
            <a:r>
              <a:rPr lang="ru-RU" altLang="ru-RU" sz="2000" dirty="0" err="1">
                <a:latin typeface="Verdana" panose="020B0604030504040204" pitchFamily="34" charset="0"/>
                <a:ea typeface="Verdana" panose="020B0604030504040204" pitchFamily="34" charset="0"/>
              </a:rPr>
              <a:t>Presentation</a:t>
            </a:r>
            <a:r>
              <a:rPr lang="ru-RU" altLang="ru-RU" sz="2000" dirty="0">
                <a:latin typeface="Verdana" panose="020B0604030504040204" pitchFamily="34" charset="0"/>
                <a:ea typeface="Verdana" panose="020B0604030504040204" pitchFamily="34" charset="0"/>
              </a:rPr>
              <a:t> Layer) - отвечает за управление представлением информации. В NFS на этом уровне реализуется механизм внешнего представления данных (XDR - </a:t>
            </a:r>
            <a:r>
              <a:rPr lang="ru-RU" altLang="ru-RU" sz="2000" dirty="0" err="1">
                <a:latin typeface="Verdana" panose="020B0604030504040204" pitchFamily="34" charset="0"/>
                <a:ea typeface="Verdana" panose="020B0604030504040204" pitchFamily="34" charset="0"/>
              </a:rPr>
              <a:t>External</a:t>
            </a:r>
            <a:r>
              <a:rPr lang="ru-RU" altLang="ru-RU" sz="2000" dirty="0">
                <a:latin typeface="Verdana" panose="020B0604030504040204" pitchFamily="34" charset="0"/>
                <a:ea typeface="Verdana" panose="020B0604030504040204" pitchFamily="34" charset="0"/>
              </a:rPr>
              <a:t> Data </a:t>
            </a:r>
            <a:r>
              <a:rPr lang="ru-RU" altLang="ru-RU" sz="2000" dirty="0" err="1">
                <a:latin typeface="Verdana" panose="020B0604030504040204" pitchFamily="34" charset="0"/>
                <a:ea typeface="Verdana" panose="020B0604030504040204" pitchFamily="34" charset="0"/>
              </a:rPr>
              <a:t>Representation</a:t>
            </a:r>
            <a:r>
              <a:rPr lang="ru-RU" altLang="ru-RU" sz="2000" dirty="0">
                <a:latin typeface="Verdana" panose="020B0604030504040204" pitchFamily="34" charset="0"/>
                <a:ea typeface="Verdana" panose="020B0604030504040204" pitchFamily="34" charset="0"/>
              </a:rPr>
              <a:t>), машинно-независимого представления, понятного для всех компьютеров, входящих в сеть. </a:t>
            </a:r>
          </a:p>
          <a:p>
            <a:pPr algn="just"/>
            <a:endParaRPr lang="ru-RU" altLang="ru-RU" sz="2000" dirty="0"/>
          </a:p>
          <a:p>
            <a:pPr algn="just"/>
            <a:endParaRPr lang="ru-RU" altLang="ru-RU" sz="2000" dirty="0"/>
          </a:p>
          <a:p>
            <a:pPr algn="just"/>
            <a:endParaRPr lang="ru-RU" altLang="ru-RU" sz="2000" dirty="0"/>
          </a:p>
        </p:txBody>
      </p:sp>
      <p:pic>
        <p:nvPicPr>
          <p:cNvPr id="7" name="Рисунок 6">
            <a:extLst>
              <a:ext uri="{FF2B5EF4-FFF2-40B4-BE49-F238E27FC236}">
                <a16:creationId xmlns:a16="http://schemas.microsoft.com/office/drawing/2014/main" id="{E5DBAC78-59D3-4F35-AEB7-6270754D16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1286" y="305921"/>
            <a:ext cx="1636913" cy="1239584"/>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a:extLst>
              <a:ext uri="{FF2B5EF4-FFF2-40B4-BE49-F238E27FC236}">
                <a16:creationId xmlns:a16="http://schemas.microsoft.com/office/drawing/2014/main" id="{619122E6-0EFE-4B5C-B19B-124166A0D26E}"/>
              </a:ext>
            </a:extLst>
          </p:cNvPr>
          <p:cNvSpPr>
            <a:spLocks noGrp="1" noChangeArrowheads="1"/>
          </p:cNvSpPr>
          <p:nvPr>
            <p:ph type="subTitle" idx="1"/>
          </p:nvPr>
        </p:nvSpPr>
        <p:spPr>
          <a:xfrm>
            <a:off x="393468" y="1600923"/>
            <a:ext cx="11526982" cy="5184775"/>
          </a:xfrm>
        </p:spPr>
        <p:txBody>
          <a:bodyPr/>
          <a:lstStyle/>
          <a:p>
            <a:pPr algn="just"/>
            <a:r>
              <a:rPr lang="ru-RU" altLang="ru-RU" sz="2000" b="1" u="sng" dirty="0">
                <a:latin typeface="Verdana" panose="020B0604030504040204" pitchFamily="34" charset="0"/>
                <a:ea typeface="Verdana" panose="020B0604030504040204" pitchFamily="34" charset="0"/>
              </a:rPr>
              <a:t>Уровень 7</a:t>
            </a:r>
            <a:r>
              <a:rPr lang="ru-RU" altLang="ru-RU" sz="2000" b="1" dirty="0">
                <a:latin typeface="Verdana" panose="020B0604030504040204" pitchFamily="34" charset="0"/>
                <a:ea typeface="Verdana" panose="020B0604030504040204" pitchFamily="34" charset="0"/>
              </a:rPr>
              <a:t>:</a:t>
            </a:r>
            <a:r>
              <a:rPr lang="ru-RU" altLang="ru-RU" sz="2000" dirty="0">
                <a:latin typeface="Verdana" panose="020B0604030504040204" pitchFamily="34" charset="0"/>
                <a:ea typeface="Verdana" panose="020B0604030504040204" pitchFamily="34" charset="0"/>
              </a:rPr>
              <a:t> Уровень приложений - интерфейс с такими сетевыми приложениями, как </a:t>
            </a:r>
            <a:r>
              <a:rPr lang="ru-RU" altLang="ru-RU" sz="2000" dirty="0" err="1">
                <a:latin typeface="Verdana" panose="020B0604030504040204" pitchFamily="34" charset="0"/>
                <a:ea typeface="Verdana" panose="020B0604030504040204" pitchFamily="34" charset="0"/>
              </a:rPr>
              <a:t>telnet</a:t>
            </a:r>
            <a:r>
              <a:rPr lang="ru-RU" altLang="ru-RU" sz="2000" dirty="0">
                <a:latin typeface="Verdana" panose="020B0604030504040204" pitchFamily="34" charset="0"/>
                <a:ea typeface="Verdana" panose="020B0604030504040204" pitchFamily="34" charset="0"/>
              </a:rPr>
              <a:t>, </a:t>
            </a:r>
            <a:r>
              <a:rPr lang="ru-RU" altLang="ru-RU" sz="2000" dirty="0" err="1">
                <a:latin typeface="Verdana" panose="020B0604030504040204" pitchFamily="34" charset="0"/>
                <a:ea typeface="Verdana" panose="020B0604030504040204" pitchFamily="34" charset="0"/>
              </a:rPr>
              <a:t>rlogin</a:t>
            </a:r>
            <a:r>
              <a:rPr lang="ru-RU" altLang="ru-RU" sz="2000" dirty="0">
                <a:latin typeface="Verdana" panose="020B0604030504040204" pitchFamily="34" charset="0"/>
                <a:ea typeface="Verdana" panose="020B0604030504040204" pitchFamily="34" charset="0"/>
              </a:rPr>
              <a:t>, </a:t>
            </a:r>
            <a:r>
              <a:rPr lang="ru-RU" altLang="ru-RU" sz="2000" dirty="0" err="1">
                <a:latin typeface="Verdana" panose="020B0604030504040204" pitchFamily="34" charset="0"/>
                <a:ea typeface="Verdana" panose="020B0604030504040204" pitchFamily="34" charset="0"/>
              </a:rPr>
              <a:t>mail</a:t>
            </a:r>
            <a:r>
              <a:rPr lang="ru-RU" altLang="ru-RU" sz="2000" dirty="0">
                <a:latin typeface="Verdana" panose="020B0604030504040204" pitchFamily="34" charset="0"/>
                <a:ea typeface="Verdana" panose="020B0604030504040204" pitchFamily="34" charset="0"/>
              </a:rPr>
              <a:t> и т.д. </a:t>
            </a:r>
          </a:p>
          <a:p>
            <a:pPr algn="just"/>
            <a:endParaRPr lang="ru-RU" altLang="ru-RU" sz="2000" dirty="0">
              <a:latin typeface="Verdana" panose="020B0604030504040204" pitchFamily="34" charset="0"/>
              <a:ea typeface="Verdana" panose="020B0604030504040204" pitchFamily="34" charset="0"/>
            </a:endParaRPr>
          </a:p>
          <a:p>
            <a:pPr algn="just"/>
            <a:r>
              <a:rPr lang="ru-RU" altLang="ru-RU" sz="2000" dirty="0">
                <a:latin typeface="Verdana" panose="020B0604030504040204" pitchFamily="34" charset="0"/>
                <a:ea typeface="Verdana" panose="020B0604030504040204" pitchFamily="34" charset="0"/>
              </a:rPr>
              <a:t>Интерфейс TLI соответствует трем старшим уровням этой модели (с пятого по седьмой) и позволяет прикладному процессу пользоваться сервисами сети (без необходимости знать о деталях транспортного и более низких уровней). </a:t>
            </a:r>
          </a:p>
          <a:p>
            <a:pPr algn="just"/>
            <a:endParaRPr lang="ru-RU" altLang="ru-RU" sz="2000" dirty="0">
              <a:latin typeface="Verdana" panose="020B0604030504040204" pitchFamily="34" charset="0"/>
              <a:ea typeface="Verdana" panose="020B0604030504040204" pitchFamily="34" charset="0"/>
            </a:endParaRPr>
          </a:p>
          <a:p>
            <a:pPr algn="just"/>
            <a:endParaRPr lang="ru-RU" altLang="ru-RU" sz="2000" dirty="0"/>
          </a:p>
          <a:p>
            <a:pPr algn="just"/>
            <a:endParaRPr lang="ru-RU" altLang="ru-RU" sz="2000" dirty="0"/>
          </a:p>
        </p:txBody>
      </p:sp>
      <p:pic>
        <p:nvPicPr>
          <p:cNvPr id="7" name="Рисунок 6">
            <a:extLst>
              <a:ext uri="{FF2B5EF4-FFF2-40B4-BE49-F238E27FC236}">
                <a16:creationId xmlns:a16="http://schemas.microsoft.com/office/drawing/2014/main" id="{1329D0D8-8591-4DED-BF13-8133930007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677" y="273910"/>
            <a:ext cx="1636913" cy="1239584"/>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E6F7DF0E-95A5-4792-A849-898051068584}"/>
              </a:ext>
            </a:extLst>
          </p:cNvPr>
          <p:cNvPicPr>
            <a:picLocks noChangeAspect="1"/>
          </p:cNvPicPr>
          <p:nvPr/>
        </p:nvPicPr>
        <p:blipFill>
          <a:blip r:embed="rId2"/>
          <a:stretch>
            <a:fillRect/>
          </a:stretch>
        </p:blipFill>
        <p:spPr>
          <a:xfrm>
            <a:off x="2086385" y="544430"/>
            <a:ext cx="8019229" cy="3794814"/>
          </a:xfrm>
          <a:prstGeom prst="rect">
            <a:avLst/>
          </a:prstGeom>
        </p:spPr>
      </p:pic>
      <p:sp>
        <p:nvSpPr>
          <p:cNvPr id="7" name="TextBox 6">
            <a:extLst>
              <a:ext uri="{FF2B5EF4-FFF2-40B4-BE49-F238E27FC236}">
                <a16:creationId xmlns:a16="http://schemas.microsoft.com/office/drawing/2014/main" id="{D35BB937-4A1D-4E23-B946-16D4BB71D8A6}"/>
              </a:ext>
            </a:extLst>
          </p:cNvPr>
          <p:cNvSpPr txBox="1"/>
          <p:nvPr/>
        </p:nvSpPr>
        <p:spPr>
          <a:xfrm>
            <a:off x="2449483" y="4858389"/>
            <a:ext cx="8911243" cy="369332"/>
          </a:xfrm>
          <a:prstGeom prst="rect">
            <a:avLst/>
          </a:prstGeom>
          <a:noFill/>
        </p:spPr>
        <p:txBody>
          <a:bodyPr wrap="square">
            <a:spAutoFit/>
          </a:bodyPr>
          <a:lstStyle/>
          <a:p>
            <a:r>
              <a:rPr lang="ru-RU" altLang="ru-RU" sz="1800" dirty="0">
                <a:latin typeface="Verdana" panose="020B0604030504040204" pitchFamily="34" charset="0"/>
                <a:ea typeface="Verdana" panose="020B0604030504040204" pitchFamily="34" charset="0"/>
              </a:rPr>
              <a:t>Рисунок 1  - Классическая семиуровневая модель ISO/OSI</a:t>
            </a:r>
            <a:endParaRPr lang="ru-RU" dirty="0"/>
          </a:p>
        </p:txBody>
      </p:sp>
      <p:sp>
        <p:nvSpPr>
          <p:cNvPr id="9" name="TextBox 8">
            <a:extLst>
              <a:ext uri="{FF2B5EF4-FFF2-40B4-BE49-F238E27FC236}">
                <a16:creationId xmlns:a16="http://schemas.microsoft.com/office/drawing/2014/main" id="{5C2BD7BB-3A3E-4499-B497-AD54D5025306}"/>
              </a:ext>
            </a:extLst>
          </p:cNvPr>
          <p:cNvSpPr txBox="1"/>
          <p:nvPr/>
        </p:nvSpPr>
        <p:spPr>
          <a:xfrm>
            <a:off x="3092334" y="5296332"/>
            <a:ext cx="9670473" cy="369332"/>
          </a:xfrm>
          <a:prstGeom prst="rect">
            <a:avLst/>
          </a:prstGeom>
          <a:noFill/>
        </p:spPr>
        <p:txBody>
          <a:bodyPr wrap="square">
            <a:spAutoFit/>
          </a:bodyPr>
          <a:lstStyle/>
          <a:p>
            <a:r>
              <a:rPr lang="ru-RU" dirty="0"/>
              <a:t>https://portal.tpu.ru/SHARED/g/GSHEVELYOV/teacher_work/POA/</a:t>
            </a:r>
          </a:p>
        </p:txBody>
      </p:sp>
      <p:pic>
        <p:nvPicPr>
          <p:cNvPr id="11" name="Рисунок 10">
            <a:extLst>
              <a:ext uri="{FF2B5EF4-FFF2-40B4-BE49-F238E27FC236}">
                <a16:creationId xmlns:a16="http://schemas.microsoft.com/office/drawing/2014/main" id="{724F6B7E-319F-4E8E-B507-C125A14D43A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12905" y="217098"/>
            <a:ext cx="1636913" cy="1239584"/>
          </a:xfrm>
          <a:prstGeom prst="rect">
            <a:avLst/>
          </a:prstGeom>
        </p:spPr>
      </p:pic>
    </p:spTree>
    <p:extLst>
      <p:ext uri="{BB962C8B-B14F-4D97-AF65-F5344CB8AC3E}">
        <p14:creationId xmlns:p14="http://schemas.microsoft.com/office/powerpoint/2010/main" val="28898919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435E2A3-912E-4C1E-B985-2FCC1AB606A5}"/>
              </a:ext>
            </a:extLst>
          </p:cNvPr>
          <p:cNvSpPr txBox="1"/>
          <p:nvPr/>
        </p:nvSpPr>
        <p:spPr>
          <a:xfrm>
            <a:off x="873477" y="922488"/>
            <a:ext cx="11054645" cy="2309287"/>
          </a:xfrm>
          <a:prstGeom prst="rect">
            <a:avLst/>
          </a:prstGeom>
          <a:noFill/>
        </p:spPr>
        <p:txBody>
          <a:bodyPr wrap="square">
            <a:spAutoFit/>
          </a:bodyPr>
          <a:lstStyle/>
          <a:p>
            <a:pPr>
              <a:lnSpc>
                <a:spcPct val="80000"/>
              </a:lnSpc>
              <a:spcBef>
                <a:spcPts val="1000"/>
              </a:spcBef>
              <a:defRPr/>
            </a:pPr>
            <a:r>
              <a:rPr lang="ru-RU" sz="2000" b="1" dirty="0">
                <a:effectLst>
                  <a:outerShdw blurRad="38100" dist="38100" dir="2700000" algn="tl">
                    <a:srgbClr val="FFFFFF"/>
                  </a:outerShdw>
                </a:effectLst>
                <a:latin typeface="Verdana" pitchFamily="34" charset="0"/>
              </a:rPr>
              <a:t>Заключение </a:t>
            </a:r>
            <a:r>
              <a:rPr lang="en-US" sz="2000" b="1" dirty="0">
                <a:effectLst>
                  <a:outerShdw blurRad="38100" dist="38100" dir="2700000" algn="tl">
                    <a:srgbClr val="FFFFFF"/>
                  </a:outerShdw>
                </a:effectLst>
                <a:latin typeface="Verdana" pitchFamily="34" charset="0"/>
              </a:rPr>
              <a:t>:</a:t>
            </a:r>
            <a:endParaRPr lang="ru-RU" sz="2000" b="1" dirty="0">
              <a:effectLst>
                <a:outerShdw blurRad="38100" dist="38100" dir="2700000" algn="tl">
                  <a:srgbClr val="FFFFFF"/>
                </a:outerShdw>
              </a:effectLst>
              <a:latin typeface="Verdana" pitchFamily="34" charset="0"/>
            </a:endParaRPr>
          </a:p>
          <a:p>
            <a:pPr>
              <a:lnSpc>
                <a:spcPct val="80000"/>
              </a:lnSpc>
              <a:spcBef>
                <a:spcPts val="1000"/>
              </a:spcBef>
              <a:defRPr/>
            </a:pPr>
            <a:endParaRPr lang="ru-RU" sz="2000" b="1" dirty="0">
              <a:effectLst>
                <a:outerShdw blurRad="38100" dist="38100" dir="2700000" algn="tl">
                  <a:srgbClr val="FFFFFF"/>
                </a:outerShdw>
              </a:effectLst>
              <a:latin typeface="Verdana" pitchFamily="34" charset="0"/>
            </a:endParaRPr>
          </a:p>
          <a:p>
            <a:pPr>
              <a:lnSpc>
                <a:spcPct val="107000"/>
              </a:lnSpc>
              <a:spcAft>
                <a:spcPts val="800"/>
              </a:spcAft>
            </a:pPr>
            <a:r>
              <a:rPr lang="ru-RU" sz="1800" b="1" dirty="0">
                <a:effectLst/>
                <a:latin typeface="Calibri" panose="020F0502020204030204" pitchFamily="34" charset="0"/>
                <a:ea typeface="Calibri" panose="020F0502020204030204" pitchFamily="34" charset="0"/>
                <a:cs typeface="Times New Roman" panose="02020603050405020304" pitchFamily="18" charset="0"/>
              </a:rPr>
              <a:t>1 Ядро, </a:t>
            </a:r>
            <a:r>
              <a:rPr lang="ru-RU" sz="1800" b="1" dirty="0" err="1">
                <a:effectLst/>
                <a:latin typeface="Calibri" panose="020F0502020204030204" pitchFamily="34" charset="0"/>
                <a:ea typeface="Calibri" panose="020F0502020204030204" pitchFamily="34" charset="0"/>
                <a:cs typeface="Times New Roman" panose="02020603050405020304" pitchFamily="18" charset="0"/>
              </a:rPr>
              <a:t>shell</a:t>
            </a:r>
            <a:r>
              <a:rPr lang="ru-RU" sz="1800" b="1" dirty="0">
                <a:effectLst/>
                <a:latin typeface="Calibri" panose="020F0502020204030204" pitchFamily="34" charset="0"/>
                <a:ea typeface="Calibri" panose="020F0502020204030204" pitchFamily="34" charset="0"/>
                <a:cs typeface="Times New Roman" panose="02020603050405020304" pitchFamily="18" charset="0"/>
              </a:rPr>
              <a:t>, команды в ОС Unix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1800" b="1" dirty="0">
                <a:effectLst/>
                <a:latin typeface="Calibri" panose="020F0502020204030204" pitchFamily="34" charset="0"/>
                <a:ea typeface="Calibri" panose="020F0502020204030204" pitchFamily="34" charset="0"/>
                <a:cs typeface="Times New Roman" panose="02020603050405020304" pitchFamily="18" charset="0"/>
              </a:rPr>
              <a:t>2 Файловая система в ОС Unix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1800" b="1" dirty="0">
                <a:effectLst/>
                <a:latin typeface="Calibri" panose="020F0502020204030204" pitchFamily="34" charset="0"/>
                <a:ea typeface="Calibri" panose="020F0502020204030204" pitchFamily="34" charset="0"/>
                <a:cs typeface="Times New Roman" panose="02020603050405020304" pitchFamily="18" charset="0"/>
              </a:rPr>
              <a:t>3 Базовые механизмы сетевых взаимодействий</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fontAlgn="base">
              <a:lnSpc>
                <a:spcPct val="150000"/>
              </a:lnSpc>
              <a:tabLst>
                <a:tab pos="609600" algn="l"/>
                <a:tab pos="6473825" algn="r"/>
              </a:tabLst>
              <a:defRPr/>
            </a:pPr>
            <a:endParaRPr lang="ru-RU" altLang="ru-RU" sz="2000" b="1" dirty="0">
              <a:effectLst>
                <a:outerShdw blurRad="38100" dist="38100" dir="2700000" algn="tl">
                  <a:srgbClr val="FFFFFF"/>
                </a:outerShdw>
              </a:effectLst>
              <a:latin typeface="Verdana" pitchFamily="34" charset="0"/>
            </a:endParaRPr>
          </a:p>
        </p:txBody>
      </p:sp>
      <p:pic>
        <p:nvPicPr>
          <p:cNvPr id="4" name="Рисунок 3">
            <a:extLst>
              <a:ext uri="{FF2B5EF4-FFF2-40B4-BE49-F238E27FC236}">
                <a16:creationId xmlns:a16="http://schemas.microsoft.com/office/drawing/2014/main" id="{18D9B1B6-AAB8-4540-BA91-D2C59C12AC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21870" y="235661"/>
            <a:ext cx="1636913" cy="1239584"/>
          </a:xfrm>
          <a:prstGeom prst="rect">
            <a:avLst/>
          </a:prstGeom>
        </p:spPr>
      </p:pic>
    </p:spTree>
    <p:extLst>
      <p:ext uri="{BB962C8B-B14F-4D97-AF65-F5344CB8AC3E}">
        <p14:creationId xmlns:p14="http://schemas.microsoft.com/office/powerpoint/2010/main" val="714645508"/>
      </p:ext>
    </p:extLst>
  </p:cSld>
  <p:clrMapOvr>
    <a:masterClrMapping/>
  </p:clrMapOvr>
  <mc:AlternateContent xmlns:mc="http://schemas.openxmlformats.org/markup-compatibility/2006" xmlns:p14="http://schemas.microsoft.com/office/powerpoint/2010/main">
    <mc:Choice Requires="p14">
      <p:transition spd="slow" p14:dur="2000" advTm="23880"/>
    </mc:Choice>
    <mc:Fallback xmlns="">
      <p:transition spd="slow" advTm="23880"/>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8F8FE9D-E158-4443-92BD-0667E95ACE71}"/>
              </a:ext>
            </a:extLst>
          </p:cNvPr>
          <p:cNvSpPr txBox="1"/>
          <p:nvPr/>
        </p:nvSpPr>
        <p:spPr>
          <a:xfrm>
            <a:off x="972165" y="1836038"/>
            <a:ext cx="8587471" cy="509114"/>
          </a:xfrm>
          <a:prstGeom prst="rect">
            <a:avLst/>
          </a:prstGeom>
          <a:noFill/>
        </p:spPr>
        <p:txBody>
          <a:bodyPr wrap="square">
            <a:spAutoFit/>
          </a:bodyPr>
          <a:lstStyle/>
          <a:p>
            <a:pPr marL="270510" indent="317500" algn="ctr">
              <a:lnSpc>
                <a:spcPct val="125000"/>
              </a:lnSpc>
            </a:pPr>
            <a:r>
              <a:rPr lang="ru-RU" sz="2400" b="1" dirty="0">
                <a:effectLst>
                  <a:outerShdw blurRad="38100" dist="38100" dir="2700000" algn="tl">
                    <a:srgbClr val="FFFFFF"/>
                  </a:outerShdw>
                </a:effectLst>
                <a:latin typeface="Verdana" pitchFamily="34" charset="0"/>
              </a:rPr>
              <a:t>Спасибо за внимание!!!</a:t>
            </a:r>
            <a:endParaRPr lang="ru-RU" sz="2400" b="1" i="1" dirty="0">
              <a:latin typeface="Times New Roman" panose="02020603050405020304" pitchFamily="18" charset="0"/>
            </a:endParaRPr>
          </a:p>
        </p:txBody>
      </p:sp>
      <p:pic>
        <p:nvPicPr>
          <p:cNvPr id="5" name="Рисунок 4">
            <a:extLst>
              <a:ext uri="{FF2B5EF4-FFF2-40B4-BE49-F238E27FC236}">
                <a16:creationId xmlns:a16="http://schemas.microsoft.com/office/drawing/2014/main" id="{BACF88F1-AF64-4D77-8977-3859CE4893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6195" y="268084"/>
            <a:ext cx="1636913" cy="1239584"/>
          </a:xfrm>
          <a:prstGeom prst="rect">
            <a:avLst/>
          </a:prstGeom>
        </p:spPr>
      </p:pic>
    </p:spTree>
    <p:extLst>
      <p:ext uri="{BB962C8B-B14F-4D97-AF65-F5344CB8AC3E}">
        <p14:creationId xmlns:p14="http://schemas.microsoft.com/office/powerpoint/2010/main" val="2255635356"/>
      </p:ext>
    </p:extLst>
  </p:cSld>
  <p:clrMapOvr>
    <a:masterClrMapping/>
  </p:clrMapOvr>
  <mc:AlternateContent xmlns:mc="http://schemas.openxmlformats.org/markup-compatibility/2006" xmlns:p14="http://schemas.microsoft.com/office/powerpoint/2010/main">
    <mc:Choice Requires="p14">
      <p:transition spd="slow" p14:dur="2000" advTm="8044"/>
    </mc:Choice>
    <mc:Fallback xmlns="">
      <p:transition spd="slow" advTm="8044"/>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a:extLst>
              <a:ext uri="{FF2B5EF4-FFF2-40B4-BE49-F238E27FC236}">
                <a16:creationId xmlns:a16="http://schemas.microsoft.com/office/drawing/2014/main" id="{3637E4D4-A859-4142-A117-3BD3E6F3D8D9}"/>
              </a:ext>
            </a:extLst>
          </p:cNvPr>
          <p:cNvSpPr>
            <a:spLocks noGrp="1" noChangeArrowheads="1"/>
          </p:cNvSpPr>
          <p:nvPr>
            <p:ph type="subTitle" idx="1"/>
          </p:nvPr>
        </p:nvSpPr>
        <p:spPr>
          <a:xfrm>
            <a:off x="521037" y="1057391"/>
            <a:ext cx="11216533" cy="5184775"/>
          </a:xfrm>
        </p:spPr>
        <p:txBody>
          <a:bodyPr/>
          <a:lstStyle/>
          <a:p>
            <a:pPr algn="just">
              <a:lnSpc>
                <a:spcPct val="100000"/>
              </a:lnSpc>
              <a:spcBef>
                <a:spcPts val="0"/>
              </a:spcBef>
            </a:pPr>
            <a:r>
              <a:rPr lang="ru-RU" sz="2000" b="1" dirty="0">
                <a:latin typeface="Verdana" panose="020B0604030504040204" pitchFamily="34" charset="0"/>
                <a:ea typeface="Verdana" panose="020B0604030504040204" pitchFamily="34" charset="0"/>
              </a:rPr>
              <a:t>1.1 </a:t>
            </a:r>
            <a:r>
              <a:rPr lang="ru-RU" sz="2000" b="1" dirty="0">
                <a:effectLst>
                  <a:outerShdw blurRad="38100" dist="38100" dir="2700000" algn="tl">
                    <a:srgbClr val="FFFFFF"/>
                  </a:outerShdw>
                </a:effectLst>
                <a:latin typeface="Verdana" pitchFamily="34" charset="0"/>
              </a:rPr>
              <a:t>Ядро</a:t>
            </a:r>
            <a:endParaRPr lang="en-US" sz="2000" b="1" dirty="0">
              <a:effectLst>
                <a:outerShdw blurRad="38100" dist="38100" dir="2700000" algn="tl">
                  <a:srgbClr val="FFFFFF"/>
                </a:outerShdw>
              </a:effectLst>
              <a:latin typeface="Verdana" pitchFamily="34" charset="0"/>
            </a:endParaRPr>
          </a:p>
          <a:p>
            <a:pPr algn="just">
              <a:lnSpc>
                <a:spcPct val="100000"/>
              </a:lnSpc>
              <a:spcBef>
                <a:spcPts val="0"/>
              </a:spcBef>
            </a:pPr>
            <a:endParaRPr lang="ru-RU" sz="2000" b="1" dirty="0">
              <a:effectLst>
                <a:outerShdw blurRad="38100" dist="38100" dir="2700000" algn="tl">
                  <a:srgbClr val="FFFFFF"/>
                </a:outerShdw>
              </a:effectLst>
              <a:latin typeface="Verdana"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В ОС UNIX имеется защищенное </a:t>
            </a:r>
            <a:r>
              <a:rPr lang="ru-RU" altLang="ru-RU" sz="2000" u="sng" dirty="0">
                <a:latin typeface="Verdana" panose="020B0604030504040204" pitchFamily="34" charset="0"/>
                <a:ea typeface="Verdana" panose="020B0604030504040204" pitchFamily="34" charset="0"/>
              </a:rPr>
              <a:t>ядро</a:t>
            </a:r>
            <a:r>
              <a:rPr lang="ru-RU" altLang="ru-RU" sz="2000" dirty="0">
                <a:latin typeface="Verdana" panose="020B0604030504040204" pitchFamily="34" charset="0"/>
                <a:ea typeface="Verdana" panose="020B0604030504040204" pitchFamily="34" charset="0"/>
              </a:rPr>
              <a:t>, которое управляет ресурсами компьютера и предоставляет пользователям базовый набор услуг. </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Одно из основных достижений ОС UNIX состоит в том, что система обладает свойством </a:t>
            </a:r>
            <a:r>
              <a:rPr lang="ru-RU" altLang="ru-RU" sz="2000" b="1" u="sng" dirty="0">
                <a:latin typeface="Verdana" panose="020B0604030504040204" pitchFamily="34" charset="0"/>
                <a:ea typeface="Verdana" panose="020B0604030504040204" pitchFamily="34" charset="0"/>
              </a:rPr>
              <a:t>высокой мобильности</a:t>
            </a:r>
            <a:r>
              <a:rPr lang="ru-RU" altLang="ru-RU" sz="2000" dirty="0">
                <a:latin typeface="Verdana" panose="020B0604030504040204" pitchFamily="34" charset="0"/>
                <a:ea typeface="Verdana" panose="020B0604030504040204" pitchFamily="34" charset="0"/>
              </a:rPr>
              <a:t>. </a:t>
            </a:r>
            <a:endParaRPr lang="en-US" altLang="ru-RU" sz="2000" dirty="0">
              <a:latin typeface="Verdana" panose="020B0604030504040204" pitchFamily="34" charset="0"/>
              <a:ea typeface="Verdana" panose="020B0604030504040204" pitchFamily="34" charset="0"/>
            </a:endParaRPr>
          </a:p>
          <a:p>
            <a:pPr algn="just">
              <a:lnSpc>
                <a:spcPct val="100000"/>
              </a:lnSpc>
              <a:spcBef>
                <a:spcPts val="0"/>
              </a:spcBef>
            </a:pPr>
            <a:endParaRPr lang="en-US" altLang="ru-RU" sz="2000" b="1" i="1" u="sng" dirty="0">
              <a:latin typeface="Verdana" panose="020B0604030504040204" pitchFamily="34" charset="0"/>
              <a:ea typeface="Verdana" panose="020B0604030504040204" pitchFamily="34" charset="0"/>
            </a:endParaRPr>
          </a:p>
          <a:p>
            <a:pPr algn="just"/>
            <a:r>
              <a:rPr lang="ru-RU" altLang="ru-RU" sz="2000" dirty="0">
                <a:solidFill>
                  <a:srgbClr val="FF0000"/>
                </a:solidFill>
                <a:latin typeface="Verdana" panose="020B0604030504040204" pitchFamily="34" charset="0"/>
                <a:ea typeface="Verdana" panose="020B0604030504040204" pitchFamily="34" charset="0"/>
              </a:rPr>
              <a:t>К основным функциям ядра </a:t>
            </a:r>
            <a:r>
              <a:rPr lang="ru-RU" altLang="ru-RU" sz="2000" dirty="0">
                <a:latin typeface="Verdana" panose="020B0604030504040204" pitchFamily="34" charset="0"/>
                <a:ea typeface="Verdana" panose="020B0604030504040204" pitchFamily="34" charset="0"/>
              </a:rPr>
              <a:t>ОС UNIX относятся: </a:t>
            </a:r>
          </a:p>
          <a:p>
            <a:pPr algn="just"/>
            <a:r>
              <a:rPr lang="ru-RU" altLang="ru-RU" sz="2000" b="1" u="sng" dirty="0">
                <a:latin typeface="Verdana" panose="020B0604030504040204" pitchFamily="34" charset="0"/>
                <a:ea typeface="Verdana" panose="020B0604030504040204" pitchFamily="34" charset="0"/>
              </a:rPr>
              <a:t>Инициализация системы </a:t>
            </a:r>
            <a:r>
              <a:rPr lang="ru-RU" altLang="ru-RU" sz="2000" dirty="0">
                <a:latin typeface="Verdana" panose="020B0604030504040204" pitchFamily="34" charset="0"/>
                <a:ea typeface="Verdana" panose="020B0604030504040204" pitchFamily="34" charset="0"/>
              </a:rPr>
              <a:t>– функция запуска и раскрутки. Ядро системы обеспечивает средство раскрутки (</a:t>
            </a:r>
            <a:r>
              <a:rPr lang="ru-RU" altLang="ru-RU" sz="2000" dirty="0" err="1">
                <a:latin typeface="Verdana" panose="020B0604030504040204" pitchFamily="34" charset="0"/>
                <a:ea typeface="Verdana" panose="020B0604030504040204" pitchFamily="34" charset="0"/>
              </a:rPr>
              <a:t>bootstrap</a:t>
            </a:r>
            <a:r>
              <a:rPr lang="ru-RU" altLang="ru-RU" sz="2000" dirty="0">
                <a:latin typeface="Verdana" panose="020B0604030504040204" pitchFamily="34" charset="0"/>
                <a:ea typeface="Verdana" panose="020B0604030504040204" pitchFamily="34" charset="0"/>
              </a:rPr>
              <a:t>), которое обеспечивает загрузку полного ядра в память компьютера и запускает ядро. </a:t>
            </a:r>
          </a:p>
          <a:p>
            <a:pPr algn="just">
              <a:lnSpc>
                <a:spcPct val="100000"/>
              </a:lnSpc>
              <a:spcBef>
                <a:spcPts val="0"/>
              </a:spcBef>
            </a:pPr>
            <a:endParaRPr lang="ru-RU" altLang="ru-RU" sz="2000" b="1" i="1" u="sng" dirty="0">
              <a:latin typeface="Verdana" panose="020B0604030504040204" pitchFamily="34" charset="0"/>
              <a:ea typeface="Verdana" panose="020B0604030504040204" pitchFamily="34" charset="0"/>
            </a:endParaRPr>
          </a:p>
          <a:p>
            <a:pPr algn="just" eaLnBrk="1" hangingPunct="1"/>
            <a:endParaRPr lang="ru-RU" altLang="ru-RU" sz="2000" dirty="0"/>
          </a:p>
        </p:txBody>
      </p:sp>
      <p:pic>
        <p:nvPicPr>
          <p:cNvPr id="7" name="Рисунок 6">
            <a:extLst>
              <a:ext uri="{FF2B5EF4-FFF2-40B4-BE49-F238E27FC236}">
                <a16:creationId xmlns:a16="http://schemas.microsoft.com/office/drawing/2014/main" id="{097DA5A7-A80F-452E-941F-8B1F3096CF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85639" y="258515"/>
            <a:ext cx="1636913" cy="1239584"/>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a:extLst>
              <a:ext uri="{FF2B5EF4-FFF2-40B4-BE49-F238E27FC236}">
                <a16:creationId xmlns:a16="http://schemas.microsoft.com/office/drawing/2014/main" id="{E7E85730-26C4-410F-BEAB-FF77DF8BEBAE}"/>
              </a:ext>
            </a:extLst>
          </p:cNvPr>
          <p:cNvSpPr>
            <a:spLocks noGrp="1" noChangeArrowheads="1"/>
          </p:cNvSpPr>
          <p:nvPr>
            <p:ph type="subTitle" idx="1"/>
          </p:nvPr>
        </p:nvSpPr>
        <p:spPr>
          <a:xfrm>
            <a:off x="304799" y="1673225"/>
            <a:ext cx="11499273" cy="5184775"/>
          </a:xfrm>
        </p:spPr>
        <p:txBody>
          <a:bodyPr/>
          <a:lstStyle/>
          <a:p>
            <a:pPr algn="just">
              <a:lnSpc>
                <a:spcPct val="100000"/>
              </a:lnSpc>
              <a:spcBef>
                <a:spcPts val="0"/>
              </a:spcBef>
            </a:pPr>
            <a:r>
              <a:rPr lang="ru-RU" altLang="ru-RU" sz="2000" b="1" i="1" u="sng" dirty="0">
                <a:latin typeface="Verdana" panose="020B0604030504040204" pitchFamily="34" charset="0"/>
                <a:ea typeface="Verdana" panose="020B0604030504040204" pitchFamily="34" charset="0"/>
              </a:rPr>
              <a:t>Управление процессами и нитями</a:t>
            </a:r>
            <a:r>
              <a:rPr lang="ru-RU" altLang="ru-RU" sz="2000" u="sng" dirty="0">
                <a:latin typeface="Verdana" panose="020B0604030504040204" pitchFamily="34" charset="0"/>
                <a:ea typeface="Verdana" panose="020B0604030504040204" pitchFamily="34" charset="0"/>
              </a:rPr>
              <a:t> –</a:t>
            </a:r>
            <a:r>
              <a:rPr lang="ru-RU" altLang="ru-RU" sz="2000" dirty="0">
                <a:latin typeface="Verdana" panose="020B0604030504040204" pitchFamily="34" charset="0"/>
                <a:ea typeface="Verdana" panose="020B0604030504040204" pitchFamily="34" charset="0"/>
              </a:rPr>
              <a:t> функция создания, завершения и отслеживания существующих процессов и нитей ("процессов", выполняемых на общей виртуальной памяти). ОС UNIX является </a:t>
            </a:r>
            <a:r>
              <a:rPr lang="ru-RU" altLang="ru-RU" sz="2000" dirty="0" err="1">
                <a:latin typeface="Verdana" panose="020B0604030504040204" pitchFamily="34" charset="0"/>
                <a:ea typeface="Verdana" panose="020B0604030504040204" pitchFamily="34" charset="0"/>
              </a:rPr>
              <a:t>мультипроцессной</a:t>
            </a:r>
            <a:r>
              <a:rPr lang="ru-RU" altLang="ru-RU" sz="2000" dirty="0">
                <a:latin typeface="Verdana" panose="020B0604030504040204" pitchFamily="34" charset="0"/>
                <a:ea typeface="Verdana" panose="020B0604030504040204" pitchFamily="34" charset="0"/>
              </a:rPr>
              <a:t> ОС, ядро обеспечивает разделение между запущенными процессами времени процессора и других ресурсов компьютера для создания внешнего ощущения того, что процессы реально выполняются в параллель. </a:t>
            </a:r>
            <a:endParaRPr lang="en-US" altLang="ru-RU" sz="2000" dirty="0">
              <a:latin typeface="Verdana" panose="020B0604030504040204" pitchFamily="34" charset="0"/>
              <a:ea typeface="Verdana" panose="020B0604030504040204" pitchFamily="34" charset="0"/>
            </a:endParaRP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b="1" i="1" u="sng" dirty="0">
                <a:latin typeface="Verdana" panose="020B0604030504040204" pitchFamily="34" charset="0"/>
                <a:ea typeface="Verdana" panose="020B0604030504040204" pitchFamily="34" charset="0"/>
              </a:rPr>
              <a:t>Управление памятью</a:t>
            </a:r>
            <a:r>
              <a:rPr lang="ru-RU" altLang="ru-RU" sz="2000" u="sng" dirty="0">
                <a:latin typeface="Verdana" panose="020B0604030504040204" pitchFamily="34" charset="0"/>
                <a:ea typeface="Verdana" panose="020B0604030504040204" pitchFamily="34" charset="0"/>
              </a:rPr>
              <a:t> –</a:t>
            </a:r>
            <a:r>
              <a:rPr lang="ru-RU" altLang="ru-RU" sz="2000" dirty="0">
                <a:latin typeface="Verdana" panose="020B0604030504040204" pitchFamily="34" charset="0"/>
                <a:ea typeface="Verdana" panose="020B0604030504040204" pitchFamily="34" charset="0"/>
              </a:rPr>
              <a:t> функция отображения практически неограниченной виртуальной памяти процессов в физическую оперативную память компьютера, которая имеет ограниченные размеры. Соответствующий компонент ядра обеспечивает разделяемое использование одних и тех же областей оперативной памяти несколькими процессами с использованием внешней памяти. </a:t>
            </a:r>
          </a:p>
          <a:p>
            <a:pPr algn="just" eaLnBrk="1" hangingPunct="1"/>
            <a:endParaRPr lang="ru-RU" altLang="ru-RU" sz="2000" dirty="0"/>
          </a:p>
        </p:txBody>
      </p:sp>
      <p:pic>
        <p:nvPicPr>
          <p:cNvPr id="7" name="Рисунок 6">
            <a:extLst>
              <a:ext uri="{FF2B5EF4-FFF2-40B4-BE49-F238E27FC236}">
                <a16:creationId xmlns:a16="http://schemas.microsoft.com/office/drawing/2014/main" id="{36CC4556-8C17-4DDE-91CB-594FC92112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78723" y="290116"/>
            <a:ext cx="1636913" cy="1239584"/>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a:extLst>
              <a:ext uri="{FF2B5EF4-FFF2-40B4-BE49-F238E27FC236}">
                <a16:creationId xmlns:a16="http://schemas.microsoft.com/office/drawing/2014/main" id="{A7DA09E7-FEE7-4422-9660-0241F1FAB418}"/>
              </a:ext>
            </a:extLst>
          </p:cNvPr>
          <p:cNvSpPr>
            <a:spLocks noGrp="1" noChangeArrowheads="1"/>
          </p:cNvSpPr>
          <p:nvPr>
            <p:ph type="subTitle" idx="1"/>
          </p:nvPr>
        </p:nvSpPr>
        <p:spPr>
          <a:xfrm>
            <a:off x="338051" y="1540569"/>
            <a:ext cx="11515898" cy="5184775"/>
          </a:xfrm>
        </p:spPr>
        <p:txBody>
          <a:bodyPr/>
          <a:lstStyle/>
          <a:p>
            <a:pPr algn="just">
              <a:lnSpc>
                <a:spcPct val="100000"/>
              </a:lnSpc>
              <a:spcBef>
                <a:spcPts val="0"/>
              </a:spcBef>
            </a:pPr>
            <a:r>
              <a:rPr lang="ru-RU" altLang="ru-RU" sz="2000" b="1" i="1" u="sng" dirty="0">
                <a:latin typeface="Verdana" panose="020B0604030504040204" pitchFamily="34" charset="0"/>
                <a:ea typeface="Verdana" panose="020B0604030504040204" pitchFamily="34" charset="0"/>
              </a:rPr>
              <a:t>Управление файлами</a:t>
            </a:r>
            <a:r>
              <a:rPr lang="ru-RU" altLang="ru-RU" sz="2000" u="sng" dirty="0">
                <a:latin typeface="Verdana" panose="020B0604030504040204" pitchFamily="34" charset="0"/>
                <a:ea typeface="Verdana" panose="020B0604030504040204" pitchFamily="34" charset="0"/>
              </a:rPr>
              <a:t> –</a:t>
            </a:r>
            <a:r>
              <a:rPr lang="ru-RU" altLang="ru-RU" sz="2000" dirty="0">
                <a:latin typeface="Verdana" panose="020B0604030504040204" pitchFamily="34" charset="0"/>
                <a:ea typeface="Verdana" panose="020B0604030504040204" pitchFamily="34" charset="0"/>
              </a:rPr>
              <a:t> функция, реализующая абстракцию файловой системы, - иерархии каталогов и файлов. Файловые системы ОС UNIX поддерживают несколько типов файлов. Некоторые файлы могут содержать данные в формате ASCII, другие будут соответствовать внешним устройствам. В файловой системе хранятся объектные файлы, выполняемые файлы и т.д. Файлы обычно хранятся на устройствах внешней памяти; доступ к ним обеспечивается средствами ядра. В мире UNIX существует несколько типов организации файловых систем. Современные варианты ОС UNIX одновременно поддерживают большинство типов файловых систем. </a:t>
            </a:r>
          </a:p>
          <a:p>
            <a:pPr algn="just"/>
            <a:r>
              <a:rPr lang="ru-RU" altLang="ru-RU" sz="2000" dirty="0"/>
              <a:t> </a:t>
            </a:r>
          </a:p>
          <a:p>
            <a:pPr algn="just" eaLnBrk="1" hangingPunct="1"/>
            <a:endParaRPr lang="ru-RU" altLang="ru-RU" sz="2000" dirty="0"/>
          </a:p>
        </p:txBody>
      </p:sp>
      <p:pic>
        <p:nvPicPr>
          <p:cNvPr id="7" name="Рисунок 6">
            <a:extLst>
              <a:ext uri="{FF2B5EF4-FFF2-40B4-BE49-F238E27FC236}">
                <a16:creationId xmlns:a16="http://schemas.microsoft.com/office/drawing/2014/main" id="{8736DF47-E325-430A-9D21-19E6DC2C7D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86896" y="237724"/>
            <a:ext cx="1636913" cy="1239584"/>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a:extLst>
              <a:ext uri="{FF2B5EF4-FFF2-40B4-BE49-F238E27FC236}">
                <a16:creationId xmlns:a16="http://schemas.microsoft.com/office/drawing/2014/main" id="{8CEFBBE3-2A32-4972-882F-166F070DDFA7}"/>
              </a:ext>
            </a:extLst>
          </p:cNvPr>
          <p:cNvSpPr>
            <a:spLocks noGrp="1" noChangeArrowheads="1"/>
          </p:cNvSpPr>
          <p:nvPr>
            <p:ph type="subTitle" idx="1"/>
          </p:nvPr>
        </p:nvSpPr>
        <p:spPr>
          <a:xfrm>
            <a:off x="340822" y="1562736"/>
            <a:ext cx="11510356" cy="5184775"/>
          </a:xfrm>
        </p:spPr>
        <p:txBody>
          <a:bodyPr/>
          <a:lstStyle/>
          <a:p>
            <a:pPr algn="just">
              <a:lnSpc>
                <a:spcPct val="100000"/>
              </a:lnSpc>
              <a:spcBef>
                <a:spcPts val="0"/>
              </a:spcBef>
            </a:pPr>
            <a:r>
              <a:rPr lang="ru-RU" altLang="ru-RU" sz="2000" b="1" i="1" u="sng" dirty="0">
                <a:latin typeface="Verdana" panose="020B0604030504040204" pitchFamily="34" charset="0"/>
                <a:ea typeface="Verdana" panose="020B0604030504040204" pitchFamily="34" charset="0"/>
              </a:rPr>
              <a:t>Коммуникационные средства</a:t>
            </a:r>
            <a:r>
              <a:rPr lang="ru-RU" altLang="ru-RU" sz="2000" u="sng" dirty="0">
                <a:latin typeface="Verdana" panose="020B0604030504040204" pitchFamily="34" charset="0"/>
                <a:ea typeface="Verdana" panose="020B0604030504040204" pitchFamily="34" charset="0"/>
              </a:rPr>
              <a:t> –</a:t>
            </a:r>
            <a:r>
              <a:rPr lang="ru-RU" altLang="ru-RU" sz="2000" dirty="0">
                <a:latin typeface="Verdana" panose="020B0604030504040204" pitchFamily="34" charset="0"/>
                <a:ea typeface="Verdana" panose="020B0604030504040204" pitchFamily="34" charset="0"/>
              </a:rPr>
              <a:t> функция, обеспечивающая возможности обмена данными между процессами, выполняющимися внутри одного компьютера (IPC - Inter-Process Communications), между процессами, выполняющимися в разных узлах локальной или глобальной сети передачи данных, а также между процессами и драйверами внешних устройств. </a:t>
            </a:r>
            <a:endParaRPr lang="en-US" altLang="ru-RU" sz="2000" dirty="0">
              <a:latin typeface="Verdana" panose="020B0604030504040204" pitchFamily="34" charset="0"/>
              <a:ea typeface="Verdana" panose="020B0604030504040204" pitchFamily="34" charset="0"/>
            </a:endParaRP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b="1" i="1" u="sng" dirty="0">
                <a:latin typeface="Verdana" panose="020B0604030504040204" pitchFamily="34" charset="0"/>
                <a:ea typeface="Verdana" panose="020B0604030504040204" pitchFamily="34" charset="0"/>
              </a:rPr>
              <a:t>Программный интерфейс</a:t>
            </a:r>
            <a:r>
              <a:rPr lang="ru-RU" altLang="ru-RU" sz="2000" u="sng" dirty="0">
                <a:latin typeface="Verdana" panose="020B0604030504040204" pitchFamily="34" charset="0"/>
                <a:ea typeface="Verdana" panose="020B0604030504040204" pitchFamily="34" charset="0"/>
              </a:rPr>
              <a:t> –</a:t>
            </a:r>
            <a:r>
              <a:rPr lang="ru-RU" altLang="ru-RU" sz="2000" dirty="0">
                <a:latin typeface="Verdana" panose="020B0604030504040204" pitchFamily="34" charset="0"/>
                <a:ea typeface="Verdana" panose="020B0604030504040204" pitchFamily="34" charset="0"/>
              </a:rPr>
              <a:t> функция, обеспечивающая доступ к возможностям ядра со стороны пользовательских процессов на основе механизма системных вызовов, оформленных в виде библиотеки функций. </a:t>
            </a:r>
          </a:p>
          <a:p>
            <a:pPr algn="just" eaLnBrk="1" hangingPunct="1"/>
            <a:endParaRPr lang="ru-RU" altLang="ru-RU" sz="2000" dirty="0"/>
          </a:p>
        </p:txBody>
      </p:sp>
      <p:pic>
        <p:nvPicPr>
          <p:cNvPr id="7" name="Рисунок 6">
            <a:extLst>
              <a:ext uri="{FF2B5EF4-FFF2-40B4-BE49-F238E27FC236}">
                <a16:creationId xmlns:a16="http://schemas.microsoft.com/office/drawing/2014/main" id="{B450B11C-0739-472A-A4ED-CB12125738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40888" y="290984"/>
            <a:ext cx="1636913" cy="1239584"/>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a:extLst>
              <a:ext uri="{FF2B5EF4-FFF2-40B4-BE49-F238E27FC236}">
                <a16:creationId xmlns:a16="http://schemas.microsoft.com/office/drawing/2014/main" id="{1AD508B7-BEDF-484D-84C4-4CA72C9852AC}"/>
              </a:ext>
            </a:extLst>
          </p:cNvPr>
          <p:cNvSpPr>
            <a:spLocks noGrp="1" noChangeArrowheads="1"/>
          </p:cNvSpPr>
          <p:nvPr>
            <p:ph type="subTitle" idx="1"/>
          </p:nvPr>
        </p:nvSpPr>
        <p:spPr>
          <a:xfrm>
            <a:off x="299256" y="1495194"/>
            <a:ext cx="11493731" cy="5184775"/>
          </a:xfrm>
        </p:spPr>
        <p:txBody>
          <a:bodyPr>
            <a:normAutofit/>
          </a:bodyPr>
          <a:lstStyle/>
          <a:p>
            <a:pPr algn="just">
              <a:lnSpc>
                <a:spcPct val="100000"/>
              </a:lnSpc>
              <a:spcBef>
                <a:spcPts val="0"/>
              </a:spcBef>
              <a:defRPr/>
            </a:pPr>
            <a:r>
              <a:rPr lang="ru-RU" sz="2000" dirty="0">
                <a:latin typeface="Verdana" panose="020B0604030504040204" pitchFamily="34" charset="0"/>
                <a:ea typeface="Verdana" panose="020B0604030504040204" pitchFamily="34" charset="0"/>
              </a:rPr>
              <a:t>Выполнение пользовательских процессов в системе UNIX осуществляется на двух уровнях: </a:t>
            </a:r>
          </a:p>
          <a:p>
            <a:pPr marL="342900" indent="-342900" algn="just">
              <a:lnSpc>
                <a:spcPct val="100000"/>
              </a:lnSpc>
              <a:spcBef>
                <a:spcPts val="0"/>
              </a:spcBef>
              <a:buFont typeface="Wingdings" pitchFamily="2" charset="2"/>
              <a:buChar char="v"/>
              <a:defRPr/>
            </a:pPr>
            <a:r>
              <a:rPr lang="ru-RU" sz="2000" u="sng" dirty="0">
                <a:latin typeface="Verdana" panose="020B0604030504040204" pitchFamily="34" charset="0"/>
                <a:ea typeface="Verdana" panose="020B0604030504040204" pitchFamily="34" charset="0"/>
              </a:rPr>
              <a:t>уровне пользователя </a:t>
            </a:r>
          </a:p>
          <a:p>
            <a:pPr marL="342900" indent="-342900" algn="just">
              <a:lnSpc>
                <a:spcPct val="100000"/>
              </a:lnSpc>
              <a:spcBef>
                <a:spcPts val="0"/>
              </a:spcBef>
              <a:buFont typeface="Wingdings" pitchFamily="2" charset="2"/>
              <a:buChar char="v"/>
              <a:defRPr/>
            </a:pPr>
            <a:r>
              <a:rPr lang="ru-RU" sz="2000" u="sng" dirty="0">
                <a:latin typeface="Verdana" panose="020B0604030504040204" pitchFamily="34" charset="0"/>
                <a:ea typeface="Verdana" panose="020B0604030504040204" pitchFamily="34" charset="0"/>
              </a:rPr>
              <a:t>уровне ядра. </a:t>
            </a:r>
          </a:p>
          <a:p>
            <a:pPr algn="just">
              <a:lnSpc>
                <a:spcPct val="100000"/>
              </a:lnSpc>
              <a:spcBef>
                <a:spcPts val="0"/>
              </a:spcBef>
              <a:defRPr/>
            </a:pPr>
            <a:endParaRPr lang="ru-RU" sz="2000" u="sng" dirty="0">
              <a:latin typeface="Verdana" panose="020B0604030504040204" pitchFamily="34" charset="0"/>
              <a:ea typeface="Verdana" panose="020B0604030504040204" pitchFamily="34" charset="0"/>
            </a:endParaRPr>
          </a:p>
          <a:p>
            <a:pPr algn="just">
              <a:lnSpc>
                <a:spcPct val="100000"/>
              </a:lnSpc>
              <a:spcBef>
                <a:spcPts val="0"/>
              </a:spcBef>
              <a:defRPr/>
            </a:pPr>
            <a:r>
              <a:rPr lang="ru-RU" sz="2000" dirty="0">
                <a:latin typeface="Verdana" panose="020B0604030504040204" pitchFamily="34" charset="0"/>
                <a:ea typeface="Verdana" panose="020B0604030504040204" pitchFamily="34" charset="0"/>
              </a:rPr>
              <a:t>Когда процесс производит обращение к операционной системе, режим выполнения процесса переключается с режима задачи (пользовательского) на режим ядра: операционная система пытается обслужить запрос пользователя, возвращая код ошибки в случае неудачного завершения операции. </a:t>
            </a:r>
            <a:endParaRPr lang="ru-RU" sz="2000" u="sng" dirty="0">
              <a:latin typeface="Verdana" panose="020B0604030504040204" pitchFamily="34" charset="0"/>
              <a:ea typeface="Verdana" panose="020B0604030504040204" pitchFamily="34" charset="0"/>
            </a:endParaRPr>
          </a:p>
        </p:txBody>
      </p:sp>
      <p:pic>
        <p:nvPicPr>
          <p:cNvPr id="7" name="Рисунок 6">
            <a:extLst>
              <a:ext uri="{FF2B5EF4-FFF2-40B4-BE49-F238E27FC236}">
                <a16:creationId xmlns:a16="http://schemas.microsoft.com/office/drawing/2014/main" id="{3896F8AB-5117-4991-B618-33D0DB80DF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52391" y="178031"/>
            <a:ext cx="1636913" cy="1239584"/>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3">
            <a:extLst>
              <a:ext uri="{FF2B5EF4-FFF2-40B4-BE49-F238E27FC236}">
                <a16:creationId xmlns:a16="http://schemas.microsoft.com/office/drawing/2014/main" id="{97A54F7C-A9F7-44F9-9393-B2712ED5A78C}"/>
              </a:ext>
            </a:extLst>
          </p:cNvPr>
          <p:cNvSpPr>
            <a:spLocks noGrp="1" noChangeArrowheads="1"/>
          </p:cNvSpPr>
          <p:nvPr>
            <p:ph type="subTitle" idx="1"/>
          </p:nvPr>
        </p:nvSpPr>
        <p:spPr>
          <a:xfrm>
            <a:off x="360218" y="1196976"/>
            <a:ext cx="11466022" cy="5184775"/>
          </a:xfrm>
        </p:spPr>
        <p:txBody>
          <a:bodyPr>
            <a:normAutofit/>
          </a:bodyPr>
          <a:lstStyle/>
          <a:p>
            <a:pPr algn="just">
              <a:lnSpc>
                <a:spcPct val="100000"/>
              </a:lnSpc>
              <a:spcBef>
                <a:spcPts val="0"/>
              </a:spcBef>
            </a:pPr>
            <a:r>
              <a:rPr lang="ru-RU" altLang="ru-RU" sz="2000" dirty="0">
                <a:latin typeface="Verdana" panose="020B0604030504040204" pitchFamily="34" charset="0"/>
                <a:ea typeface="Verdana" panose="020B0604030504040204" pitchFamily="34" charset="0"/>
              </a:rPr>
              <a:t>Основные различия между этими двумя режимами: </a:t>
            </a:r>
            <a:endParaRPr lang="en-US" altLang="ru-RU" sz="2000" dirty="0">
              <a:latin typeface="Verdana" panose="020B0604030504040204" pitchFamily="34" charset="0"/>
              <a:ea typeface="Verdana" panose="020B0604030504040204" pitchFamily="34" charset="0"/>
            </a:endParaRP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u="sng" dirty="0">
                <a:latin typeface="Verdana" panose="020B0604030504040204" pitchFamily="34" charset="0"/>
                <a:ea typeface="Verdana" panose="020B0604030504040204" pitchFamily="34" charset="0"/>
              </a:rPr>
              <a:t>В режиме задачи процессы имеют доступ только к своим собственным инструкциям и данным, но не к инструкциям и данным ядра</a:t>
            </a:r>
            <a:r>
              <a:rPr lang="ru-RU" altLang="ru-RU" sz="2000" dirty="0">
                <a:latin typeface="Verdana" panose="020B0604030504040204" pitchFamily="34" charset="0"/>
                <a:ea typeface="Verdana" panose="020B0604030504040204" pitchFamily="34" charset="0"/>
              </a:rPr>
              <a:t> (либо других процессов).</a:t>
            </a:r>
            <a:endParaRPr lang="en-US" altLang="ru-RU" sz="2000" dirty="0">
              <a:latin typeface="Verdana" panose="020B0604030504040204" pitchFamily="34" charset="0"/>
              <a:ea typeface="Verdana" panose="020B0604030504040204" pitchFamily="34" charset="0"/>
            </a:endParaRP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Однако в режиме ядра процессам уже доступны адресные пространства ядра и пользователей. Например, виртуальное адресное пространство процесса может быть поделено на адреса, доступные только в режиме ядра, и на адреса, доступные в любом режиме. </a:t>
            </a:r>
            <a:endParaRPr lang="en-US" altLang="ru-RU" sz="2000" dirty="0">
              <a:latin typeface="Verdana" panose="020B0604030504040204" pitchFamily="34" charset="0"/>
              <a:ea typeface="Verdana" panose="020B0604030504040204" pitchFamily="34" charset="0"/>
            </a:endParaRP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u="sng" dirty="0">
                <a:latin typeface="Verdana" panose="020B0604030504040204" pitchFamily="34" charset="0"/>
                <a:ea typeface="Verdana" panose="020B0604030504040204" pitchFamily="34" charset="0"/>
              </a:rPr>
              <a:t>Некоторые машинные команды являются привилегированными и вызывают возникновение ошибок при попытке их использования в режиме задачи</a:t>
            </a:r>
            <a:r>
              <a:rPr lang="ru-RU" altLang="ru-RU" sz="2000" dirty="0">
                <a:latin typeface="Verdana" panose="020B0604030504040204" pitchFamily="34" charset="0"/>
                <a:ea typeface="Verdana" panose="020B0604030504040204" pitchFamily="34" charset="0"/>
              </a:rPr>
              <a:t>. Например, в машинном языке может быть команда, управляющая регистром состояния процессора; процессам, выполняющимся в режиме задачи, она недоступна. </a:t>
            </a:r>
          </a:p>
        </p:txBody>
      </p:sp>
      <p:pic>
        <p:nvPicPr>
          <p:cNvPr id="7" name="Рисунок 6">
            <a:extLst>
              <a:ext uri="{FF2B5EF4-FFF2-40B4-BE49-F238E27FC236}">
                <a16:creationId xmlns:a16="http://schemas.microsoft.com/office/drawing/2014/main" id="{7015875C-25E9-4155-ACDF-AB9FC31664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2904" y="249860"/>
            <a:ext cx="1636913" cy="1239584"/>
          </a:xfrm>
          <a:prstGeom prst="rect">
            <a:avLst/>
          </a:prstGeom>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463</TotalTime>
  <Words>2764</Words>
  <Application>Microsoft Office PowerPoint</Application>
  <PresentationFormat>Широкоэкранный</PresentationFormat>
  <Paragraphs>212</Paragraphs>
  <Slides>36</Slides>
  <Notes>1</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36</vt:i4>
      </vt:variant>
    </vt:vector>
  </HeadingPairs>
  <TitlesOfParts>
    <vt:vector size="44" baseType="lpstr">
      <vt:lpstr>Arial</vt:lpstr>
      <vt:lpstr>Calibri</vt:lpstr>
      <vt:lpstr>Calibri Light</vt:lpstr>
      <vt:lpstr>Symbol</vt:lpstr>
      <vt:lpstr>Times New Roman</vt:lpstr>
      <vt:lpstr>Verdana</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Julia Bulatbayeva</dc:creator>
  <cp:lastModifiedBy>Julia Bulatbayeva</cp:lastModifiedBy>
  <cp:revision>101</cp:revision>
  <dcterms:created xsi:type="dcterms:W3CDTF">2024-01-25T16:25:26Z</dcterms:created>
  <dcterms:modified xsi:type="dcterms:W3CDTF">2025-11-10T09:06:20Z</dcterms:modified>
</cp:coreProperties>
</file>