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363" r:id="rId2"/>
    <p:sldId id="353" r:id="rId3"/>
    <p:sldId id="400" r:id="rId4"/>
    <p:sldId id="401" r:id="rId5"/>
    <p:sldId id="399" r:id="rId6"/>
    <p:sldId id="403" r:id="rId7"/>
    <p:sldId id="404" r:id="rId8"/>
    <p:sldId id="492" r:id="rId9"/>
    <p:sldId id="494" r:id="rId10"/>
    <p:sldId id="495" r:id="rId11"/>
    <p:sldId id="409" r:id="rId12"/>
    <p:sldId id="410" r:id="rId13"/>
    <p:sldId id="412" r:id="rId14"/>
    <p:sldId id="331" r:id="rId15"/>
    <p:sldId id="415" r:id="rId16"/>
    <p:sldId id="417" r:id="rId17"/>
    <p:sldId id="418" r:id="rId18"/>
    <p:sldId id="364" r:id="rId19"/>
    <p:sldId id="312" r:id="rId20"/>
    <p:sldId id="368" r:id="rId21"/>
    <p:sldId id="369" r:id="rId22"/>
    <p:sldId id="370" r:id="rId23"/>
    <p:sldId id="371" r:id="rId24"/>
    <p:sldId id="372" r:id="rId25"/>
    <p:sldId id="373" r:id="rId26"/>
    <p:sldId id="374" r:id="rId27"/>
    <p:sldId id="375" r:id="rId28"/>
    <p:sldId id="376" r:id="rId29"/>
    <p:sldId id="377" r:id="rId30"/>
  </p:sldIdLst>
  <p:sldSz cx="9144000" cy="6858000" type="screen4x3"/>
  <p:notesSz cx="6856413" cy="9713913"/>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p:restoredTop sz="94664"/>
  </p:normalViewPr>
  <p:slideViewPr>
    <p:cSldViewPr showGuides="1">
      <p:cViewPr varScale="1">
        <p:scale>
          <a:sx n="100" d="100"/>
          <a:sy n="100" d="100"/>
        </p:scale>
        <p:origin x="1842" y="84"/>
      </p:cViewPr>
      <p:guideLst>
        <p:guide orient="horz" pos="2160"/>
        <p:guide pos="2887"/>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85775"/>
          </a:xfrm>
          <a:prstGeom prst="rect">
            <a:avLst/>
          </a:prstGeom>
        </p:spPr>
        <p:txBody>
          <a:bodyPr vert="horz" lIns="91440" tIns="45720" rIns="91440" bIns="45720" rtlCol="0"/>
          <a:lstStyle>
            <a:lvl1pPr algn="l" eaLnBrk="1" fontAlgn="auto" hangingPunct="1">
              <a:spcBef>
                <a:spcPts val="0"/>
              </a:spcBef>
              <a:spcAft>
                <a:spcPts val="0"/>
              </a:spcAft>
              <a:defRPr sz="1200">
                <a:latin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Дата 2"/>
          <p:cNvSpPr>
            <a:spLocks noGrp="1"/>
          </p:cNvSpPr>
          <p:nvPr>
            <p:ph type="dt" idx="1"/>
          </p:nvPr>
        </p:nvSpPr>
        <p:spPr>
          <a:xfrm>
            <a:off x="3883025" y="0"/>
            <a:ext cx="2971800" cy="485775"/>
          </a:xfrm>
          <a:prstGeom prst="rect">
            <a:avLst/>
          </a:prstGeom>
        </p:spPr>
        <p:txBody>
          <a:bodyPr vert="horz" lIns="91440" tIns="45720" rIns="91440" bIns="45720" rtlCol="0"/>
          <a:lstStyle>
            <a:lvl1pPr algn="r" eaLnBrk="1" fontAlgn="auto" hangingPunct="1">
              <a:spcBef>
                <a:spcPts val="0"/>
              </a:spcBef>
              <a:spcAft>
                <a:spcPts val="0"/>
              </a:spcAft>
              <a:defRPr sz="1200">
                <a:latin typeface="Arial" panose="020B0604020202020204" pitchFamily="34" charset="0"/>
              </a:defRPr>
            </a:lvl1pPr>
          </a:lstStyle>
          <a:p>
            <a:pPr marL="0" marR="0" lvl="0" indent="0" algn="r" defTabSz="457200" rtl="0" eaLnBrk="1" fontAlgn="auto" latinLnBrk="0" hangingPunct="1">
              <a:lnSpc>
                <a:spcPct val="100000"/>
              </a:lnSpc>
              <a:spcBef>
                <a:spcPts val="0"/>
              </a:spcBef>
              <a:spcAft>
                <a:spcPts val="0"/>
              </a:spcAft>
              <a:buClrTx/>
              <a:buSzTx/>
              <a:buFontTx/>
              <a:buNone/>
              <a:defRPr/>
            </a:pPr>
            <a:fld id="{5E971437-3833-4D8F-8F60-F42C8E267ACF}" type="datetimeFigureOut">
              <a:rPr kumimoji="0" lang="ru-RU"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13.11.2024</a:t>
            </a:fld>
            <a:endParaRPr kumimoji="0" lang="ru-RU"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Образ слайда 3"/>
          <p:cNvSpPr>
            <a:spLocks noGrp="1" noRot="1" noChangeAspect="1"/>
          </p:cNvSpPr>
          <p:nvPr>
            <p:ph type="sldImg" idx="2"/>
          </p:nvPr>
        </p:nvSpPr>
        <p:spPr>
          <a:xfrm>
            <a:off x="1000125" y="728663"/>
            <a:ext cx="4856163" cy="3643313"/>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85800" y="4614863"/>
            <a:ext cx="5484813" cy="4370388"/>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a:ln>
                  <a:noFill/>
                </a:ln>
                <a:solidFill>
                  <a:schemeClr val="tx1"/>
                </a:solidFill>
                <a:effectLst/>
                <a:uLnTx/>
                <a:uFillTx/>
                <a:latin typeface="+mn-lt"/>
                <a:ea typeface="+mn-ea"/>
                <a:cs typeface="+mn-cs"/>
              </a:rPr>
              <a:t>Образец текста</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a:ln>
                  <a:noFill/>
                </a:ln>
                <a:solidFill>
                  <a:schemeClr val="tx1"/>
                </a:solidFill>
                <a:effectLst/>
                <a:uLnTx/>
                <a:uFillTx/>
                <a:latin typeface="+mn-lt"/>
                <a:ea typeface="+mn-ea"/>
                <a:cs typeface="+mn-cs"/>
              </a:rPr>
              <a:t>Второй уровень</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a:ln>
                  <a:noFill/>
                </a:ln>
                <a:solidFill>
                  <a:schemeClr val="tx1"/>
                </a:solidFill>
                <a:effectLst/>
                <a:uLnTx/>
                <a:uFillTx/>
                <a:latin typeface="+mn-lt"/>
                <a:ea typeface="+mn-ea"/>
                <a:cs typeface="+mn-cs"/>
              </a:rPr>
              <a:t>Третий уровень</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a:ln>
                  <a:noFill/>
                </a:ln>
                <a:solidFill>
                  <a:schemeClr val="tx1"/>
                </a:solidFill>
                <a:effectLst/>
                <a:uLnTx/>
                <a:uFillTx/>
                <a:latin typeface="+mn-lt"/>
                <a:ea typeface="+mn-ea"/>
                <a:cs typeface="+mn-cs"/>
              </a:rPr>
              <a:t>Четвертый уровень</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a:ln>
                  <a:noFill/>
                </a:ln>
                <a:solidFill>
                  <a:schemeClr val="tx1"/>
                </a:solidFill>
                <a:effectLst/>
                <a:uLnTx/>
                <a:uFillTx/>
                <a:latin typeface="+mn-lt"/>
                <a:ea typeface="+mn-ea"/>
                <a:cs typeface="+mn-cs"/>
              </a:rPr>
              <a:t>Пятый уровень</a:t>
            </a:r>
          </a:p>
        </p:txBody>
      </p:sp>
      <p:sp>
        <p:nvSpPr>
          <p:cNvPr id="6" name="Нижний колонтитул 5"/>
          <p:cNvSpPr>
            <a:spLocks noGrp="1"/>
          </p:cNvSpPr>
          <p:nvPr>
            <p:ph type="ftr" sz="quarter" idx="4"/>
          </p:nvPr>
        </p:nvSpPr>
        <p:spPr>
          <a:xfrm>
            <a:off x="0" y="9226550"/>
            <a:ext cx="2971800" cy="4857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Номер слайда 6"/>
          <p:cNvSpPr>
            <a:spLocks noGrp="1"/>
          </p:cNvSpPr>
          <p:nvPr>
            <p:ph type="sldNum" sz="quarter" idx="5"/>
          </p:nvPr>
        </p:nvSpPr>
        <p:spPr>
          <a:xfrm>
            <a:off x="3883025" y="9226550"/>
            <a:ext cx="2971800" cy="485775"/>
          </a:xfrm>
          <a:prstGeom prst="rect">
            <a:avLst/>
          </a:prstGeom>
        </p:spPr>
        <p:txBody>
          <a:bodyPr vert="horz" wrap="square" lIns="91440" tIns="45720" rIns="91440" bIns="45720" numCol="1" anchor="b" anchorCtr="0" compatLnSpc="1"/>
          <a:lstStyle/>
          <a:p>
            <a:pPr lvl="0" algn="r" eaLnBrk="1" hangingPunct="1">
              <a:buNone/>
            </a:pPr>
            <a:fld id="{9A0DB2DC-4C9A-4742-B13C-FB6460FD3503}" type="slidenum">
              <a:rPr lang="ru-RU" altLang="ru-RU" sz="1200" dirty="0">
                <a:latin typeface="Calibri" panose="020F0502020204030204" pitchFamily="34" charset="0"/>
              </a:rPr>
              <a:t>‹#›</a:t>
            </a:fld>
            <a:endParaRPr lang="ru-RU" altLang="ru-RU"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29699" name="Заметки 2"/>
          <p:cNvSpPr>
            <a:spLocks noGrp="1"/>
          </p:cNvSpPr>
          <p:nvPr>
            <p:ph type="body" idx="1"/>
          </p:nvPr>
        </p:nvSpPr>
        <p:spPr>
          <a:xfrm>
            <a:off x="685800" y="4614863"/>
            <a:ext cx="5484813" cy="4370387"/>
          </a:xfrm>
          <a:noFill/>
          <a:ln>
            <a:noFill/>
          </a:ln>
        </p:spPr>
        <p:txBody>
          <a:bodyPr wrap="square" lIns="91440" tIns="45720" rIns="91440" bIns="45720" anchor="t" anchorCtr="0"/>
          <a:lstStyle/>
          <a:p>
            <a:pPr lvl="0"/>
            <a:endParaRPr lang="ru-RU" altLang="ru-RU" dirty="0"/>
          </a:p>
        </p:txBody>
      </p:sp>
      <p:sp>
        <p:nvSpPr>
          <p:cNvPr id="4" name="Номер слайда 3"/>
          <p:cNvSpPr txBox="1">
            <a:spLocks noGrp="1"/>
          </p:cNvSpPr>
          <p:nvPr>
            <p:ph type="sldNum" sz="quarter"/>
          </p:nvPr>
        </p:nvSpPr>
        <p:spPr>
          <a:noFill/>
        </p:spPr>
        <p:txBody>
          <a:bodyPr wrap="square" lIns="91440" tIns="45720" rIns="91440" bIns="45720" numCol="1" anchor="b" anchorCtr="0" compatLnSpc="1"/>
          <a:lstStyle/>
          <a:p>
            <a:pPr lvl="0" algn="r" eaLnBrk="1" hangingPunct="1">
              <a:buNone/>
            </a:pPr>
            <a:fld id="{9A0DB2DC-4C9A-4742-B13C-FB6460FD3503}" type="slidenum">
              <a:rPr lang="ru-RU" altLang="ru-RU" sz="1200" dirty="0">
                <a:latin typeface="Calibri" panose="020F0502020204030204" pitchFamily="34" charset="0"/>
              </a:rPr>
              <a:t>8</a:t>
            </a:fld>
            <a:endParaRPr lang="ru-RU" altLang="ru-RU" sz="1200" dirty="0">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27</a:t>
            </a:fld>
            <a:endParaRPr lang="ru-RU" altLang="ru-RU" dirty="0">
              <a:latin typeface="Arial" panose="020B0604020202020204" pitchFamily="34" charset="0"/>
            </a:endParaRPr>
          </a:p>
        </p:txBody>
      </p:sp>
      <p:sp>
        <p:nvSpPr>
          <p:cNvPr id="58371"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58372"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28</a:t>
            </a:fld>
            <a:endParaRPr lang="ru-RU" altLang="ru-RU" dirty="0">
              <a:latin typeface="Arial" panose="020B0604020202020204" pitchFamily="34" charset="0"/>
            </a:endParaRPr>
          </a:p>
        </p:txBody>
      </p:sp>
      <p:sp>
        <p:nvSpPr>
          <p:cNvPr id="60419"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60420"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29</a:t>
            </a:fld>
            <a:endParaRPr lang="ru-RU" altLang="ru-RU" dirty="0">
              <a:latin typeface="Arial" panose="020B0604020202020204" pitchFamily="34" charset="0"/>
            </a:endParaRPr>
          </a:p>
        </p:txBody>
      </p:sp>
      <p:sp>
        <p:nvSpPr>
          <p:cNvPr id="62467"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62468"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18</a:t>
            </a:fld>
            <a:endParaRPr lang="ru-RU" altLang="ru-RU" dirty="0">
              <a:latin typeface="Arial" panose="020B0604020202020204" pitchFamily="34" charset="0"/>
            </a:endParaRPr>
          </a:p>
        </p:txBody>
      </p:sp>
      <p:sp>
        <p:nvSpPr>
          <p:cNvPr id="40963"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40964"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20</a:t>
            </a:fld>
            <a:endParaRPr lang="ru-RU" altLang="ru-RU" dirty="0">
              <a:latin typeface="Arial" panose="020B0604020202020204" pitchFamily="34" charset="0"/>
            </a:endParaRPr>
          </a:p>
        </p:txBody>
      </p:sp>
      <p:sp>
        <p:nvSpPr>
          <p:cNvPr id="44035"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44036"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21</a:t>
            </a:fld>
            <a:endParaRPr lang="ru-RU" altLang="ru-RU" dirty="0">
              <a:latin typeface="Arial" panose="020B0604020202020204" pitchFamily="34" charset="0"/>
            </a:endParaRPr>
          </a:p>
        </p:txBody>
      </p:sp>
      <p:sp>
        <p:nvSpPr>
          <p:cNvPr id="46083"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46084"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22</a:t>
            </a:fld>
            <a:endParaRPr lang="ru-RU" altLang="ru-RU" dirty="0">
              <a:latin typeface="Arial" panose="020B0604020202020204" pitchFamily="34" charset="0"/>
            </a:endParaRPr>
          </a:p>
        </p:txBody>
      </p:sp>
      <p:sp>
        <p:nvSpPr>
          <p:cNvPr id="48131"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48132"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23</a:t>
            </a:fld>
            <a:endParaRPr lang="ru-RU" altLang="ru-RU" dirty="0">
              <a:latin typeface="Arial" panose="020B0604020202020204" pitchFamily="34" charset="0"/>
            </a:endParaRPr>
          </a:p>
        </p:txBody>
      </p:sp>
      <p:sp>
        <p:nvSpPr>
          <p:cNvPr id="50179"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50180"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24</a:t>
            </a:fld>
            <a:endParaRPr lang="ru-RU" altLang="ru-RU" dirty="0">
              <a:latin typeface="Arial" panose="020B0604020202020204" pitchFamily="34" charset="0"/>
            </a:endParaRPr>
          </a:p>
        </p:txBody>
      </p:sp>
      <p:sp>
        <p:nvSpPr>
          <p:cNvPr id="52227"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52228"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25</a:t>
            </a:fld>
            <a:endParaRPr lang="ru-RU" altLang="ru-RU" dirty="0">
              <a:latin typeface="Arial" panose="020B0604020202020204" pitchFamily="34" charset="0"/>
            </a:endParaRPr>
          </a:p>
        </p:txBody>
      </p:sp>
      <p:sp>
        <p:nvSpPr>
          <p:cNvPr id="54275"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54276"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p:cNvSpPr>
          <p:nvPr>
            <p:ph type="sldNum" sz="quarter"/>
          </p:nvPr>
        </p:nvSpPr>
        <p:spPr>
          <a:xfrm>
            <a:off x="3883025" y="9226550"/>
            <a:ext cx="2971800" cy="485775"/>
          </a:xfrm>
          <a:prstGeom prst="rect">
            <a:avLst/>
          </a:prstGeom>
          <a:noFill/>
          <a:ln w="9525">
            <a:noFill/>
          </a:ln>
        </p:spPr>
        <p:txBody>
          <a:bodyPr anchor="b" anchorCtr="0"/>
          <a:lstStyle/>
          <a:p>
            <a:pPr lvl="0" algn="r" defTabSz="457200" eaLnBrk="1" hangingPunct="1">
              <a:spcBef>
                <a:spcPct val="0"/>
              </a:spcBef>
            </a:pPr>
            <a:fld id="{9A0DB2DC-4C9A-4742-B13C-FB6460FD3503}" type="slidenum">
              <a:rPr lang="ru-RU" altLang="ru-RU" dirty="0">
                <a:latin typeface="Arial" panose="020B0604020202020204" pitchFamily="34" charset="0"/>
              </a:rPr>
              <a:t>26</a:t>
            </a:fld>
            <a:endParaRPr lang="ru-RU" altLang="ru-RU" dirty="0">
              <a:latin typeface="Arial" panose="020B0604020202020204" pitchFamily="34" charset="0"/>
            </a:endParaRPr>
          </a:p>
        </p:txBody>
      </p:sp>
      <p:sp>
        <p:nvSpPr>
          <p:cNvPr id="56323" name="Rectangle 2"/>
          <p:cNvSpPr>
            <a:spLocks noGrp="1" noRot="1" noChangeAspect="1" noTextEdit="1"/>
          </p:cNvSpPr>
          <p:nvPr>
            <p:ph type="sldImg"/>
          </p:nvPr>
        </p:nvSpPr>
        <p:spPr>
          <a:xfrm>
            <a:off x="1000125" y="728663"/>
            <a:ext cx="4856163" cy="3643312"/>
          </a:xfrm>
          <a:ln>
            <a:solidFill>
              <a:srgbClr val="000000">
                <a:alpha val="100000"/>
              </a:srgbClr>
            </a:solidFill>
            <a:miter lim="800000"/>
          </a:ln>
        </p:spPr>
      </p:sp>
      <p:sp>
        <p:nvSpPr>
          <p:cNvPr id="56324" name="Rectangle 3"/>
          <p:cNvSpPr>
            <a:spLocks noGrp="1"/>
          </p:cNvSpPr>
          <p:nvPr>
            <p:ph type="body" idx="1"/>
          </p:nvPr>
        </p:nvSpPr>
        <p:spPr>
          <a:xfrm>
            <a:off x="685800" y="4614863"/>
            <a:ext cx="5484813" cy="4370387"/>
          </a:xfrm>
          <a:noFill/>
          <a:ln>
            <a:noFill/>
          </a:ln>
        </p:spPr>
        <p:txBody>
          <a:bodyPr wrap="square" lIns="91440" tIns="45720" rIns="91440" bIns="45720" anchor="t" anchorCtr="0"/>
          <a:lstStyle/>
          <a:p>
            <a:pPr lvl="0" eaLnBrk="1" hangingPunct="1">
              <a:spcBef>
                <a:spcPct val="0"/>
              </a:spcBef>
            </a:pPr>
            <a:endParaRPr lang="ru-RU" altLang="ru-RU"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rotWithShape="0">
          <a:blip r:embed="rId2"/>
          <a:stretch>
            <a:fillRect/>
          </a:stretch>
        </a:blipFill>
        <a:effectLst/>
      </p:bgPr>
    </p:bg>
    <p:spTree>
      <p:nvGrpSpPr>
        <p:cNvPr id="1" name=""/>
        <p:cNvGrpSpPr/>
        <p:nvPr/>
      </p:nvGrpSpPr>
      <p:grpSpPr>
        <a:xfrm>
          <a:off x="0" y="0"/>
          <a:ext cx="0" cy="0"/>
          <a:chOff x="0" y="0"/>
          <a:chExt cx="0" cy="0"/>
        </a:xfrm>
      </p:grpSpPr>
      <p:sp>
        <p:nvSpPr>
          <p:cNvPr id="2053" name="Freeform 8"/>
          <p:cNvSpPr/>
          <p:nvPr/>
        </p:nvSpPr>
        <p:spPr>
          <a:xfrm>
            <a:off x="-31750" y="4321175"/>
            <a:ext cx="1395413" cy="781050"/>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0"/>
              </a:cxn>
              <a:cxn ang="0">
                <a:pos x="0" y="2147483646"/>
              </a:cxn>
              <a:cxn ang="0">
                <a:pos x="2147483646" y="2147483646"/>
              </a:cxn>
            </a:cxnLst>
            <a:rect l="0" t="0" r="0" b="0"/>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4"/>
          </p:nvPr>
        </p:nvSpPr>
        <p:spPr bwMode="gray">
          <a:xfrm>
            <a:off x="423863" y="4529138"/>
            <a:ext cx="584200"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bg>
      <p:bgPr>
        <a:blipFill rotWithShape="0">
          <a:blip r:embed="rId2"/>
          <a:stretch>
            <a:fillRect/>
          </a:stretch>
        </a:blipFill>
        <a:effectLst/>
      </p:bgPr>
    </p:bg>
    <p:spTree>
      <p:nvGrpSpPr>
        <p:cNvPr id="1" name=""/>
        <p:cNvGrpSpPr/>
        <p:nvPr/>
      </p:nvGrpSpPr>
      <p:grpSpPr>
        <a:xfrm>
          <a:off x="0" y="0"/>
          <a:ext cx="0" cy="0"/>
          <a:chOff x="0" y="0"/>
          <a:chExt cx="0" cy="0"/>
        </a:xfrm>
      </p:grpSpPr>
      <p:sp>
        <p:nvSpPr>
          <p:cNvPr id="11269" name="Freeform 11"/>
          <p:cNvSpPr/>
          <p:nvPr/>
        </p:nvSpPr>
        <p:spPr>
          <a:xfrm flipV="1">
            <a:off x="0" y="3167063"/>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4"/>
          </p:nvPr>
        </p:nvSpPr>
        <p:spPr bwMode="gray">
          <a:xfrm>
            <a:off x="511175" y="324485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bg>
      <p:bgPr>
        <a:blipFill rotWithShape="0">
          <a:blip r:embed="rId2"/>
          <a:stretch>
            <a:fillRect/>
          </a:stretch>
        </a:blipFill>
        <a:effectLst/>
      </p:bgPr>
    </p:bg>
    <p:spTree>
      <p:nvGrpSpPr>
        <p:cNvPr id="1" name=""/>
        <p:cNvGrpSpPr/>
        <p:nvPr/>
      </p:nvGrpSpPr>
      <p:grpSpPr>
        <a:xfrm>
          <a:off x="0" y="0"/>
          <a:ext cx="0" cy="0"/>
          <a:chOff x="0" y="0"/>
          <a:chExt cx="0" cy="0"/>
        </a:xfrm>
      </p:grpSpPr>
      <p:sp>
        <p:nvSpPr>
          <p:cNvPr id="12293" name="Freeform 11"/>
          <p:cNvSpPr/>
          <p:nvPr/>
        </p:nvSpPr>
        <p:spPr>
          <a:xfrm flipV="1">
            <a:off x="0" y="3167063"/>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4" name="TextBox 7"/>
          <p:cNvSpPr txBox="1">
            <a:spLocks noChangeArrowheads="1"/>
          </p:cNvSpPr>
          <p:nvPr/>
        </p:nvSpPr>
        <p:spPr bwMode="auto">
          <a:xfrm>
            <a:off x="1808163" y="647700"/>
            <a:ext cx="4572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en-US" altLang="ru-RU" sz="8000" b="0" i="0" u="none" strike="noStrike" kern="1200" cap="none" spc="0" normalizeH="0" baseline="0" noProof="0">
                <a:ln>
                  <a:noFill/>
                </a:ln>
                <a:solidFill>
                  <a:schemeClr val="accent1"/>
                </a:solidFill>
                <a:effectLst/>
                <a:uLnTx/>
                <a:uFillTx/>
                <a:latin typeface="Arial" panose="020B0604020202020204" pitchFamily="34" charset="0"/>
                <a:ea typeface="+mn-ea"/>
                <a:cs typeface="+mn-cs"/>
              </a:rPr>
              <a:t>“</a:t>
            </a:r>
          </a:p>
        </p:txBody>
      </p:sp>
      <p:sp>
        <p:nvSpPr>
          <p:cNvPr id="7" name="TextBox 8"/>
          <p:cNvSpPr txBox="1">
            <a:spLocks noChangeArrowheads="1"/>
          </p:cNvSpPr>
          <p:nvPr/>
        </p:nvSpPr>
        <p:spPr bwMode="auto">
          <a:xfrm>
            <a:off x="8169275" y="2905125"/>
            <a:ext cx="4572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en-US" altLang="ru-RU" sz="8000" b="0" i="0" u="none" strike="noStrike" kern="1200" cap="none" spc="0" normalizeH="0" baseline="0" noProof="0">
                <a:ln>
                  <a:noFill/>
                </a:ln>
                <a:solidFill>
                  <a:schemeClr val="accent1"/>
                </a:solidFill>
                <a:effectLst/>
                <a:uLnTx/>
                <a:uFillTx/>
                <a:latin typeface="Arial" panose="020B0604020202020204" pitchFamily="34" charset="0"/>
                <a:ea typeface="+mn-ea"/>
                <a:cs typeface="+mn-cs"/>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Slide Number Placeholder 5"/>
          <p:cNvSpPr>
            <a:spLocks noGrp="1"/>
          </p:cNvSpPr>
          <p:nvPr>
            <p:ph type="sldNum" sz="quarter" idx="4"/>
          </p:nvPr>
        </p:nvSpPr>
        <p:spPr bwMode="gray">
          <a:xfrm>
            <a:off x="511175" y="324485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bg>
      <p:bgPr>
        <a:blipFill rotWithShape="0">
          <a:blip r:embed="rId2"/>
          <a:stretch>
            <a:fillRect/>
          </a:stretch>
        </a:blipFill>
        <a:effectLst/>
      </p:bgPr>
    </p:bg>
    <p:spTree>
      <p:nvGrpSpPr>
        <p:cNvPr id="1" name=""/>
        <p:cNvGrpSpPr/>
        <p:nvPr/>
      </p:nvGrpSpPr>
      <p:grpSpPr>
        <a:xfrm>
          <a:off x="0" y="0"/>
          <a:ext cx="0" cy="0"/>
          <a:chOff x="0" y="0"/>
          <a:chExt cx="0" cy="0"/>
        </a:xfrm>
      </p:grpSpPr>
      <p:sp>
        <p:nvSpPr>
          <p:cNvPr id="13317" name="Freeform 11"/>
          <p:cNvSpPr/>
          <p:nvPr/>
        </p:nvSpPr>
        <p:spPr>
          <a:xfrm flipV="1">
            <a:off x="0" y="4910138"/>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ru-RU"/>
              <a:t>Образец текста</a:t>
            </a:r>
          </a:p>
        </p:txBody>
      </p:sp>
      <p:sp>
        <p:nvSpPr>
          <p:cNvPr id="3" name="Date Placeholder 4"/>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5"/>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6"/>
          <p:cNvSpPr>
            <a:spLocks noGrp="1"/>
          </p:cNvSpPr>
          <p:nvPr>
            <p:ph type="sldNum" sz="quarter" idx="4"/>
          </p:nvPr>
        </p:nvSpPr>
        <p:spPr bwMode="gray">
          <a:xfrm>
            <a:off x="511175" y="4983163"/>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bg>
      <p:bgPr>
        <a:blipFill rotWithShape="0">
          <a:blip r:embed="rId2"/>
          <a:stretch>
            <a:fillRect/>
          </a:stretch>
        </a:blipFill>
        <a:effectLst/>
      </p:bgPr>
    </p:bg>
    <p:spTree>
      <p:nvGrpSpPr>
        <p:cNvPr id="1" name=""/>
        <p:cNvGrpSpPr/>
        <p:nvPr/>
      </p:nvGrpSpPr>
      <p:grpSpPr>
        <a:xfrm>
          <a:off x="0" y="0"/>
          <a:ext cx="0" cy="0"/>
          <a:chOff x="0" y="0"/>
          <a:chExt cx="0" cy="0"/>
        </a:xfrm>
      </p:grpSpPr>
      <p:sp>
        <p:nvSpPr>
          <p:cNvPr id="14341" name="Freeform 11"/>
          <p:cNvSpPr/>
          <p:nvPr/>
        </p:nvSpPr>
        <p:spPr>
          <a:xfrm flipV="1">
            <a:off x="0" y="4910138"/>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3" name="TextBox 7"/>
          <p:cNvSpPr txBox="1">
            <a:spLocks noChangeArrowheads="1"/>
          </p:cNvSpPr>
          <p:nvPr/>
        </p:nvSpPr>
        <p:spPr bwMode="auto">
          <a:xfrm>
            <a:off x="1808163" y="647700"/>
            <a:ext cx="4572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en-US" altLang="ru-RU" sz="8000" b="0" i="0" u="none" strike="noStrike" kern="1200" cap="none" spc="0" normalizeH="0" baseline="0" noProof="0">
                <a:ln>
                  <a:noFill/>
                </a:ln>
                <a:solidFill>
                  <a:schemeClr val="accent1"/>
                </a:solidFill>
                <a:effectLst/>
                <a:uLnTx/>
                <a:uFillTx/>
                <a:latin typeface="Arial" panose="020B0604020202020204" pitchFamily="34" charset="0"/>
                <a:ea typeface="+mn-ea"/>
                <a:cs typeface="+mn-cs"/>
              </a:rPr>
              <a:t>“</a:t>
            </a:r>
          </a:p>
        </p:txBody>
      </p:sp>
      <p:sp>
        <p:nvSpPr>
          <p:cNvPr id="7" name="TextBox 8"/>
          <p:cNvSpPr txBox="1">
            <a:spLocks noChangeArrowheads="1"/>
          </p:cNvSpPr>
          <p:nvPr/>
        </p:nvSpPr>
        <p:spPr bwMode="auto">
          <a:xfrm>
            <a:off x="8169275" y="2905125"/>
            <a:ext cx="4572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en-US" altLang="ru-RU" sz="8000" b="0" i="0" u="none" strike="noStrike" kern="1200" cap="none" spc="0" normalizeH="0" baseline="0" noProof="0">
                <a:ln>
                  <a:noFill/>
                </a:ln>
                <a:solidFill>
                  <a:schemeClr val="accent1"/>
                </a:solidFill>
                <a:effectLst/>
                <a:uLnTx/>
                <a:uFillTx/>
                <a:latin typeface="Arial" panose="020B0604020202020204" pitchFamily="34" charset="0"/>
                <a:ea typeface="+mn-ea"/>
                <a:cs typeface="+mn-cs"/>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ru-RU"/>
              <a:t>Образец текста</a:t>
            </a:r>
          </a:p>
        </p:txBody>
      </p:sp>
      <p:sp>
        <p:nvSpPr>
          <p:cNvPr id="8" name="Date Placeholder 4"/>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Footer Placeholder 5"/>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Slide Number Placeholder 6"/>
          <p:cNvSpPr>
            <a:spLocks noGrp="1"/>
          </p:cNvSpPr>
          <p:nvPr>
            <p:ph type="sldNum" sz="quarter" idx="4"/>
          </p:nvPr>
        </p:nvSpPr>
        <p:spPr bwMode="gray">
          <a:xfrm>
            <a:off x="511175" y="4983163"/>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bg>
      <p:bgPr>
        <a:blipFill rotWithShape="0">
          <a:blip r:embed="rId2"/>
          <a:stretch>
            <a:fillRect/>
          </a:stretch>
        </a:blipFill>
        <a:effectLst/>
      </p:bgPr>
    </p:bg>
    <p:spTree>
      <p:nvGrpSpPr>
        <p:cNvPr id="1" name=""/>
        <p:cNvGrpSpPr/>
        <p:nvPr/>
      </p:nvGrpSpPr>
      <p:grpSpPr>
        <a:xfrm>
          <a:off x="0" y="0"/>
          <a:ext cx="0" cy="0"/>
          <a:chOff x="0" y="0"/>
          <a:chExt cx="0" cy="0"/>
        </a:xfrm>
      </p:grpSpPr>
      <p:sp>
        <p:nvSpPr>
          <p:cNvPr id="15365" name="Freeform 11"/>
          <p:cNvSpPr/>
          <p:nvPr/>
        </p:nvSpPr>
        <p:spPr>
          <a:xfrm flipV="1">
            <a:off x="0" y="4910138"/>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ru-RU"/>
              <a:t>Образец текста</a:t>
            </a:r>
          </a:p>
        </p:txBody>
      </p:sp>
      <p:sp>
        <p:nvSpPr>
          <p:cNvPr id="3" name="Date Placeholder 4"/>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5"/>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6"/>
          <p:cNvSpPr>
            <a:spLocks noGrp="1"/>
          </p:cNvSpPr>
          <p:nvPr>
            <p:ph type="sldNum" sz="quarter" idx="4"/>
          </p:nvPr>
        </p:nvSpPr>
        <p:spPr bwMode="gray">
          <a:xfrm>
            <a:off x="511175" y="4983163"/>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Pr>
        <a:blipFill rotWithShape="0">
          <a:blip r:embed="rId2"/>
          <a:stretch>
            <a:fillRect/>
          </a:stretch>
        </a:blipFill>
        <a:effectLst/>
      </p:bgPr>
    </p:bg>
    <p:spTree>
      <p:nvGrpSpPr>
        <p:cNvPr id="1" name=""/>
        <p:cNvGrpSpPr/>
        <p:nvPr/>
      </p:nvGrpSpPr>
      <p:grpSpPr>
        <a:xfrm>
          <a:off x="0" y="0"/>
          <a:ext cx="0" cy="0"/>
          <a:chOff x="0" y="0"/>
          <a:chExt cx="0" cy="0"/>
        </a:xfrm>
      </p:grpSpPr>
      <p:sp>
        <p:nvSpPr>
          <p:cNvPr id="16389"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bg>
      <p:bgPr>
        <a:blipFill rotWithShape="0">
          <a:blip r:embed="rId2"/>
          <a:stretch>
            <a:fillRect/>
          </a:stretch>
        </a:blipFill>
        <a:effectLst/>
      </p:bgPr>
    </p:bg>
    <p:spTree>
      <p:nvGrpSpPr>
        <p:cNvPr id="1" name=""/>
        <p:cNvGrpSpPr/>
        <p:nvPr/>
      </p:nvGrpSpPr>
      <p:grpSpPr>
        <a:xfrm>
          <a:off x="0" y="0"/>
          <a:ext cx="0" cy="0"/>
          <a:chOff x="0" y="0"/>
          <a:chExt cx="0" cy="0"/>
        </a:xfrm>
      </p:grpSpPr>
      <p:sp>
        <p:nvSpPr>
          <p:cNvPr id="17413"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Vertical Title 1"/>
          <p:cNvSpPr>
            <a:spLocks noGrp="1"/>
          </p:cNvSpPr>
          <p:nvPr>
            <p:ph type="title" orient="vert"/>
          </p:nvPr>
        </p:nvSpPr>
        <p:spPr>
          <a:xfrm>
            <a:off x="6878535" y="627406"/>
            <a:ext cx="1656132"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AndObj">
  <p:cSld name="Заголовок, 2 маленьких объекта и 1 большой объект">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sz="quarter" idx="1"/>
          </p:nvPr>
        </p:nvSpPr>
        <p:spPr>
          <a:xfrm>
            <a:off x="457200" y="1600200"/>
            <a:ext cx="4038600" cy="21859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quarter" idx="2"/>
          </p:nvPr>
        </p:nvSpPr>
        <p:spPr>
          <a:xfrm>
            <a:off x="457200" y="3938588"/>
            <a:ext cx="4038600" cy="21875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Содержимое 4"/>
          <p:cNvSpPr>
            <a:spLocks noGrp="1"/>
          </p:cNvSpPr>
          <p:nvPr>
            <p:ph sz="half" idx="3"/>
          </p:nvPr>
        </p:nvSpPr>
        <p:spPr>
          <a:xfrm>
            <a:off x="4648200" y="1600200"/>
            <a:ext cx="40386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Rectangle 5"/>
          <p:cNvSpPr>
            <a:spLocks noGrp="1" noChangeArrowheads="1"/>
          </p:cNvSpPr>
          <p:nvPr>
            <p:ph type="ftr" sz="quarter" idx="1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a:spLocks noGrp="1" noChangeArrowheads="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
        <p:nvSpPr>
          <p:cNvPr id="8" name="Замещающая дата 7"/>
          <p:cNvSpPr>
            <a:spLocks noGrp="1"/>
          </p:cNvSpPr>
          <p:nvPr>
            <p:ph type="dt" sz="half" idx="1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transition spd="med" advClick="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Pr>
        <a:blipFill rotWithShape="0">
          <a:blip r:embed="rId2"/>
          <a:stretch>
            <a:fillRect/>
          </a:stretch>
        </a:blipFill>
        <a:effectLst/>
      </p:bgPr>
    </p:bg>
    <p:spTree>
      <p:nvGrpSpPr>
        <p:cNvPr id="1" name=""/>
        <p:cNvGrpSpPr/>
        <p:nvPr/>
      </p:nvGrpSpPr>
      <p:grpSpPr>
        <a:xfrm>
          <a:off x="0" y="0"/>
          <a:ext cx="0" cy="0"/>
          <a:chOff x="0" y="0"/>
          <a:chExt cx="0" cy="0"/>
        </a:xfrm>
      </p:grpSpPr>
      <p:sp>
        <p:nvSpPr>
          <p:cNvPr id="3077"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5201" y="624110"/>
            <a:ext cx="6589199"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blipFill rotWithShape="0">
          <a:blip r:embed="rId2"/>
          <a:stretch>
            <a:fillRect/>
          </a:stretch>
        </a:blipFill>
        <a:effectLst/>
      </p:bgPr>
    </p:bg>
    <p:spTree>
      <p:nvGrpSpPr>
        <p:cNvPr id="1" name=""/>
        <p:cNvGrpSpPr/>
        <p:nvPr/>
      </p:nvGrpSpPr>
      <p:grpSpPr>
        <a:xfrm>
          <a:off x="0" y="0"/>
          <a:ext cx="0" cy="0"/>
          <a:chOff x="0" y="0"/>
          <a:chExt cx="0" cy="0"/>
        </a:xfrm>
      </p:grpSpPr>
      <p:sp>
        <p:nvSpPr>
          <p:cNvPr id="4101" name="Freeform 11"/>
          <p:cNvSpPr/>
          <p:nvPr/>
        </p:nvSpPr>
        <p:spPr>
          <a:xfrm flipV="1">
            <a:off x="0" y="3167063"/>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4"/>
          </p:nvPr>
        </p:nvSpPr>
        <p:spPr bwMode="gray">
          <a:xfrm>
            <a:off x="511175" y="324485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Pr>
        <a:blipFill rotWithShape="0">
          <a:blip r:embed="rId2"/>
          <a:stretch>
            <a:fillRect/>
          </a:stretch>
        </a:blipFill>
        <a:effectLst/>
      </p:bgPr>
    </p:bg>
    <p:spTree>
      <p:nvGrpSpPr>
        <p:cNvPr id="1" name=""/>
        <p:cNvGrpSpPr/>
        <p:nvPr/>
      </p:nvGrpSpPr>
      <p:grpSpPr>
        <a:xfrm>
          <a:off x="0" y="0"/>
          <a:ext cx="0" cy="0"/>
          <a:chOff x="0" y="0"/>
          <a:chExt cx="0" cy="0"/>
        </a:xfrm>
      </p:grpSpPr>
      <p:sp>
        <p:nvSpPr>
          <p:cNvPr id="5125"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4"/>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5"/>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5"/>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bg>
      <p:bgPr>
        <a:blipFill rotWithShape="0">
          <a:blip r:embed="rId2"/>
          <a:stretch>
            <a:fillRect/>
          </a:stretch>
        </a:blipFill>
        <a:effectLst/>
      </p:bgPr>
    </p:bg>
    <p:spTree>
      <p:nvGrpSpPr>
        <p:cNvPr id="1" name=""/>
        <p:cNvGrpSpPr/>
        <p:nvPr/>
      </p:nvGrpSpPr>
      <p:grpSpPr>
        <a:xfrm>
          <a:off x="0" y="0"/>
          <a:ext cx="0" cy="0"/>
          <a:chOff x="0" y="0"/>
          <a:chExt cx="0" cy="0"/>
        </a:xfrm>
      </p:grpSpPr>
      <p:sp>
        <p:nvSpPr>
          <p:cNvPr id="6149"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6"/>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7"/>
          <p:cNvSpPr>
            <a:spLocks noGrp="1"/>
          </p:cNvSpPr>
          <p:nvPr>
            <p:ph type="ftr" sz="quarter" idx="1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5"/>
          <p:cNvSpPr>
            <a:spLocks noGrp="1"/>
          </p:cNvSpPr>
          <p:nvPr>
            <p:ph type="sldNum" sz="quarter" idx="1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Pr>
        <a:blipFill rotWithShape="0">
          <a:blip r:embed="rId2"/>
          <a:stretch>
            <a:fillRect/>
          </a:stretch>
        </a:blipFill>
        <a:effectLst/>
      </p:bgPr>
    </p:bg>
    <p:spTree>
      <p:nvGrpSpPr>
        <p:cNvPr id="1" name=""/>
        <p:cNvGrpSpPr/>
        <p:nvPr/>
      </p:nvGrpSpPr>
      <p:grpSpPr>
        <a:xfrm>
          <a:off x="0" y="0"/>
          <a:ext cx="0" cy="0"/>
          <a:chOff x="0" y="0"/>
          <a:chExt cx="0" cy="0"/>
        </a:xfrm>
      </p:grpSpPr>
      <p:sp>
        <p:nvSpPr>
          <p:cNvPr id="7173"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5200" y="624110"/>
            <a:ext cx="6589200" cy="1280890"/>
          </a:xfrm>
        </p:spPr>
        <p:txBody>
          <a:bodyPr/>
          <a:lstStyle/>
          <a:p>
            <a:r>
              <a:rPr lang="ru-RU"/>
              <a:t>Образец заголовка</a:t>
            </a:r>
            <a:endParaRPr lang="en-US" dirty="0"/>
          </a:p>
        </p:txBody>
      </p:sp>
      <p:sp>
        <p:nvSpPr>
          <p:cNvPr id="3" name="Date Placeholder 2"/>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3"/>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4"/>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bg>
      <p:bgPr>
        <a:blipFill rotWithShape="0">
          <a:blip r:embed="rId2"/>
          <a:stretch>
            <a:fillRect/>
          </a:stretch>
        </a:blipFill>
        <a:effectLst/>
      </p:bgPr>
    </p:bg>
    <p:spTree>
      <p:nvGrpSpPr>
        <p:cNvPr id="1" name=""/>
        <p:cNvGrpSpPr/>
        <p:nvPr/>
      </p:nvGrpSpPr>
      <p:grpSpPr>
        <a:xfrm>
          <a:off x="0" y="0"/>
          <a:ext cx="0" cy="0"/>
          <a:chOff x="0" y="0"/>
          <a:chExt cx="0" cy="0"/>
        </a:xfrm>
      </p:grpSpPr>
      <p:sp>
        <p:nvSpPr>
          <p:cNvPr id="8197"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3" name="Date Placeholder 1"/>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2"/>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3"/>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bg>
      <p:bgPr>
        <a:blipFill rotWithShape="0">
          <a:blip r:embed="rId2"/>
          <a:stretch>
            <a:fillRect/>
          </a:stretch>
        </a:blipFill>
        <a:effectLst/>
      </p:bgPr>
    </p:bg>
    <p:spTree>
      <p:nvGrpSpPr>
        <p:cNvPr id="1" name=""/>
        <p:cNvGrpSpPr/>
        <p:nvPr/>
      </p:nvGrpSpPr>
      <p:grpSpPr>
        <a:xfrm>
          <a:off x="0" y="0"/>
          <a:ext cx="0" cy="0"/>
          <a:chOff x="0" y="0"/>
          <a:chExt cx="0" cy="0"/>
        </a:xfrm>
      </p:grpSpPr>
      <p:sp>
        <p:nvSpPr>
          <p:cNvPr id="9221" name="Freeform 11"/>
          <p:cNvSpPr/>
          <p:nvPr/>
        </p:nvSpPr>
        <p:spPr>
          <a:xfrm flipV="1">
            <a:off x="0" y="711200"/>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5"/>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6"/>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blipFill rotWithShape="0">
          <a:blip r:embed="rId2"/>
          <a:stretch>
            <a:fillRect/>
          </a:stretch>
        </a:blipFill>
        <a:effectLst/>
      </p:bgPr>
    </p:bg>
    <p:spTree>
      <p:nvGrpSpPr>
        <p:cNvPr id="1" name=""/>
        <p:cNvGrpSpPr/>
        <p:nvPr/>
      </p:nvGrpSpPr>
      <p:grpSpPr>
        <a:xfrm>
          <a:off x="0" y="0"/>
          <a:ext cx="0" cy="0"/>
          <a:chOff x="0" y="0"/>
          <a:chExt cx="0" cy="0"/>
        </a:xfrm>
      </p:grpSpPr>
      <p:sp>
        <p:nvSpPr>
          <p:cNvPr id="10245" name="Freeform 11"/>
          <p:cNvSpPr/>
          <p:nvPr/>
        </p:nvSpPr>
        <p:spPr>
          <a:xfrm flipV="1">
            <a:off x="0" y="4910138"/>
            <a:ext cx="1358900" cy="508000"/>
          </a:xfrm>
          <a:custGeom>
            <a:avLst/>
            <a:gdLst/>
            <a:ahLst/>
            <a:cxnLst>
              <a:cxn ang="0">
                <a:pos x="2147483646" y="2147483646"/>
              </a:cxn>
              <a:cxn ang="0">
                <a:pos x="2147483646" y="2147483646"/>
              </a:cxn>
              <a:cxn ang="0">
                <a:pos x="2147483646" y="2147483646"/>
              </a:cxn>
              <a:cxn ang="0">
                <a:pos x="2147483646" y="0"/>
              </a:cxn>
              <a:cxn ang="0">
                <a:pos x="2147483646" y="0"/>
              </a:cxn>
              <a:cxn ang="0">
                <a:pos x="0"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alpha val="100000"/>
            </a:schemeClr>
          </a:solidFill>
          <a:ln w="9525">
            <a:noFill/>
          </a:ln>
        </p:spPr>
        <p:txBody>
          <a:bodyPr/>
          <a:lstStyle/>
          <a:p>
            <a:endParaRPr lang="ru-RU" altLang="en-US"/>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chemeClr val="accent1"/>
              </a:buClr>
              <a:buSzTx/>
              <a:buFont typeface="Wingdings 3" panose="05040102010807070707" pitchFamily="18" charset="2"/>
              <a:buNone/>
              <a:defRPr/>
            </a:pPr>
            <a:r>
              <a:rPr kumimoji="0" lang="ru-RU" sz="1600" b="0" i="0" u="none" strike="noStrike" kern="1200" cap="none" spc="0" normalizeH="0" baseline="0" noProof="0">
                <a:ln>
                  <a:noFill/>
                </a:ln>
                <a:solidFill>
                  <a:srgbClr val="404040"/>
                </a:solidFill>
                <a:effectLst/>
                <a:uLnTx/>
                <a:uFillTx/>
                <a:latin typeface="+mn-lt"/>
                <a:ea typeface="+mn-ea"/>
                <a:cs typeface="+mn-cs"/>
              </a:rPr>
              <a:t>Вставка рисунка</a:t>
            </a:r>
            <a:endParaRPr kumimoji="0" lang="en-US" sz="1600" b="0" i="0" u="none" strike="noStrike" kern="1200" cap="none" spc="0" normalizeH="0" baseline="0" noProof="0" dirty="0">
              <a:ln>
                <a:noFill/>
              </a:ln>
              <a:solidFill>
                <a:srgbClr val="404040"/>
              </a:solidFill>
              <a:effectLst/>
              <a:uLnTx/>
              <a:uFillTx/>
              <a:latin typeface="+mn-lt"/>
              <a:ea typeface="+mn-ea"/>
              <a:cs typeface="+mn-cs"/>
            </a:endParaRP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2"/>
          </p:nvPr>
        </p:nvSpPr>
        <p:spPr>
          <a:xfrm>
            <a:off x="7772400" y="6135688"/>
            <a:ext cx="766763" cy="369888"/>
          </a:xfrm>
          <a:prstGeom prst="rect">
            <a:avLst/>
          </a:prstGeom>
        </p:spPr>
        <p:txBody>
          <a:bodyPr vert="horz" lIns="91440" tIns="45720" rIns="91440" bIns="45720" rtlCol="0" anchor="ct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5"/>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6"/>
          <p:cNvSpPr>
            <a:spLocks noGrp="1"/>
          </p:cNvSpPr>
          <p:nvPr>
            <p:ph type="sldNum" sz="quarter" idx="4"/>
          </p:nvPr>
        </p:nvSpPr>
        <p:spPr bwMode="gray">
          <a:xfrm>
            <a:off x="511175" y="4983163"/>
            <a:ext cx="585788" cy="365125"/>
          </a:xfrm>
          <a:prstGeom prst="rect">
            <a:avLst/>
          </a:prstGeom>
        </p:spPr>
        <p:txBody>
          <a:bodyPr vert="horz" lIns="91440" tIns="45720" rIns="91440" bIns="45720" rtlCol="0" anchor="ctr"/>
          <a:lstStyle/>
          <a:p>
            <a:pPr algn="r" eaLnBrk="1" hangingPunct="1">
              <a:buNone/>
            </a:pPr>
            <a:fld id="{9A0DB2DC-4C9A-4742-B13C-FB6460FD3503}" type="slidenum">
              <a:rPr lang="ru-RU" altLang="ru-RU" dirty="0"/>
              <a:t>‹#›</a:t>
            </a:fld>
            <a:endParaRPr lang="ru-RU" alt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9"/>
          <a:stretch>
            <a:fillRect/>
          </a:stretch>
        </a:blipFill>
        <a:effectLst/>
      </p:bgPr>
    </p:bg>
    <p:spTree>
      <p:nvGrpSpPr>
        <p:cNvPr id="1" name=""/>
        <p:cNvGrpSpPr/>
        <p:nvPr/>
      </p:nvGrpSpPr>
      <p:grpSpPr>
        <a:xfrm>
          <a:off x="0" y="0"/>
          <a:ext cx="0" cy="0"/>
          <a:chOff x="0" y="0"/>
          <a:chExt cx="0" cy="0"/>
        </a:xfrm>
      </p:grpSpPr>
      <p:grpSp>
        <p:nvGrpSpPr>
          <p:cNvPr id="1026" name="Group 35"/>
          <p:cNvGrpSpPr/>
          <p:nvPr/>
        </p:nvGrpSpPr>
        <p:grpSpPr>
          <a:xfrm>
            <a:off x="0" y="228600"/>
            <a:ext cx="1981200" cy="6638925"/>
            <a:chOff x="2487613" y="285750"/>
            <a:chExt cx="2428875" cy="5654676"/>
          </a:xfrm>
        </p:grpSpPr>
        <p:sp>
          <p:nvSpPr>
            <p:cNvPr id="1046" name="Freeform 11"/>
            <p:cNvSpPr/>
            <p:nvPr/>
          </p:nvSpPr>
          <p:spPr>
            <a:xfrm>
              <a:off x="2487613" y="2284413"/>
              <a:ext cx="85725" cy="533400"/>
            </a:xfrm>
            <a:custGeom>
              <a:avLst/>
              <a:gdLst/>
              <a:ahLst/>
              <a:cxnLst>
                <a:cxn ang="0">
                  <a:pos x="2147483646" y="2147483646"/>
                </a:cxn>
                <a:cxn ang="0">
                  <a:pos x="2147483646" y="2147483646"/>
                </a:cxn>
                <a:cxn ang="0">
                  <a:pos x="0" y="0"/>
                </a:cxn>
                <a:cxn ang="0">
                  <a:pos x="0" y="2147483646"/>
                </a:cxn>
                <a:cxn ang="0">
                  <a:pos x="2147483646" y="2147483646"/>
                </a:cxn>
                <a:cxn ang="0">
                  <a:pos x="2147483646" y="2147483646"/>
                </a:cxn>
              </a:cxnLst>
              <a:rect l="0" t="0" r="0" b="0"/>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ln>
          </p:spPr>
          <p:txBody>
            <a:bodyPr/>
            <a:lstStyle/>
            <a:p>
              <a:endParaRPr lang="ru-RU" altLang="en-US"/>
            </a:p>
          </p:txBody>
        </p:sp>
        <p:sp>
          <p:nvSpPr>
            <p:cNvPr id="1047" name="Freeform 12"/>
            <p:cNvSpPr/>
            <p:nvPr/>
          </p:nvSpPr>
          <p:spPr>
            <a:xfrm>
              <a:off x="2597151" y="2779713"/>
              <a:ext cx="550863" cy="1978025"/>
            </a:xfrm>
            <a:custGeom>
              <a:avLst/>
              <a:gdLst/>
              <a:ahLst/>
              <a:cxnLst>
                <a:cxn ang="0">
                  <a:pos x="2147483646" y="2147483646"/>
                </a:cxn>
                <a:cxn ang="0">
                  <a:pos x="2147483646" y="2147483646"/>
                </a:cxn>
                <a:cxn ang="0">
                  <a:pos x="2147483646" y="2147483646"/>
                </a:cxn>
                <a:cxn ang="0">
                  <a:pos x="2147483646" y="2147483646"/>
                </a:cxn>
                <a:cxn ang="0">
                  <a:pos x="0" y="0"/>
                </a:cxn>
                <a:cxn ang="0">
                  <a:pos x="2147483646" y="2147483646"/>
                </a:cxn>
                <a:cxn ang="0">
                  <a:pos x="2147483646" y="2147483646"/>
                </a:cxn>
              </a:cxnLst>
              <a:rect l="0" t="0" r="0" b="0"/>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ln>
          </p:spPr>
          <p:txBody>
            <a:bodyPr/>
            <a:lstStyle/>
            <a:p>
              <a:endParaRPr lang="ru-RU" altLang="en-US"/>
            </a:p>
          </p:txBody>
        </p:sp>
        <p:sp>
          <p:nvSpPr>
            <p:cNvPr id="1048" name="Freeform 13"/>
            <p:cNvSpPr/>
            <p:nvPr/>
          </p:nvSpPr>
          <p:spPr>
            <a:xfrm>
              <a:off x="3175001" y="4730750"/>
              <a:ext cx="519113" cy="1209675"/>
            </a:xfrm>
            <a:custGeom>
              <a:avLst/>
              <a:gdLst/>
              <a:ahLst/>
              <a:cxnLst>
                <a:cxn ang="0">
                  <a:pos x="2147483646" y="2147483646"/>
                </a:cxn>
                <a:cxn ang="0">
                  <a:pos x="0" y="0"/>
                </a:cxn>
                <a:cxn ang="0">
                  <a:pos x="0"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ln>
          </p:spPr>
          <p:txBody>
            <a:bodyPr/>
            <a:lstStyle/>
            <a:p>
              <a:endParaRPr lang="ru-RU" altLang="en-US"/>
            </a:p>
          </p:txBody>
        </p:sp>
        <p:sp>
          <p:nvSpPr>
            <p:cNvPr id="1049" name="Freeform 14"/>
            <p:cNvSpPr/>
            <p:nvPr/>
          </p:nvSpPr>
          <p:spPr>
            <a:xfrm>
              <a:off x="3305176" y="5630863"/>
              <a:ext cx="146050" cy="309563"/>
            </a:xfrm>
            <a:custGeom>
              <a:avLst/>
              <a:gdLst/>
              <a:ahLst/>
              <a:cxnLst>
                <a:cxn ang="0">
                  <a:pos x="2147483646" y="2147483646"/>
                </a:cxn>
                <a:cxn ang="0">
                  <a:pos x="2147483646" y="2147483646"/>
                </a:cxn>
                <a:cxn ang="0">
                  <a:pos x="0" y="0"/>
                </a:cxn>
                <a:cxn ang="0">
                  <a:pos x="2147483646" y="2147483646"/>
                </a:cxn>
              </a:cxnLst>
              <a:rect l="0" t="0" r="0" b="0"/>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ln>
          </p:spPr>
          <p:txBody>
            <a:bodyPr/>
            <a:lstStyle/>
            <a:p>
              <a:endParaRPr lang="ru-RU" altLang="en-US"/>
            </a:p>
          </p:txBody>
        </p:sp>
        <p:sp>
          <p:nvSpPr>
            <p:cNvPr id="1050" name="Freeform 15"/>
            <p:cNvSpPr/>
            <p:nvPr/>
          </p:nvSpPr>
          <p:spPr>
            <a:xfrm>
              <a:off x="2573338" y="2817813"/>
              <a:ext cx="700088" cy="2835275"/>
            </a:xfrm>
            <a:custGeom>
              <a:avLst/>
              <a:gdLst/>
              <a:ahLst/>
              <a:cxnLst>
                <a:cxn ang="0">
                  <a:pos x="2147483646" y="2147483646"/>
                </a:cxn>
                <a:cxn ang="0">
                  <a:pos x="2147483646" y="2147483646"/>
                </a:cxn>
                <a:cxn ang="0">
                  <a:pos x="2147483646" y="2147483646"/>
                </a:cxn>
                <a:cxn ang="0">
                  <a:pos x="2147483646" y="2147483646"/>
                </a:cxn>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ln>
          </p:spPr>
          <p:txBody>
            <a:bodyPr/>
            <a:lstStyle/>
            <a:p>
              <a:endParaRPr lang="ru-RU" altLang="en-US"/>
            </a:p>
          </p:txBody>
        </p:sp>
        <p:sp>
          <p:nvSpPr>
            <p:cNvPr id="1051" name="Freeform 16"/>
            <p:cNvSpPr/>
            <p:nvPr/>
          </p:nvSpPr>
          <p:spPr>
            <a:xfrm>
              <a:off x="2506663" y="285750"/>
              <a:ext cx="90488" cy="2493963"/>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0"/>
                </a:cxn>
                <a:cxn ang="0">
                  <a:pos x="2147483646" y="0"/>
                </a:cxn>
                <a:cxn ang="0">
                  <a:pos x="2147483646" y="2147483646"/>
                </a:cxn>
                <a:cxn ang="0">
                  <a:pos x="2147483646" y="2147483646"/>
                </a:cxn>
              </a:cxnLst>
              <a:rect l="0" t="0" r="0" b="0"/>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ln>
          </p:spPr>
          <p:txBody>
            <a:bodyPr/>
            <a:lstStyle/>
            <a:p>
              <a:endParaRPr lang="ru-RU" altLang="en-US"/>
            </a:p>
          </p:txBody>
        </p:sp>
        <p:sp>
          <p:nvSpPr>
            <p:cNvPr id="1052" name="Freeform 17"/>
            <p:cNvSpPr/>
            <p:nvPr/>
          </p:nvSpPr>
          <p:spPr>
            <a:xfrm>
              <a:off x="2554288" y="2598738"/>
              <a:ext cx="66675" cy="420688"/>
            </a:xfrm>
            <a:custGeom>
              <a:avLst/>
              <a:gdLst/>
              <a:ahLst/>
              <a:cxnLst>
                <a:cxn ang="0">
                  <a:pos x="0" y="0"/>
                </a:cxn>
                <a:cxn ang="0">
                  <a:pos x="2147483646" y="2147483646"/>
                </a:cxn>
                <a:cxn ang="0">
                  <a:pos x="2147483646" y="2147483646"/>
                </a:cxn>
                <a:cxn ang="0">
                  <a:pos x="2147483646" y="2147483646"/>
                </a:cxn>
                <a:cxn ang="0">
                  <a:pos x="2147483646" y="2147483646"/>
                </a:cxn>
                <a:cxn ang="0">
                  <a:pos x="0" y="0"/>
                </a:cxn>
              </a:cxnLst>
              <a:rect l="0" t="0" r="0" b="0"/>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ln>
          </p:spPr>
          <p:txBody>
            <a:bodyPr/>
            <a:lstStyle/>
            <a:p>
              <a:endParaRPr lang="ru-RU" altLang="en-US"/>
            </a:p>
          </p:txBody>
        </p:sp>
        <p:sp>
          <p:nvSpPr>
            <p:cNvPr id="1053" name="Freeform 18"/>
            <p:cNvSpPr/>
            <p:nvPr/>
          </p:nvSpPr>
          <p:spPr>
            <a:xfrm>
              <a:off x="3143251" y="4757738"/>
              <a:ext cx="161925" cy="873125"/>
            </a:xfrm>
            <a:custGeom>
              <a:avLst/>
              <a:gdLst/>
              <a:ahLst/>
              <a:cxnLst>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0" y="0"/>
                </a:cxn>
              </a:cxnLst>
              <a:rect l="0" t="0" r="0" b="0"/>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ln>
          </p:spPr>
          <p:txBody>
            <a:bodyPr/>
            <a:lstStyle/>
            <a:p>
              <a:endParaRPr lang="ru-RU" altLang="en-US"/>
            </a:p>
          </p:txBody>
        </p:sp>
        <p:sp>
          <p:nvSpPr>
            <p:cNvPr id="1054" name="Freeform 19"/>
            <p:cNvSpPr/>
            <p:nvPr/>
          </p:nvSpPr>
          <p:spPr>
            <a:xfrm>
              <a:off x="3148013" y="1282700"/>
              <a:ext cx="1768475" cy="3448050"/>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0"/>
                </a:cxn>
                <a:cxn ang="0">
                  <a:pos x="2147483646" y="2147483646"/>
                </a:cxn>
                <a:cxn ang="0">
                  <a:pos x="2147483646" y="2147483646"/>
                </a:cxn>
                <a:cxn ang="0">
                  <a:pos x="2147483646" y="2147483646"/>
                </a:cxn>
                <a:cxn ang="0">
                  <a:pos x="2147483646" y="2147483646"/>
                </a:cxn>
                <a:cxn ang="0">
                  <a:pos x="2147483646" y="2147483646"/>
                </a:cxn>
                <a:cxn ang="0">
                  <a:pos x="0" y="2147483646"/>
                </a:cxn>
                <a:cxn ang="0">
                  <a:pos x="0" y="2147483646"/>
                </a:cxn>
                <a:cxn ang="0">
                  <a:pos x="2147483646" y="2147483646"/>
                </a:cxn>
                <a:cxn ang="0">
                  <a:pos x="2147483646" y="2147483646"/>
                </a:cxn>
              </a:cxnLst>
              <a:rect l="0" t="0" r="0" b="0"/>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ln>
          </p:spPr>
          <p:txBody>
            <a:bodyPr/>
            <a:lstStyle/>
            <a:p>
              <a:endParaRPr lang="ru-RU" altLang="en-US"/>
            </a:p>
          </p:txBody>
        </p:sp>
        <p:sp>
          <p:nvSpPr>
            <p:cNvPr id="1055" name="Freeform 20"/>
            <p:cNvSpPr/>
            <p:nvPr/>
          </p:nvSpPr>
          <p:spPr>
            <a:xfrm>
              <a:off x="3273426" y="5653088"/>
              <a:ext cx="138113" cy="287338"/>
            </a:xfrm>
            <a:custGeom>
              <a:avLst/>
              <a:gdLst/>
              <a:ahLst/>
              <a:cxnLst>
                <a:cxn ang="0">
                  <a:pos x="0" y="0"/>
                </a:cxn>
                <a:cxn ang="0">
                  <a:pos x="2147483646" y="2147483646"/>
                </a:cxn>
                <a:cxn ang="0">
                  <a:pos x="2147483646" y="2147483646"/>
                </a:cxn>
                <a:cxn ang="0">
                  <a:pos x="0" y="0"/>
                </a:cxn>
              </a:cxnLst>
              <a:rect l="0" t="0" r="0" b="0"/>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ln>
          </p:spPr>
          <p:txBody>
            <a:bodyPr/>
            <a:lstStyle/>
            <a:p>
              <a:endParaRPr lang="ru-RU" altLang="en-US"/>
            </a:p>
          </p:txBody>
        </p:sp>
        <p:sp>
          <p:nvSpPr>
            <p:cNvPr id="1056" name="Freeform 21"/>
            <p:cNvSpPr/>
            <p:nvPr/>
          </p:nvSpPr>
          <p:spPr>
            <a:xfrm>
              <a:off x="3143251" y="4656138"/>
              <a:ext cx="31750" cy="188913"/>
            </a:xfrm>
            <a:custGeom>
              <a:avLst/>
              <a:gdLst/>
              <a:ahLst/>
              <a:cxnLst>
                <a:cxn ang="0">
                  <a:pos x="2147483646" y="2147483646"/>
                </a:cxn>
                <a:cxn ang="0">
                  <a:pos x="2147483646" y="2147483646"/>
                </a:cxn>
                <a:cxn ang="0">
                  <a:pos x="2147483646" y="2147483646"/>
                </a:cxn>
                <a:cxn ang="0">
                  <a:pos x="2147483646" y="0"/>
                </a:cxn>
                <a:cxn ang="0">
                  <a:pos x="0" y="2147483646"/>
                </a:cxn>
                <a:cxn ang="0">
                  <a:pos x="2147483646" y="2147483646"/>
                </a:cxn>
              </a:cxnLst>
              <a:rect l="0" t="0" r="0" b="0"/>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ln>
          </p:spPr>
          <p:txBody>
            <a:bodyPr/>
            <a:lstStyle/>
            <a:p>
              <a:endParaRPr lang="ru-RU" altLang="en-US"/>
            </a:p>
          </p:txBody>
        </p:sp>
        <p:sp>
          <p:nvSpPr>
            <p:cNvPr id="1057" name="Freeform 22"/>
            <p:cNvSpPr/>
            <p:nvPr/>
          </p:nvSpPr>
          <p:spPr>
            <a:xfrm>
              <a:off x="3211513" y="5410200"/>
              <a:ext cx="203200" cy="530225"/>
            </a:xfrm>
            <a:custGeom>
              <a:avLst/>
              <a:gdLst/>
              <a:ahLst/>
              <a:cxnLst>
                <a:cxn ang="0">
                  <a:pos x="2147483646" y="2147483646"/>
                </a:cxn>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ln>
          </p:spPr>
          <p:txBody>
            <a:bodyPr/>
            <a:lstStyle/>
            <a:p>
              <a:endParaRPr lang="ru-RU" altLang="en-US"/>
            </a:p>
          </p:txBody>
        </p:sp>
      </p:grpSp>
      <p:grpSp>
        <p:nvGrpSpPr>
          <p:cNvPr id="1027" name="Group 48"/>
          <p:cNvGrpSpPr/>
          <p:nvPr/>
        </p:nvGrpSpPr>
        <p:grpSpPr>
          <a:xfrm>
            <a:off x="20638" y="0"/>
            <a:ext cx="1952625" cy="6853238"/>
            <a:chOff x="6627813" y="195717"/>
            <a:chExt cx="1952625" cy="5678034"/>
          </a:xfrm>
        </p:grpSpPr>
        <p:sp>
          <p:nvSpPr>
            <p:cNvPr id="1034" name="Freeform 27"/>
            <p:cNvSpPr/>
            <p:nvPr/>
          </p:nvSpPr>
          <p:spPr>
            <a:xfrm>
              <a:off x="6627813" y="195717"/>
              <a:ext cx="409575" cy="3646488"/>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0"/>
                </a:cxn>
                <a:cxn ang="0">
                  <a:pos x="0" y="0"/>
                </a:cxn>
                <a:cxn ang="0">
                  <a:pos x="2147483646" y="2147483646"/>
                </a:cxn>
                <a:cxn ang="0">
                  <a:pos x="2147483646" y="2147483646"/>
                </a:cxn>
              </a:cxnLst>
              <a:rect l="0" t="0" r="0" b="0"/>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alpha val="100000"/>
              </a:schemeClr>
            </a:solidFill>
            <a:ln w="9525">
              <a:noFill/>
            </a:ln>
          </p:spPr>
          <p:txBody>
            <a:bodyPr/>
            <a:lstStyle/>
            <a:p>
              <a:endParaRPr lang="ru-RU" altLang="en-US"/>
            </a:p>
          </p:txBody>
        </p:sp>
        <p:sp>
          <p:nvSpPr>
            <p:cNvPr id="1035" name="Freeform 28"/>
            <p:cNvSpPr/>
            <p:nvPr/>
          </p:nvSpPr>
          <p:spPr>
            <a:xfrm>
              <a:off x="7061201" y="3771900"/>
              <a:ext cx="350838" cy="1309688"/>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0" y="0"/>
                </a:cxn>
                <a:cxn ang="0">
                  <a:pos x="2147483646" y="2147483646"/>
                </a:cxn>
                <a:cxn ang="0">
                  <a:pos x="2147483646" y="2147483646"/>
                </a:cxn>
              </a:cxnLst>
              <a:rect l="0" t="0" r="0" b="0"/>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alpha val="100000"/>
              </a:schemeClr>
            </a:solidFill>
            <a:ln w="9525">
              <a:noFill/>
            </a:ln>
          </p:spPr>
          <p:txBody>
            <a:bodyPr/>
            <a:lstStyle/>
            <a:p>
              <a:endParaRPr lang="ru-RU" altLang="en-US"/>
            </a:p>
          </p:txBody>
        </p:sp>
        <p:sp>
          <p:nvSpPr>
            <p:cNvPr id="1036" name="Freeform 29"/>
            <p:cNvSpPr/>
            <p:nvPr/>
          </p:nvSpPr>
          <p:spPr>
            <a:xfrm>
              <a:off x="7439026" y="5053013"/>
              <a:ext cx="357188" cy="820738"/>
            </a:xfrm>
            <a:custGeom>
              <a:avLst/>
              <a:gdLst/>
              <a:ahLst/>
              <a:cxnLst>
                <a:cxn ang="0">
                  <a:pos x="2147483646" y="2147483646"/>
                </a:cxn>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alpha val="100000"/>
              </a:schemeClr>
            </a:solidFill>
            <a:ln w="9525">
              <a:noFill/>
            </a:ln>
          </p:spPr>
          <p:txBody>
            <a:bodyPr/>
            <a:lstStyle/>
            <a:p>
              <a:endParaRPr lang="ru-RU" altLang="en-US"/>
            </a:p>
          </p:txBody>
        </p:sp>
        <p:sp>
          <p:nvSpPr>
            <p:cNvPr id="1037" name="Freeform 30"/>
            <p:cNvSpPr/>
            <p:nvPr/>
          </p:nvSpPr>
          <p:spPr>
            <a:xfrm>
              <a:off x="7037388" y="3811588"/>
              <a:ext cx="457200" cy="1852613"/>
            </a:xfrm>
            <a:custGeom>
              <a:avLst/>
              <a:gdLst/>
              <a:ahLst/>
              <a:cxnLst>
                <a:cxn ang="0">
                  <a:pos x="2147483646" y="2147483646"/>
                </a:cxn>
                <a:cxn ang="0">
                  <a:pos x="2147483646" y="2147483646"/>
                </a:cxn>
                <a:cxn ang="0">
                  <a:pos x="2147483646" y="2147483646"/>
                </a:cxn>
                <a:cxn ang="0">
                  <a:pos x="2147483646" y="2147483646"/>
                </a:cxn>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alpha val="100000"/>
              </a:schemeClr>
            </a:solidFill>
            <a:ln w="9525">
              <a:noFill/>
            </a:ln>
          </p:spPr>
          <p:txBody>
            <a:bodyPr/>
            <a:lstStyle/>
            <a:p>
              <a:endParaRPr lang="ru-RU" altLang="en-US"/>
            </a:p>
          </p:txBody>
        </p:sp>
        <p:sp>
          <p:nvSpPr>
            <p:cNvPr id="1038" name="Freeform 31"/>
            <p:cNvSpPr/>
            <p:nvPr/>
          </p:nvSpPr>
          <p:spPr>
            <a:xfrm>
              <a:off x="6992938" y="1263650"/>
              <a:ext cx="144463" cy="2508250"/>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0"/>
                </a:cxn>
                <a:cxn ang="0">
                  <a:pos x="2147483646" y="0"/>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alpha val="100000"/>
              </a:schemeClr>
            </a:solidFill>
            <a:ln w="9525">
              <a:noFill/>
            </a:ln>
          </p:spPr>
          <p:txBody>
            <a:bodyPr/>
            <a:lstStyle/>
            <a:p>
              <a:endParaRPr lang="ru-RU" altLang="en-US"/>
            </a:p>
          </p:txBody>
        </p:sp>
        <p:sp>
          <p:nvSpPr>
            <p:cNvPr id="1039" name="Freeform 32"/>
            <p:cNvSpPr/>
            <p:nvPr/>
          </p:nvSpPr>
          <p:spPr>
            <a:xfrm>
              <a:off x="7526338" y="5640388"/>
              <a:ext cx="111125" cy="233363"/>
            </a:xfrm>
            <a:custGeom>
              <a:avLst/>
              <a:gdLst/>
              <a:ahLst/>
              <a:cxnLst>
                <a:cxn ang="0">
                  <a:pos x="2147483646" y="2147483646"/>
                </a:cxn>
                <a:cxn ang="0">
                  <a:pos x="2147483646" y="2147483646"/>
                </a:cxn>
                <a:cxn ang="0">
                  <a:pos x="0" y="0"/>
                </a:cxn>
                <a:cxn ang="0">
                  <a:pos x="2147483646" y="2147483646"/>
                </a:cxn>
              </a:cxnLst>
              <a:rect l="0" t="0" r="0" b="0"/>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alpha val="100000"/>
              </a:schemeClr>
            </a:solidFill>
            <a:ln w="9525">
              <a:noFill/>
            </a:ln>
          </p:spPr>
          <p:txBody>
            <a:bodyPr/>
            <a:lstStyle/>
            <a:p>
              <a:endParaRPr lang="ru-RU" altLang="en-US"/>
            </a:p>
          </p:txBody>
        </p:sp>
        <p:sp>
          <p:nvSpPr>
            <p:cNvPr id="1040" name="Freeform 33"/>
            <p:cNvSpPr/>
            <p:nvPr/>
          </p:nvSpPr>
          <p:spPr>
            <a:xfrm>
              <a:off x="7021513" y="3598863"/>
              <a:ext cx="68263" cy="423863"/>
            </a:xfrm>
            <a:custGeom>
              <a:avLst/>
              <a:gdLst/>
              <a:ahLst/>
              <a:cxnLst>
                <a:cxn ang="0">
                  <a:pos x="2147483646" y="2147483646"/>
                </a:cxn>
                <a:cxn ang="0">
                  <a:pos x="2147483646" y="2147483646"/>
                </a:cxn>
                <a:cxn ang="0">
                  <a:pos x="2147483646" y="2147483646"/>
                </a:cxn>
                <a:cxn ang="0">
                  <a:pos x="2147483646" y="2147483646"/>
                </a:cxn>
                <a:cxn ang="0">
                  <a:pos x="0" y="0"/>
                </a:cxn>
                <a:cxn ang="0">
                  <a:pos x="0" y="2147483646"/>
                </a:cxn>
                <a:cxn ang="0">
                  <a:pos x="2147483646" y="2147483646"/>
                </a:cxn>
              </a:cxnLst>
              <a:rect l="0" t="0" r="0" b="0"/>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alpha val="100000"/>
              </a:schemeClr>
            </a:solidFill>
            <a:ln w="9525">
              <a:noFill/>
            </a:ln>
          </p:spPr>
          <p:txBody>
            <a:bodyPr/>
            <a:lstStyle/>
            <a:p>
              <a:endParaRPr lang="ru-RU" altLang="en-US"/>
            </a:p>
          </p:txBody>
        </p:sp>
        <p:sp>
          <p:nvSpPr>
            <p:cNvPr id="1041" name="Freeform 34"/>
            <p:cNvSpPr/>
            <p:nvPr/>
          </p:nvSpPr>
          <p:spPr>
            <a:xfrm>
              <a:off x="7412038" y="2801938"/>
              <a:ext cx="1168400" cy="2251075"/>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0"/>
                </a:cxn>
                <a:cxn ang="0">
                  <a:pos x="2147483646" y="0"/>
                </a:cxn>
                <a:cxn ang="0">
                  <a:pos x="2147483646" y="2147483646"/>
                </a:cxn>
                <a:cxn ang="0">
                  <a:pos x="2147483646" y="2147483646"/>
                </a:cxn>
                <a:cxn ang="0">
                  <a:pos x="2147483646" y="2147483646"/>
                </a:cxn>
                <a:cxn ang="0">
                  <a:pos x="2147483646" y="2147483646"/>
                </a:cxn>
                <a:cxn ang="0">
                  <a:pos x="2147483646" y="2147483646"/>
                </a:cxn>
                <a:cxn ang="0">
                  <a:pos x="0" y="2147483646"/>
                </a:cxn>
                <a:cxn ang="0">
                  <a:pos x="2147483646" y="2147483646"/>
                </a:cxn>
                <a:cxn ang="0">
                  <a:pos x="2147483646" y="2147483646"/>
                </a:cxn>
              </a:cxnLst>
              <a:rect l="0" t="0" r="0" b="0"/>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alpha val="100000"/>
              </a:schemeClr>
            </a:solidFill>
            <a:ln w="9525">
              <a:noFill/>
            </a:ln>
          </p:spPr>
          <p:txBody>
            <a:bodyPr/>
            <a:lstStyle/>
            <a:p>
              <a:endParaRPr lang="ru-RU" altLang="en-US"/>
            </a:p>
          </p:txBody>
        </p:sp>
        <p:sp>
          <p:nvSpPr>
            <p:cNvPr id="1042" name="Freeform 35"/>
            <p:cNvSpPr/>
            <p:nvPr/>
          </p:nvSpPr>
          <p:spPr>
            <a:xfrm>
              <a:off x="7494588" y="5664200"/>
              <a:ext cx="100013" cy="209550"/>
            </a:xfrm>
            <a:custGeom>
              <a:avLst/>
              <a:gdLst/>
              <a:ahLst/>
              <a:cxnLst>
                <a:cxn ang="0">
                  <a:pos x="0" y="0"/>
                </a:cxn>
                <a:cxn ang="0">
                  <a:pos x="2147483646" y="2147483646"/>
                </a:cxn>
                <a:cxn ang="0">
                  <a:pos x="2147483646" y="2147483646"/>
                </a:cxn>
                <a:cxn ang="0">
                  <a:pos x="0" y="0"/>
                </a:cxn>
              </a:cxnLst>
              <a:rect l="0" t="0" r="0" b="0"/>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alpha val="100000"/>
              </a:schemeClr>
            </a:solidFill>
            <a:ln w="9525">
              <a:noFill/>
            </a:ln>
          </p:spPr>
          <p:txBody>
            <a:bodyPr/>
            <a:lstStyle/>
            <a:p>
              <a:endParaRPr lang="ru-RU" altLang="en-US"/>
            </a:p>
          </p:txBody>
        </p:sp>
        <p:sp>
          <p:nvSpPr>
            <p:cNvPr id="1043" name="Freeform 36"/>
            <p:cNvSpPr/>
            <p:nvPr/>
          </p:nvSpPr>
          <p:spPr>
            <a:xfrm>
              <a:off x="7412038" y="5081588"/>
              <a:ext cx="114300" cy="558800"/>
            </a:xfrm>
            <a:custGeom>
              <a:avLst/>
              <a:gdLst/>
              <a:ahLst/>
              <a:cxnLst>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0" y="0"/>
                </a:cxn>
              </a:cxnLst>
              <a:rect l="0" t="0" r="0" b="0"/>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alpha val="100000"/>
              </a:schemeClr>
            </a:solidFill>
            <a:ln w="9525">
              <a:noFill/>
            </a:ln>
          </p:spPr>
          <p:txBody>
            <a:bodyPr/>
            <a:lstStyle/>
            <a:p>
              <a:endParaRPr lang="ru-RU" altLang="en-US"/>
            </a:p>
          </p:txBody>
        </p:sp>
        <p:sp>
          <p:nvSpPr>
            <p:cNvPr id="1044" name="Freeform 37"/>
            <p:cNvSpPr/>
            <p:nvPr/>
          </p:nvSpPr>
          <p:spPr>
            <a:xfrm>
              <a:off x="7412038" y="4978400"/>
              <a:ext cx="31750" cy="188913"/>
            </a:xfrm>
            <a:custGeom>
              <a:avLst/>
              <a:gdLst/>
              <a:ahLst/>
              <a:cxnLst>
                <a:cxn ang="0">
                  <a:pos x="0" y="2147483646"/>
                </a:cxn>
                <a:cxn ang="0">
                  <a:pos x="2147483646" y="2147483646"/>
                </a:cxn>
                <a:cxn ang="0">
                  <a:pos x="2147483646" y="2147483646"/>
                </a:cxn>
                <a:cxn ang="0">
                  <a:pos x="2147483646" y="2147483646"/>
                </a:cxn>
                <a:cxn ang="0">
                  <a:pos x="0" y="0"/>
                </a:cxn>
                <a:cxn ang="0">
                  <a:pos x="0" y="2147483646"/>
                </a:cxn>
                <a:cxn ang="0">
                  <a:pos x="0" y="2147483646"/>
                </a:cxn>
              </a:cxnLst>
              <a:rect l="0" t="0" r="0" b="0"/>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alpha val="100000"/>
              </a:schemeClr>
            </a:solidFill>
            <a:ln w="9525">
              <a:noFill/>
            </a:ln>
          </p:spPr>
          <p:txBody>
            <a:bodyPr/>
            <a:lstStyle/>
            <a:p>
              <a:endParaRPr lang="ru-RU" altLang="en-US"/>
            </a:p>
          </p:txBody>
        </p:sp>
        <p:sp>
          <p:nvSpPr>
            <p:cNvPr id="1045" name="Freeform 38"/>
            <p:cNvSpPr/>
            <p:nvPr/>
          </p:nvSpPr>
          <p:spPr>
            <a:xfrm>
              <a:off x="7439026" y="5434013"/>
              <a:ext cx="174625" cy="439738"/>
            </a:xfrm>
            <a:custGeom>
              <a:avLst/>
              <a:gdLst/>
              <a:ahLst/>
              <a:cxnLst>
                <a:cxn ang="0">
                  <a:pos x="2147483646" y="2147483646"/>
                </a:cxn>
                <a:cxn ang="0">
                  <a:pos x="0" y="0"/>
                </a:cxn>
                <a:cxn ang="0">
                  <a:pos x="2147483646" y="2147483646"/>
                </a:cxn>
                <a:cxn ang="0">
                  <a:pos x="2147483646" y="2147483646"/>
                </a:cxn>
                <a:cxn ang="0">
                  <a:pos x="2147483646" y="2147483646"/>
                </a:cxn>
                <a:cxn ang="0">
                  <a:pos x="2147483646" y="2147483646"/>
                </a:cxn>
                <a:cxn ang="0">
                  <a:pos x="2147483646" y="2147483646"/>
                </a:cxn>
                <a:cxn ang="0">
                  <a:pos x="2147483646" y="2147483646"/>
                </a:cxn>
              </a:cxnLst>
              <a:rect l="0" t="0" r="0" b="0"/>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alpha val="100000"/>
              </a:schemeClr>
            </a:solidFill>
            <a:ln w="9525">
              <a:noFill/>
            </a:ln>
          </p:spPr>
          <p:txBody>
            <a:bodyPr/>
            <a:lstStyle/>
            <a:p>
              <a:endParaRPr lang="ru-RU" altLang="en-US"/>
            </a:p>
          </p:txBody>
        </p:sp>
      </p:grpSp>
      <p:sp>
        <p:nvSpPr>
          <p:cNvPr id="62" name="Rectangle 61"/>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a:xfrm>
            <a:off x="1944688" y="623888"/>
            <a:ext cx="6589712" cy="1281112"/>
          </a:xfrm>
          <a:prstGeom prst="rect">
            <a:avLst/>
          </a:prstGeom>
          <a:noFill/>
          <a:ln w="9525">
            <a:noFill/>
          </a:ln>
        </p:spPr>
        <p:txBody>
          <a:bodyPr/>
          <a:lstStyle/>
          <a:p>
            <a:pPr lvl="0"/>
            <a:r>
              <a:rPr lang="ru-RU" altLang="ru-RU" dirty="0"/>
              <a:t>Образец заголовка</a:t>
            </a:r>
            <a:endParaRPr lang="en-US" altLang="ru-RU" dirty="0"/>
          </a:p>
        </p:txBody>
      </p:sp>
      <p:sp>
        <p:nvSpPr>
          <p:cNvPr id="1030" name="Text Placeholder 2"/>
          <p:cNvSpPr>
            <a:spLocks noGrp="1"/>
          </p:cNvSpPr>
          <p:nvPr>
            <p:ph type="body" idx="1"/>
          </p:nvPr>
        </p:nvSpPr>
        <p:spPr>
          <a:xfrm>
            <a:off x="1943100" y="2133600"/>
            <a:ext cx="6591300" cy="3886200"/>
          </a:xfrm>
          <a:prstGeom prst="rect">
            <a:avLst/>
          </a:prstGeom>
          <a:noFill/>
          <a:ln w="9525">
            <a:noFill/>
          </a:ln>
        </p:spPr>
        <p:txBody>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endParaRPr lang="en-US" altLang="ru-RU" dirty="0"/>
          </a:p>
        </p:txBody>
      </p:sp>
      <p:sp>
        <p:nvSpPr>
          <p:cNvPr id="4" name="Date Placeholder 3"/>
          <p:cNvSpPr>
            <a:spLocks noGrp="1"/>
          </p:cNvSpPr>
          <p:nvPr>
            <p:ph type="dt" sz="half" idx="2"/>
          </p:nvPr>
        </p:nvSpPr>
        <p:spPr>
          <a:xfrm>
            <a:off x="7772400" y="6135688"/>
            <a:ext cx="766763" cy="369888"/>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marL="0" marR="0" lvl="0" indent="0" algn="r"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ru-RU"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lvl1pPr algn="r">
              <a:defRPr sz="2000">
                <a:solidFill>
                  <a:srgbClr val="FEFFFF"/>
                </a:solidFill>
              </a:defRPr>
            </a:lvl1pPr>
          </a:lstStyle>
          <a:p>
            <a:pPr lvl="0" eaLnBrk="1" hangingPunct="1">
              <a:buNone/>
            </a:pPr>
            <a:fld id="{9A0DB2DC-4C9A-4742-B13C-FB6460FD3503}" type="slidenum">
              <a:rPr lang="ru-RU" altLang="ru-RU" dirty="0">
                <a:latin typeface="Century Gothic" panose="020B0502020202020204" pitchFamily="34" charset="0"/>
              </a:rPr>
              <a:t>‹#›</a:t>
            </a:fld>
            <a:endParaRPr lang="ru-RU" altLang="ru-RU" dirty="0">
              <a:latin typeface="Century Gothic" panose="020B0502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pitchFamily="18"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pitchFamily="18"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pitchFamily="18"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pitchFamily="18"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68313" y="476250"/>
            <a:ext cx="8229600" cy="720725"/>
          </a:xfrm>
          <a:ln/>
        </p:spPr>
        <p:txBody>
          <a:bodyPr vert="horz" wrap="square" lIns="91440" tIns="45720" rIns="91440" bIns="45720" anchor="t" anchorCtr="0"/>
          <a:lstStyle/>
          <a:p>
            <a:pPr indent="358775" eaLnBrk="1" hangingPunct="1"/>
            <a:r>
              <a:rPr lang="ru-RU" altLang="ru-RU" sz="2000" b="1" dirty="0">
                <a:solidFill>
                  <a:srgbClr val="FF0000"/>
                </a:solidFill>
                <a:latin typeface="Arial" panose="020B0604020202020204" pitchFamily="34" charset="0"/>
                <a:cs typeface="Arial" panose="020B0604020202020204" pitchFamily="34" charset="0"/>
              </a:rPr>
              <a:t>Лекция 9</a:t>
            </a:r>
            <a:r>
              <a:rPr lang="ru-RU" altLang="ru-RU" sz="2000" dirty="0">
                <a:solidFill>
                  <a:srgbClr val="FF0000"/>
                </a:solidFill>
                <a:latin typeface="Arial" panose="020B0604020202020204" pitchFamily="34" charset="0"/>
                <a:cs typeface="Arial" panose="020B0604020202020204" pitchFamily="34" charset="0"/>
              </a:rPr>
              <a:t>. </a:t>
            </a:r>
            <a:r>
              <a:rPr lang="ru-RU" altLang="ru-RU" sz="2000" b="1" dirty="0">
                <a:solidFill>
                  <a:srgbClr val="FF0000"/>
                </a:solidFill>
                <a:latin typeface="Arial" panose="020B0604020202020204" pitchFamily="34" charset="0"/>
                <a:cs typeface="Arial" panose="020B0604020202020204" pitchFamily="34" charset="0"/>
              </a:rPr>
              <a:t>«Методика использования синектических процессов»</a:t>
            </a:r>
            <a:r>
              <a:rPr lang="ru-RU" altLang="ru-RU" sz="2000" dirty="0">
                <a:solidFill>
                  <a:srgbClr val="FF0000"/>
                </a:solidFill>
                <a:latin typeface="Arial" panose="020B0604020202020204" pitchFamily="34" charset="0"/>
                <a:cs typeface="Arial" panose="020B0604020202020204" pitchFamily="34" charset="0"/>
              </a:rPr>
              <a:t>  </a:t>
            </a:r>
            <a:endParaRPr lang="ru-RU" altLang="ru-RU" sz="2000" dirty="0">
              <a:solidFill>
                <a:srgbClr val="FF0000"/>
              </a:solidFill>
              <a:latin typeface="Arial" panose="020B0604020202020204" pitchFamily="34" charset="0"/>
              <a:ea typeface="Arial" panose="020B0604020202020204" pitchFamily="34" charset="0"/>
            </a:endParaRPr>
          </a:p>
        </p:txBody>
      </p:sp>
      <p:sp>
        <p:nvSpPr>
          <p:cNvPr id="3075" name="Rectangle 3"/>
          <p:cNvSpPr>
            <a:spLocks noGrp="1"/>
          </p:cNvSpPr>
          <p:nvPr>
            <p:ph idx="1"/>
          </p:nvPr>
        </p:nvSpPr>
        <p:spPr>
          <a:xfrm>
            <a:off x="566738" y="1341438"/>
            <a:ext cx="8229600" cy="2016125"/>
          </a:xfrm>
        </p:spPr>
        <p:txBody>
          <a:bodyPr vert="horz" wrap="square" lIns="91440" tIns="45720" rIns="91440" bIns="45720" numCol="1" rtlCol="0" anchor="t" anchorCtr="0" compatLnSpc="1"/>
          <a:lstStyle/>
          <a:p>
            <a:pPr marL="0" indent="358775" eaLnBrk="1" hangingPunct="1">
              <a:spcBef>
                <a:spcPct val="0"/>
              </a:spcBef>
              <a:buFontTx/>
              <a:buNone/>
            </a:pPr>
            <a:r>
              <a:rPr lang="ru-RU" altLang="x-none" sz="2000" dirty="0">
                <a:solidFill>
                  <a:srgbClr val="002060"/>
                </a:solidFill>
                <a:latin typeface="Arial" panose="020B0604020202020204" pitchFamily="34" charset="0"/>
                <a:cs typeface="Arial" panose="020B0604020202020204" pitchFamily="34" charset="0"/>
              </a:rPr>
              <a:t>План лекции:</a:t>
            </a:r>
          </a:p>
          <a:p>
            <a:pPr marL="0" indent="358775" eaLnBrk="1" hangingPunct="1">
              <a:spcBef>
                <a:spcPct val="0"/>
              </a:spcBef>
              <a:buNone/>
            </a:pPr>
            <a:r>
              <a:rPr lang="ru-RU" altLang="ru-RU" sz="2000" dirty="0">
                <a:solidFill>
                  <a:srgbClr val="002060"/>
                </a:solidFill>
                <a:latin typeface="Arial" panose="020B0604020202020204" pitchFamily="34" charset="0"/>
                <a:cs typeface="Arial" panose="020B0604020202020204" pitchFamily="34" charset="0"/>
              </a:rPr>
              <a:t>1. Синектика, о</a:t>
            </a:r>
            <a:r>
              <a:rPr lang="ru-RU" altLang="x-none" sz="2000" dirty="0">
                <a:solidFill>
                  <a:srgbClr val="002060"/>
                </a:solidFill>
                <a:latin typeface="Arial" panose="020B0604020202020204" pitchFamily="34" charset="0"/>
                <a:cs typeface="Arial" panose="020B0604020202020204" pitchFamily="34" charset="0"/>
              </a:rPr>
              <a:t>пределение и сущность метода</a:t>
            </a:r>
          </a:p>
          <a:p>
            <a:pPr marL="0" indent="358775" eaLnBrk="1" hangingPunct="1">
              <a:spcBef>
                <a:spcPct val="0"/>
              </a:spcBef>
              <a:buNone/>
            </a:pPr>
            <a:r>
              <a:rPr lang="ru-RU" altLang="ru-RU" sz="2000" dirty="0">
                <a:solidFill>
                  <a:srgbClr val="002060"/>
                </a:solidFill>
                <a:latin typeface="Arial" panose="020B0604020202020204" pitchFamily="34" charset="0"/>
                <a:cs typeface="Arial" panose="020B0604020202020204" pitchFamily="34" charset="0"/>
              </a:rPr>
              <a:t>2. Виды аналогий метода синектики</a:t>
            </a:r>
          </a:p>
          <a:p>
            <a:pPr marL="0" indent="358775" eaLnBrk="1" hangingPunct="1">
              <a:spcBef>
                <a:spcPct val="0"/>
              </a:spcBef>
              <a:buNone/>
            </a:pPr>
            <a:r>
              <a:rPr lang="ru-RU" altLang="ru-RU" sz="2000" dirty="0">
                <a:solidFill>
                  <a:srgbClr val="002060"/>
                </a:solidFill>
                <a:latin typeface="Arial" panose="020B0604020202020204" pitchFamily="34" charset="0"/>
                <a:cs typeface="Arial" panose="020B0604020202020204" pitchFamily="34" charset="0"/>
              </a:rPr>
              <a:t>3. Метод морфологического анализа. </a:t>
            </a:r>
            <a:r>
              <a:rPr lang="ru-RU" altLang="x-none" sz="2000" dirty="0">
                <a:solidFill>
                  <a:srgbClr val="002060"/>
                </a:solidFill>
                <a:latin typeface="Arial" panose="020B0604020202020204" pitchFamily="34" charset="0"/>
                <a:cs typeface="Arial" panose="020B0604020202020204" pitchFamily="34" charset="0"/>
              </a:rPr>
              <a:t>Постановка задачи и построение конструктивной функциональной структуры и таблиц</a:t>
            </a:r>
          </a:p>
          <a:p>
            <a:pPr marL="0" indent="358775" eaLnBrk="1" hangingPunct="1">
              <a:spcBef>
                <a:spcPct val="0"/>
              </a:spcBef>
              <a:buNone/>
            </a:pPr>
            <a:r>
              <a:rPr lang="ru-RU" altLang="x-none" sz="2000" dirty="0">
                <a:solidFill>
                  <a:srgbClr val="002060"/>
                </a:solidFill>
                <a:latin typeface="Arial" panose="020B0604020202020204" pitchFamily="34" charset="0"/>
                <a:cs typeface="Arial" panose="020B0604020202020204" pitchFamily="34" charset="0"/>
              </a:rPr>
              <a:t>4. Выбор наиболее эффективных технических решений. </a:t>
            </a:r>
            <a:r>
              <a:rPr lang="ru-RU" altLang="ru-RU" sz="2000" dirty="0">
                <a:solidFill>
                  <a:srgbClr val="002060"/>
                </a:solidFill>
                <a:latin typeface="Arial" panose="020B0604020202020204" pitchFamily="34" charset="0"/>
                <a:cs typeface="Arial" panose="020B0604020202020204" pitchFamily="34" charset="0"/>
              </a:rPr>
              <a:t>«Алгоритмы решения изобретательских задач» </a:t>
            </a:r>
            <a:endParaRPr lang="ru-RU" altLang="x-none" sz="2000" dirty="0">
              <a:solidFill>
                <a:srgbClr val="002060"/>
              </a:solidFill>
              <a:latin typeface="Arial" panose="020B0604020202020204" pitchFamily="34" charset="0"/>
              <a:cs typeface="Arial" panose="020B0604020202020204" pitchFamily="34" charset="0"/>
            </a:endParaRPr>
          </a:p>
          <a:p>
            <a:pPr marL="0" indent="358775" eaLnBrk="1" hangingPunct="1">
              <a:spcBef>
                <a:spcPct val="0"/>
              </a:spcBef>
              <a:buFont typeface="Wingdings 3" panose="05040102010807070707" pitchFamily="18" charset="2"/>
              <a:buChar char=""/>
            </a:pPr>
            <a:endParaRPr lang="ru-RU" altLang="x-none" sz="2000" dirty="0">
              <a:solidFill>
                <a:srgbClr val="002060"/>
              </a:solidFill>
              <a:latin typeface="Arial" panose="020B0604020202020204" pitchFamily="34" charset="0"/>
              <a:ea typeface="Arial" panose="020B0604020202020204" pitchFamily="34" charset="0"/>
            </a:endParaRPr>
          </a:p>
        </p:txBody>
      </p:sp>
      <p:sp>
        <p:nvSpPr>
          <p:cNvPr id="21508" name="Прямоугольник 3"/>
          <p:cNvSpPr/>
          <p:nvPr/>
        </p:nvSpPr>
        <p:spPr>
          <a:xfrm>
            <a:off x="468313" y="3716338"/>
            <a:ext cx="8424862" cy="2368550"/>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just" eaLnBrk="1" hangingPunct="1">
              <a:spcBef>
                <a:spcPct val="0"/>
              </a:spcBef>
              <a:buClrTx/>
              <a:buFontTx/>
              <a:buNone/>
            </a:pPr>
            <a:r>
              <a:rPr lang="ru-RU" altLang="ru-RU" sz="2800" dirty="0">
                <a:solidFill>
                  <a:srgbClr val="000066"/>
                </a:solidFill>
                <a:latin typeface="Arial" panose="020B0604020202020204" pitchFamily="34" charset="0"/>
              </a:rPr>
              <a:t>    </a:t>
            </a:r>
            <a:r>
              <a:rPr lang="ru-RU" altLang="ru-RU" sz="2000" dirty="0">
                <a:solidFill>
                  <a:srgbClr val="000066"/>
                </a:solidFill>
                <a:latin typeface="Arial" panose="020B0604020202020204" pitchFamily="34" charset="0"/>
              </a:rPr>
              <a:t>Синектика, так же как и мозговой штурм, предполагает коллективный поиск новых решений. Однако синектическая группа не является впервые (или случайно) собранной группой людей, что часто практикуется при проведении мозгового штурма, а представляет собой тщательно подготовленную группу, владеющую специальными методами психофизиологической активизации творческого процесса. </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31747" name="Прямоугольник 3"/>
          <p:cNvSpPr/>
          <p:nvPr/>
        </p:nvSpPr>
        <p:spPr>
          <a:xfrm>
            <a:off x="684213" y="333375"/>
            <a:ext cx="8280400" cy="5938838"/>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58775" eaLnBrk="1" hangingPunct="1">
              <a:spcBef>
                <a:spcPct val="0"/>
              </a:spcBef>
              <a:buClrTx/>
              <a:buFontTx/>
              <a:buNone/>
            </a:pPr>
            <a:r>
              <a:rPr lang="ru-RU" altLang="ru-RU" sz="2000" dirty="0">
                <a:solidFill>
                  <a:srgbClr val="000066"/>
                </a:solidFill>
                <a:latin typeface="Arial" panose="020B0604020202020204" pitchFamily="34" charset="0"/>
              </a:rPr>
              <a:t>Операция 1. Описание проблемной ситуации. Эта операция представляет собой самую предварительную краткую формулировку задачи, в которой должны содержаться ответы на следующие вопросы:</a:t>
            </a:r>
          </a:p>
          <a:p>
            <a:pPr marL="0" lvl="0" indent="358775" eaLnBrk="1" hangingPunct="1">
              <a:spcBef>
                <a:spcPct val="0"/>
              </a:spcBef>
              <a:buClrTx/>
              <a:buFontTx/>
              <a:buNone/>
            </a:pPr>
            <a:r>
              <a:rPr lang="ru-RU" altLang="ru-RU" sz="2000" dirty="0">
                <a:solidFill>
                  <a:srgbClr val="000066"/>
                </a:solidFill>
                <a:latin typeface="Arial" panose="020B0604020202020204" pitchFamily="34" charset="0"/>
              </a:rPr>
              <a:t>В чем состоит затруднение или проблемная ситуация и какова ее предыстория?</a:t>
            </a:r>
          </a:p>
          <a:p>
            <a:pPr marL="0" lvl="0" indent="358775" eaLnBrk="1" hangingPunct="1">
              <a:spcBef>
                <a:spcPct val="0"/>
              </a:spcBef>
              <a:buClrTx/>
              <a:buFontTx/>
              <a:buNone/>
            </a:pPr>
            <a:r>
              <a:rPr lang="ru-RU" altLang="ru-RU" sz="2000" dirty="0">
                <a:solidFill>
                  <a:srgbClr val="000066"/>
                </a:solidFill>
                <a:latin typeface="Arial" panose="020B0604020202020204" pitchFamily="34" charset="0"/>
              </a:rPr>
              <a:t>Что требуется сделать для устранения проблемной ситуации, то  есть какую потребность нужно удовлетворить?</a:t>
            </a:r>
          </a:p>
          <a:p>
            <a:pPr marL="0" lvl="0" indent="358775" algn="just" eaLnBrk="1" hangingPunct="1">
              <a:spcBef>
                <a:spcPct val="0"/>
              </a:spcBef>
              <a:buClrTx/>
              <a:buFontTx/>
              <a:buNone/>
            </a:pPr>
            <a:r>
              <a:rPr lang="ru-RU" altLang="ru-RU" sz="2000" dirty="0">
                <a:solidFill>
                  <a:srgbClr val="000066"/>
                </a:solidFill>
                <a:latin typeface="Arial" panose="020B0604020202020204" pitchFamily="34" charset="0"/>
              </a:rPr>
              <a:t>Что мешает устранению проблемной ситуации или достижению цели?</a:t>
            </a:r>
          </a:p>
          <a:p>
            <a:pPr marL="0" lvl="0" indent="358775" algn="just" eaLnBrk="1" hangingPunct="1">
              <a:spcBef>
                <a:spcPct val="0"/>
              </a:spcBef>
              <a:buClrTx/>
              <a:buFontTx/>
              <a:buNone/>
            </a:pPr>
            <a:r>
              <a:rPr lang="ru-RU" altLang="ru-RU" sz="2000" dirty="0">
                <a:solidFill>
                  <a:srgbClr val="000066"/>
                </a:solidFill>
                <a:latin typeface="Arial" panose="020B0604020202020204" pitchFamily="34" charset="0"/>
              </a:rPr>
              <a:t>Что дает решение задачи для людей, предприятия, народного хозяйства и т. д.?</a:t>
            </a:r>
          </a:p>
          <a:p>
            <a:pPr marL="0" lvl="0" indent="358775" algn="just" eaLnBrk="1" hangingPunct="1">
              <a:spcBef>
                <a:spcPct val="0"/>
              </a:spcBef>
              <a:buClrTx/>
              <a:buFontTx/>
              <a:buNone/>
            </a:pPr>
            <a:r>
              <a:rPr lang="ru-RU" altLang="ru-RU" sz="2000" dirty="0">
                <a:solidFill>
                  <a:srgbClr val="000066"/>
                </a:solidFill>
                <a:latin typeface="Arial" panose="020B0604020202020204" pitchFamily="34" charset="0"/>
              </a:rPr>
              <a:t>Операция 2. Описание функции (назначения) технического объекта. Описание содержит четкую и краткую характеристику технического средства, с помощью которого можно удовлетворить возникшую потребность. Рекомендуется давать сначала качественное, а потом количественное описание функции, которую требуется реализовать с помощью разрабатываемого технического объекта.</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56323" name="Прямоугольник 2"/>
          <p:cNvSpPr>
            <a:spLocks noChangeArrowheads="1"/>
          </p:cNvSpPr>
          <p:nvPr/>
        </p:nvSpPr>
        <p:spPr bwMode="auto">
          <a:xfrm>
            <a:off x="900113" y="188913"/>
            <a:ext cx="8388350" cy="6370638"/>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8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Операция 3. Выбор прототипа и составление списка требований. В описании проблемной ситуации указывают прототип, который требуется усовершенствовать. Этот исходный прототип обычно приходится брать за основу при поиске улучшенного решения. Кроме этого, рекомендуется выбрать еще 1–2 дополнительных прототипа, имеющих определенные достоинства по сравнению с исходным. При этом используются существующие в практике изделия на уровне лучших мировых образцов, аналогичные технические решения в ведущем классе технических объектов, которые по сравнению с рассматриваемым имеет близкую функцию и более высокий технический уровень.</a:t>
            </a:r>
          </a:p>
          <a:p>
            <a:pPr marL="0" marR="0" lvl="0" indent="361950" algn="l" defTabSz="457200" rtl="0" eaLnBrk="1" fontAlgn="base" latinLnBrk="0" hangingPunct="1">
              <a:lnSpc>
                <a:spcPct val="9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Операция 4. Составление списка недостатков прототипа, устранение которых обеспечивает получение новой улучшенной модификации технического объекта. Необходимо стремиться выявить все недостатки прототипа, которые могут быть устранены в новом изделии, то есть для каждого прототипа следует указать:</a:t>
            </a:r>
          </a:p>
          <a:p>
            <a:pPr marL="0" marR="0" lvl="0" indent="361950" algn="l" defTabSz="457200" rtl="0" eaLnBrk="1" fontAlgn="base" latinLnBrk="0" hangingPunct="1">
              <a:lnSpc>
                <a:spcPct val="90000"/>
              </a:lnSpc>
              <a:spcBef>
                <a:spcPct val="0"/>
              </a:spcBef>
              <a:spcAft>
                <a:spcPct val="0"/>
              </a:spcAft>
              <a:buClrTx/>
              <a:buSzTx/>
              <a:buFont typeface="Wingdings 3" panose="05040102010807070707" pitchFamily="18" charset="2"/>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-критерии развития технического объекта;</a:t>
            </a:r>
          </a:p>
          <a:p>
            <a:pPr marL="0" marR="0" lvl="0" indent="361950" algn="l" defTabSz="457200" rtl="0" eaLnBrk="1" fontAlgn="base" latinLnBrk="0" hangingPunct="1">
              <a:lnSpc>
                <a:spcPct val="90000"/>
              </a:lnSpc>
              <a:spcBef>
                <a:spcPct val="0"/>
              </a:spcBef>
              <a:spcAft>
                <a:spcPct val="0"/>
              </a:spcAft>
              <a:buClrTx/>
              <a:buSzTx/>
              <a:buFont typeface="Wingdings 3" panose="05040102010807070707" pitchFamily="18" charset="2"/>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-показатели, не соответствующие сформулированной функции;</a:t>
            </a:r>
          </a:p>
          <a:p>
            <a:pPr marL="0" marR="0" lvl="0" indent="361950" algn="l" defTabSz="457200" rtl="0" eaLnBrk="1" fontAlgn="base" latinLnBrk="0" hangingPunct="1">
              <a:lnSpc>
                <a:spcPct val="90000"/>
              </a:lnSpc>
              <a:spcBef>
                <a:spcPct val="0"/>
              </a:spcBef>
              <a:spcAft>
                <a:spcPct val="0"/>
              </a:spcAft>
              <a:buClrTx/>
              <a:buSzTx/>
              <a:buFont typeface="Wingdings 3" panose="05040102010807070707" pitchFamily="18" charset="2"/>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-факторы, снижающие эффективность или затрудняющие использование прототипа;</a:t>
            </a:r>
          </a:p>
          <a:p>
            <a:pPr marL="0" marR="0" lvl="0" indent="361950" algn="l" defTabSz="457200" rtl="0" eaLnBrk="1" fontAlgn="base" latinLnBrk="0" hangingPunct="1">
              <a:lnSpc>
                <a:spcPct val="90000"/>
              </a:lnSpc>
              <a:spcBef>
                <a:spcPct val="0"/>
              </a:spcBef>
              <a:spcAft>
                <a:spcPct val="0"/>
              </a:spcAft>
              <a:buClrTx/>
              <a:buSzTx/>
              <a:buFont typeface="Wingdings 3" panose="05040102010807070707" pitchFamily="18" charset="2"/>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-показатели, которые желательно улучшить.</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33795" name="Прямоугольник 2"/>
          <p:cNvSpPr/>
          <p:nvPr/>
        </p:nvSpPr>
        <p:spPr>
          <a:xfrm>
            <a:off x="1042988" y="333375"/>
            <a:ext cx="7993062" cy="5878513"/>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61950" eaLnBrk="1" hangingPunct="1">
              <a:lnSpc>
                <a:spcPct val="90000"/>
              </a:lnSpc>
              <a:spcBef>
                <a:spcPct val="0"/>
              </a:spcBef>
              <a:buClrTx/>
              <a:buFontTx/>
              <a:buNone/>
            </a:pPr>
            <a:r>
              <a:rPr lang="ru-RU" altLang="ru-RU" sz="2000" dirty="0">
                <a:solidFill>
                  <a:srgbClr val="000066"/>
                </a:solidFill>
                <a:latin typeface="Arial" panose="020B0604020202020204" pitchFamily="34" charset="0"/>
              </a:rPr>
              <a:t>Для каждого критерия, показателя и фактора следует дать по возможности количественную оценку с перспективой на будущее.</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Операция 5. Предварительная формулировка задачи. Кратко обобщаются результаты, полученные при выполнении операций 1–4. При этом задача традиционно содержит две части: «дано» и «требуется». Такое обобщение дает комплексное и легко обозримое представление о задаче, что способствует продуктивной работе.</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Дано: </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качественное и количественное (в зависимости от характера задачи) описание функции и ограничений, накладываемых на реализацию функции;</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перечень и описание возможных прототипов, и списки требований к ним;</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списки недостатков прототипов.</a:t>
            </a:r>
          </a:p>
          <a:p>
            <a:pPr marL="0" lvl="0" indent="361950" eaLnBrk="1" hangingPunct="1">
              <a:spcBef>
                <a:spcPct val="0"/>
              </a:spcBef>
              <a:buClrTx/>
              <a:buNone/>
            </a:pPr>
            <a:r>
              <a:rPr lang="ru-RU" altLang="ru-RU" sz="2000" dirty="0">
                <a:solidFill>
                  <a:srgbClr val="000066"/>
                </a:solidFill>
                <a:latin typeface="Arial" panose="020B0604020202020204" pitchFamily="34" charset="0"/>
              </a:rPr>
              <a:t>Требуется: в процессе решения задачи так изменить прототип, то есть найти такое новое техническое решение, которое бы реализовало интересующую функцию и не имело (или имело в меньшей мере) недостатки, присущие прототипу. </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59395" name="Прямоугольник 2"/>
          <p:cNvSpPr>
            <a:spLocks noChangeArrowheads="1"/>
          </p:cNvSpPr>
          <p:nvPr/>
        </p:nvSpPr>
        <p:spPr bwMode="auto">
          <a:xfrm>
            <a:off x="790575" y="242888"/>
            <a:ext cx="8353425" cy="6372225"/>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В дополнение к этому выбирают критерий качества, то есть такой наиболее важный количественный показатель или параметр, с помощью которого из двух или нескольких допустимых вариантов технического решения выбирают наилучший.</a:t>
            </a:r>
          </a:p>
          <a:p>
            <a:pPr marL="0" marR="0" lvl="0" indent="360045"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Морфологическую таблицу строят на основе конструктивной функциональной структуры. Она состоит из нескольких столбцов, число которых обычно равно числу функциональных элементов. Заглавиями столбцов являются описания функций элементов. При заготовке формуляра таблицы, иногда удобнее в заглавиях столбцов наряду с обозначениями функций давать их описания.</a:t>
            </a:r>
          </a:p>
          <a:p>
            <a:pPr marL="0" marR="0" lvl="0" indent="360045"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В морфологическую таблицу сначала вносят элементы прототипа. Затем записывают возможные наиболее интересные и эффективные варианты. При этом могут быть использованы: </a:t>
            </a:r>
          </a:p>
          <a:p>
            <a:pPr marL="0" marR="0" lvl="0" indent="360045" algn="l" defTabSz="457200" rtl="0" eaLnBrk="1" fontAlgn="base" latinLnBrk="0" hangingPunct="1">
              <a:lnSpc>
                <a:spcPct val="100000"/>
              </a:lnSpc>
              <a:spcBef>
                <a:spcPct val="0"/>
              </a:spcBef>
              <a:spcAft>
                <a:spcPct val="0"/>
              </a:spcAft>
              <a:buClrTx/>
              <a:buSzTx/>
              <a:buFont typeface="Wingdings 3" panose="05040102010807070707" pitchFamily="18" charset="2"/>
              <a:buNone/>
              <a:tabLst>
                <a:tab pos="361950" algn="l"/>
              </a:tabLst>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-собственные знания и результаты опроса специалистов; </a:t>
            </a:r>
          </a:p>
          <a:p>
            <a:pPr marL="0" marR="0" lvl="0" indent="360045" algn="l" defTabSz="457200" rtl="0" eaLnBrk="1" fontAlgn="base" latinLnBrk="0" hangingPunct="1">
              <a:lnSpc>
                <a:spcPct val="100000"/>
              </a:lnSpc>
              <a:spcBef>
                <a:spcPct val="0"/>
              </a:spcBef>
              <a:spcAft>
                <a:spcPct val="0"/>
              </a:spcAft>
              <a:buClrTx/>
              <a:buSzTx/>
              <a:buFont typeface="Wingdings 3" panose="05040102010807070707" pitchFamily="18" charset="2"/>
              <a:buNone/>
              <a:tabLst>
                <a:tab pos="361950" algn="l"/>
              </a:tabLst>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-справочники и энциклопедии;</a:t>
            </a:r>
          </a:p>
          <a:p>
            <a:pPr marL="0" marR="0" lvl="0" indent="360045" algn="l" defTabSz="457200" rtl="0" eaLnBrk="1" fontAlgn="base" latinLnBrk="0" hangingPunct="1">
              <a:lnSpc>
                <a:spcPct val="100000"/>
              </a:lnSpc>
              <a:spcBef>
                <a:spcPct val="0"/>
              </a:spcBef>
              <a:spcAft>
                <a:spcPct val="0"/>
              </a:spcAft>
              <a:buClrTx/>
              <a:buSzTx/>
              <a:buFont typeface="Wingdings 3" panose="05040102010807070707" pitchFamily="18" charset="2"/>
              <a:buNone/>
              <a:tabLst>
                <a:tab pos="361950" algn="l"/>
              </a:tabLst>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-словари технических функций;</a:t>
            </a:r>
          </a:p>
          <a:p>
            <a:pPr marL="0" marR="0" lvl="0" indent="360045" algn="l" defTabSz="457200" rtl="0" eaLnBrk="1" fontAlgn="base" latinLnBrk="0" hangingPunct="1">
              <a:lnSpc>
                <a:spcPct val="100000"/>
              </a:lnSpc>
              <a:spcBef>
                <a:spcPct val="0"/>
              </a:spcBef>
              <a:spcAft>
                <a:spcPct val="0"/>
              </a:spcAft>
              <a:buClrTx/>
              <a:buSzTx/>
              <a:buFont typeface="Wingdings 3" panose="05040102010807070707" pitchFamily="18" charset="2"/>
              <a:buNone/>
              <a:tabLst>
                <a:tab pos="361950" algn="l"/>
              </a:tabLst>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-международный классификатор изобретений и патентные описания по интересующим рубрикам;</a:t>
            </a:r>
          </a:p>
          <a:p>
            <a:pPr marL="0" marR="0" lvl="0" indent="360045" algn="l" defTabSz="457200" rtl="0" eaLnBrk="1" fontAlgn="base" latinLnBrk="0" hangingPunct="1">
              <a:lnSpc>
                <a:spcPct val="100000"/>
              </a:lnSpc>
              <a:spcBef>
                <a:spcPct val="0"/>
              </a:spcBef>
              <a:spcAft>
                <a:spcPct val="0"/>
              </a:spcAft>
              <a:buClrTx/>
              <a:buSzTx/>
              <a:buFont typeface="Wingdings 3" panose="05040102010807070707" pitchFamily="18" charset="2"/>
              <a:buNone/>
              <a:tabLst>
                <a:tab pos="361950" algn="l"/>
              </a:tabLst>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-каталоги выставок для поиска технических решений элементов, соответствующих уровню лучших мировых образцов. </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62467" name="Прямоугольник 2"/>
          <p:cNvSpPr>
            <a:spLocks noChangeArrowheads="1"/>
          </p:cNvSpPr>
          <p:nvPr/>
        </p:nvSpPr>
        <p:spPr bwMode="auto">
          <a:xfrm>
            <a:off x="887413" y="396875"/>
            <a:ext cx="8229600" cy="6064250"/>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8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В каждом столбце путем объединения двух и более альтернативных вариантов выявляют эффективную (взаимоусиливающую) комбинацию со следующим свойством: она в значительно меньшей мере устраняет какой-либо недостаток или улучшает критерий качества, чем отдельные альтернативные варианты.</a:t>
            </a:r>
          </a:p>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Такие эффективные комбинации записывают в столбец в качестве дополнительных альтернативных вариантов. </a:t>
            </a:r>
          </a:p>
          <a:p>
            <a:pPr marL="0" marR="0" lvl="0" indent="360045" algn="just"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Выбрать из морфологической таблицы наиболее приемлемые или эффективные комбинации технических решений нелегко из-за большого числа вариантов. Поэтому сначала оценивают число возможных вариантов технических решений, которые можно получить (синтезировать) на основе морфологической таблицы:</a:t>
            </a:r>
          </a:p>
          <a:p>
            <a:pPr marL="0" marR="0" lvl="0" indent="360045" algn="just" defTabSz="457200" rtl="0" eaLnBrk="1" fontAlgn="base" latinLnBrk="0" hangingPunct="1">
              <a:lnSpc>
                <a:spcPct val="100000"/>
              </a:lnSpc>
              <a:spcBef>
                <a:spcPct val="0"/>
              </a:spcBef>
              <a:spcAft>
                <a:spcPct val="0"/>
              </a:spcAft>
              <a:buClrTx/>
              <a:buSzTx/>
              <a:buFontTx/>
              <a:buNone/>
              <a:defRPr/>
            </a:pPr>
            <a:endPar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endParaRPr>
          </a:p>
          <a:p>
            <a:pPr marL="0" marR="0" lvl="0" indent="360045" algn="just"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N = n1*n2 …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nm</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(1)</a:t>
            </a:r>
          </a:p>
          <a:p>
            <a:pPr marL="0" marR="0" lvl="0" indent="360045" algn="just" defTabSz="457200" rtl="0" eaLnBrk="1" fontAlgn="base" latinLnBrk="0" hangingPunct="1">
              <a:lnSpc>
                <a:spcPct val="100000"/>
              </a:lnSpc>
              <a:spcBef>
                <a:spcPct val="0"/>
              </a:spcBef>
              <a:spcAft>
                <a:spcPct val="0"/>
              </a:spcAft>
              <a:buClrTx/>
              <a:buSzTx/>
              <a:buFontTx/>
              <a:buNone/>
              <a:defRPr/>
            </a:pPr>
            <a:endPar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endParaRPr>
          </a:p>
          <a:p>
            <a:pPr marL="0" marR="0" lvl="0" indent="360045" algn="just"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где n – число альтернативных вариантов в столбце; m – число столбцов.</a:t>
            </a: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64515" name="Прямоугольник 2"/>
          <p:cNvSpPr>
            <a:spLocks noChangeArrowheads="1"/>
          </p:cNvSpPr>
          <p:nvPr/>
        </p:nvSpPr>
        <p:spPr bwMode="auto">
          <a:xfrm>
            <a:off x="971550" y="260350"/>
            <a:ext cx="8229600" cy="6186488"/>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8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Наиболее эффективные технические решения из множества всех возможных вариантов можно выбрать путем последовательного сокращения этого множества за счет отбрасывания наименее эффективных и наименее перспективных технических решений. Первое сокращение проводят для выполнения неравенства N ≤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Nоб</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где N – число возможных вариантов технических решений;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Nоб</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 некоторое обозримое число возможных вариантов технических решений</a:t>
            </a:r>
            <a:r>
              <a:rPr kumimoji="0" lang="ru-RU" altLang="ru-RU" sz="28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a:t>
            </a:r>
          </a:p>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Отбрасывая наихудшие альтернативные варианты в каждом столбце, можно добиться N ≤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Nоб</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a:t>
            </a:r>
          </a:p>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Другой путь уменьшения числа N заключается в сокращении числа столбцов в морфологической таблице. При этом среди всех столбцов (функциональных элементов) выделяют главные, или основные, которые решающим образом влияют на эффективность и качество изделия, а также самые второстепенные и малозначащие функциональные узлы, которые можно исключать.</a:t>
            </a:r>
          </a:p>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Отбрасывая наихудшие альтернативные варианты в каждом столбце, можно добиться N ≤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Nоб</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a:t>
            </a:r>
          </a:p>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66563" name="Прямоугольник 2"/>
          <p:cNvSpPr>
            <a:spLocks noChangeArrowheads="1"/>
          </p:cNvSpPr>
          <p:nvPr/>
        </p:nvSpPr>
        <p:spPr bwMode="auto">
          <a:xfrm>
            <a:off x="900113" y="260350"/>
            <a:ext cx="8243888" cy="6678613"/>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8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Множество допустимых вариантов технических решений, полученное после сокращения множества возможных вариантов технических решений путем исключения наихудших комбинаций элементов, упорядочивают по критерию качества от лучших к худшим. При равных или близких значениях критерия качества в упорядочиваемых вариантах учитывают степень устранения недостатков в прототипе. После упорядочивания выбирают 3–5 наиболее эффективных вариантов технических решений для дальнейшей проработки.</a:t>
            </a:r>
          </a:p>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Для выбранных выше вариантов дают краткое описание с приведение схем и эскизов, как это принято в патентных описаниях.</a:t>
            </a:r>
          </a:p>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После составления предварительных эскизов проводят более детальную конструкторскую проработку найденных технических решений с учетом дополнительного списка требований (надежность работы, удобство обслуживания, трудоемкость изготовления, расход энергии и дефицитных материалов, общая стоимость и т. д.). При этом отдельные наиболее важные и сложные элементы могут быть рассмотрены и проработаны по данной методике в соответствии с рекомендациями, приведенными выше.</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67587" name="Прямоугольник 2"/>
          <p:cNvSpPr>
            <a:spLocks noChangeArrowheads="1"/>
          </p:cNvSpPr>
          <p:nvPr/>
        </p:nvSpPr>
        <p:spPr bwMode="auto">
          <a:xfrm>
            <a:off x="684213" y="404813"/>
            <a:ext cx="8640763" cy="6062663"/>
          </a:xfrm>
          <a:prstGeom prst="rect">
            <a:avLst/>
          </a:prstGeom>
          <a:noFill/>
          <a:ln>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2800" dirty="0">
                <a:solidFill>
                  <a:srgbClr val="000066"/>
                </a:solidFill>
                <a:latin typeface="Arial" panose="020B0604020202020204" pitchFamily="34" charset="0"/>
              </a:rPr>
              <a:t>    </a:t>
            </a:r>
            <a:r>
              <a:rPr lang="ru-RU" altLang="ru-RU" sz="2000" dirty="0">
                <a:solidFill>
                  <a:srgbClr val="000066"/>
                </a:solidFill>
                <a:latin typeface="Arial" panose="020B0604020202020204" pitchFamily="34" charset="0"/>
              </a:rPr>
              <a:t>Для выбранных выше вариантов дают краткое описание с приведение схем и эскизов, как это принято в патентных описаниях.</a:t>
            </a:r>
          </a:p>
          <a:p>
            <a:pPr marL="0" lvl="0" indent="0" eaLnBrk="1" hangingPunct="1">
              <a:spcBef>
                <a:spcPct val="0"/>
              </a:spcBef>
              <a:buClrTx/>
              <a:buFontTx/>
              <a:buNone/>
            </a:pPr>
            <a:r>
              <a:rPr lang="ru-RU" altLang="ru-RU" sz="2000" dirty="0">
                <a:solidFill>
                  <a:srgbClr val="000066"/>
                </a:solidFill>
                <a:latin typeface="Arial" panose="020B0604020202020204" pitchFamily="34" charset="0"/>
              </a:rPr>
              <a:t>    После составления предварительных эскизов проводят более детальную конструкторскую проработку найденных технических решений с учетом дополнительного списка требований (надежность работы, удобство обслуживания, трудоемкость изготовления, расход энергии и дефицитных материалов, общая стоимость и т. д.). При этом отдельные наиболее важные и сложные элементы могут быть рассмотрены и проработаны по данной методике в соответствии с рекомендациями, приведенными выше.</a:t>
            </a:r>
          </a:p>
          <a:p>
            <a:pPr marL="0" lvl="0" indent="0" eaLnBrk="1" hangingPunct="1">
              <a:spcBef>
                <a:spcPct val="0"/>
              </a:spcBef>
              <a:buClrTx/>
              <a:buFontTx/>
              <a:buNone/>
            </a:pPr>
            <a:endParaRPr lang="ru-RU" altLang="ru-RU" sz="2000" dirty="0">
              <a:solidFill>
                <a:srgbClr val="000066"/>
              </a:solidFill>
              <a:latin typeface="Arial" panose="020B0604020202020204" pitchFamily="34" charset="0"/>
            </a:endParaRPr>
          </a:p>
          <a:p>
            <a:pPr marL="0" lvl="0" indent="0" eaLnBrk="1" hangingPunct="1">
              <a:spcBef>
                <a:spcPct val="0"/>
              </a:spcBef>
              <a:buClrTx/>
              <a:buFontTx/>
              <a:buNone/>
            </a:pPr>
            <a:r>
              <a:rPr lang="ru-RU" altLang="ru-RU" sz="2000" dirty="0">
                <a:solidFill>
                  <a:srgbClr val="C00000"/>
                </a:solidFill>
                <a:latin typeface="Arial" panose="020B0604020202020204" pitchFamily="34" charset="0"/>
                <a:cs typeface="Arial" panose="020B0604020202020204" pitchFamily="34" charset="0"/>
              </a:rPr>
              <a:t>Алгоритмы решения изобретательских задач»</a:t>
            </a:r>
            <a:endParaRPr lang="ru-RU" altLang="ru-RU" sz="2000" dirty="0">
              <a:solidFill>
                <a:srgbClr val="000066"/>
              </a:solidFill>
              <a:latin typeface="Arial" panose="020B0604020202020204" pitchFamily="34" charset="0"/>
            </a:endParaRPr>
          </a:p>
          <a:p>
            <a:pPr marL="0" lvl="0" indent="0" eaLnBrk="1" hangingPunct="1">
              <a:spcBef>
                <a:spcPct val="0"/>
              </a:spcBef>
              <a:buClrTx/>
              <a:buFontTx/>
              <a:buNone/>
            </a:pPr>
            <a:endParaRPr lang="ru-RU" altLang="ru-RU" sz="2000" dirty="0">
              <a:solidFill>
                <a:srgbClr val="000066"/>
              </a:solidFill>
              <a:latin typeface="Arial" panose="020B0604020202020204" pitchFamily="34" charset="0"/>
            </a:endParaRPr>
          </a:p>
          <a:p>
            <a:pPr marL="0" lvl="0" indent="0" eaLnBrk="1" hangingPunct="1">
              <a:spcBef>
                <a:spcPct val="0"/>
              </a:spcBef>
              <a:buNone/>
            </a:pPr>
            <a:r>
              <a:rPr lang="ru-RU" altLang="x-none" sz="2000" dirty="0">
                <a:solidFill>
                  <a:srgbClr val="C00000"/>
                </a:solidFill>
                <a:effectLst>
                  <a:outerShdw blurRad="38100" dist="38100" dir="2700000">
                    <a:srgbClr val="000000"/>
                  </a:outerShdw>
                </a:effectLst>
                <a:latin typeface="Verdana" panose="020B0604030504040204" pitchFamily="34" charset="0"/>
              </a:rPr>
              <a:t>Решения методом АРИЗ </a:t>
            </a:r>
            <a:r>
              <a:rPr lang="ru-RU" altLang="x-none" sz="2000" dirty="0">
                <a:solidFill>
                  <a:srgbClr val="000066"/>
                </a:solidFill>
                <a:effectLst>
                  <a:outerShdw blurRad="38100" dist="38100" dir="2700000">
                    <a:srgbClr val="000000"/>
                  </a:outerShdw>
                </a:effectLst>
                <a:latin typeface="Verdana" panose="020B0604030504040204" pitchFamily="34" charset="0"/>
              </a:rPr>
              <a:t>-</a:t>
            </a:r>
            <a:r>
              <a:rPr lang="ru-RU" altLang="x-none" sz="2000" dirty="0">
                <a:solidFill>
                  <a:schemeClr val="bg1"/>
                </a:solidFill>
                <a:latin typeface="Arial" panose="020B0604020202020204" pitchFamily="34" charset="0"/>
              </a:rPr>
              <a:t> </a:t>
            </a:r>
            <a:r>
              <a:rPr lang="ru-RU" altLang="x-none" sz="2000" dirty="0">
                <a:solidFill>
                  <a:srgbClr val="000066"/>
                </a:solidFill>
                <a:latin typeface="Arial" panose="020B0604020202020204" pitchFamily="34" charset="0"/>
              </a:rPr>
              <a:t>это последовательное выполнение действий по разрешению технических противоречий.</a:t>
            </a:r>
            <a:r>
              <a:rPr lang="ru-RU" altLang="x-none" sz="2000" dirty="0">
                <a:latin typeface="Arial" panose="020B0604020202020204" pitchFamily="34" charset="0"/>
              </a:rPr>
              <a:t> </a:t>
            </a:r>
          </a:p>
          <a:p>
            <a:pPr marL="0" lvl="0" indent="0" eaLnBrk="1" hangingPunct="1">
              <a:spcBef>
                <a:spcPct val="0"/>
              </a:spcBef>
              <a:buNone/>
            </a:pPr>
            <a:r>
              <a:rPr lang="ru-RU" altLang="x-none" sz="2000" dirty="0">
                <a:solidFill>
                  <a:srgbClr val="C00000"/>
                </a:solidFill>
                <a:latin typeface="Arial" panose="020B0604020202020204" pitchFamily="34" charset="0"/>
              </a:rPr>
              <a:t>АРИЗ</a:t>
            </a:r>
            <a:r>
              <a:rPr lang="ru-RU" altLang="x-none" sz="2000" dirty="0">
                <a:solidFill>
                  <a:srgbClr val="000066"/>
                </a:solidFill>
                <a:latin typeface="Arial" panose="020B0604020202020204" pitchFamily="34" charset="0"/>
              </a:rPr>
              <a:t> – это алгоритм анализа и поиска решений нетиповых задач, ориентируемый на эффективное решение задач с наименьшими затратами, минимальной переделкой исходной технической системы.</a:t>
            </a:r>
          </a:p>
          <a:p>
            <a:pPr marL="0" lvl="0" indent="0" eaLnBrk="1" hangingPunct="1">
              <a:spcBef>
                <a:spcPct val="0"/>
              </a:spcBef>
              <a:buClrTx/>
              <a:buFontTx/>
              <a:buNone/>
            </a:pPr>
            <a:endParaRPr lang="ru-RU" altLang="ru-RU" sz="2000" dirty="0">
              <a:solidFill>
                <a:srgbClr val="000066"/>
              </a:solidFill>
              <a:latin typeface="Arial" panose="020B0604020202020204" pitchFamily="34" charset="0"/>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Прямоугольник 49"/>
          <p:cNvSpPr/>
          <p:nvPr/>
        </p:nvSpPr>
        <p:spPr>
          <a:xfrm>
            <a:off x="1692275" y="404813"/>
            <a:ext cx="6911975" cy="466725"/>
          </a:xfrm>
          <a:prstGeom prst="rect">
            <a:avLst/>
          </a:prstGeom>
        </p:spPr>
        <p:txBody>
          <a:bodyPr>
            <a:spAutoFit/>
          </a:bodyPr>
          <a:lstStyle/>
          <a:p>
            <a:pPr marL="184150" marR="0" lvl="0" indent="352425" algn="l" defTabSz="457200" rtl="0" eaLnBrk="1" fontAlgn="auto" latinLnBrk="0" hangingPunct="1">
              <a:lnSpc>
                <a:spcPct val="110000"/>
              </a:lnSpc>
              <a:spcBef>
                <a:spcPct val="50000"/>
              </a:spcBef>
              <a:spcAft>
                <a:spcPts val="0"/>
              </a:spcAft>
              <a:buClrTx/>
              <a:buSzTx/>
              <a:buFontTx/>
              <a:buNone/>
              <a:defRPr/>
            </a:pPr>
            <a:r>
              <a:rPr kumimoji="0" lang="ru-RU" sz="2400" b="0" i="0" u="none" strike="noStrike" kern="1200" cap="none" spc="0" normalizeH="0" baseline="0" noProof="0" dirty="0">
                <a:ln>
                  <a:noFill/>
                </a:ln>
                <a:solidFill>
                  <a:srgbClr val="C00000"/>
                </a:solidFill>
                <a:effectLst>
                  <a:outerShdw blurRad="38100" dist="38100" dir="2700000" algn="tl">
                    <a:srgbClr val="C0C0C0"/>
                  </a:outerShdw>
                </a:effectLst>
                <a:uLnTx/>
                <a:uFillTx/>
                <a:latin typeface="Arial" panose="020B0604020202020204"/>
                <a:ea typeface="+mn-ea"/>
                <a:cs typeface="+mn-cs"/>
              </a:rPr>
              <a:t>Алгоритм РИЗ по </a:t>
            </a:r>
            <a:r>
              <a:rPr kumimoji="0" lang="ru-RU" sz="2400" b="0" i="0" u="none" strike="noStrike" kern="1200" cap="none" spc="0" normalizeH="0" baseline="0" noProof="0" dirty="0" err="1">
                <a:ln>
                  <a:noFill/>
                </a:ln>
                <a:solidFill>
                  <a:srgbClr val="C00000"/>
                </a:solidFill>
                <a:effectLst>
                  <a:outerShdw blurRad="38100" dist="38100" dir="2700000" algn="tl">
                    <a:srgbClr val="C0C0C0"/>
                  </a:outerShdw>
                </a:effectLst>
                <a:uLnTx/>
                <a:uFillTx/>
                <a:latin typeface="Arial" panose="020B0604020202020204"/>
                <a:ea typeface="+mn-ea"/>
                <a:cs typeface="+mn-cs"/>
              </a:rPr>
              <a:t>Альтшуллеру</a:t>
            </a:r>
            <a:endParaRPr kumimoji="0" lang="ru-RU" sz="2400" b="0" i="0" u="none" strike="noStrike" kern="1200" cap="none" spc="0" normalizeH="0" baseline="0" noProof="0" dirty="0">
              <a:ln>
                <a:noFill/>
              </a:ln>
              <a:solidFill>
                <a:srgbClr val="C00000"/>
              </a:solidFill>
              <a:effectLst>
                <a:outerShdw blurRad="38100" dist="38100" dir="2700000" algn="tl">
                  <a:srgbClr val="C0C0C0"/>
                </a:outerShdw>
              </a:effectLst>
              <a:uLnTx/>
              <a:uFillTx/>
              <a:latin typeface="Arial" panose="020B0604020202020204"/>
              <a:ea typeface="+mn-ea"/>
              <a:cs typeface="+mn-cs"/>
            </a:endParaRPr>
          </a:p>
        </p:txBody>
      </p:sp>
      <p:pic>
        <p:nvPicPr>
          <p:cNvPr id="39939" name="Рисунок 2"/>
          <p:cNvPicPr>
            <a:picLocks noChangeAspect="1"/>
          </p:cNvPicPr>
          <p:nvPr/>
        </p:nvPicPr>
        <p:blipFill>
          <a:blip r:embed="rId3"/>
          <a:stretch>
            <a:fillRect/>
          </a:stretch>
        </p:blipFill>
        <p:spPr>
          <a:xfrm>
            <a:off x="1547813" y="977900"/>
            <a:ext cx="6048375" cy="5837238"/>
          </a:xfrm>
          <a:prstGeom prst="rect">
            <a:avLst/>
          </a:prstGeom>
          <a:noFill/>
          <a:ln w="9525">
            <a:noFill/>
          </a:ln>
        </p:spPr>
      </p:pic>
    </p:spTree>
  </p:cSld>
  <p:clrMapOvr>
    <a:masterClrMapping/>
  </p:clrMapOvr>
  <p:transition spd="med"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41987" name="Прямоугольник 2"/>
          <p:cNvSpPr/>
          <p:nvPr/>
        </p:nvSpPr>
        <p:spPr>
          <a:xfrm>
            <a:off x="1568450" y="252413"/>
            <a:ext cx="4332288" cy="404812"/>
          </a:xfrm>
          <a:prstGeom prst="rect">
            <a:avLst/>
          </a:prstGeom>
          <a:noFill/>
          <a:ln w="9525">
            <a:noFill/>
          </a:ln>
        </p:spPr>
        <p:txBody>
          <a:bodyPr wrap="none">
            <a:spAutoFit/>
          </a:bodyPr>
          <a:lstStyle/>
          <a:p>
            <a:pPr marL="184150" indent="352425" eaLnBrk="1" hangingPunct="1">
              <a:lnSpc>
                <a:spcPct val="110000"/>
              </a:lnSpc>
              <a:spcBef>
                <a:spcPct val="50000"/>
              </a:spcBef>
              <a:buNone/>
            </a:pPr>
            <a:r>
              <a:rPr lang="ru-RU" altLang="x-none" sz="2000" b="1" dirty="0">
                <a:solidFill>
                  <a:srgbClr val="C00000"/>
                </a:solidFill>
                <a:latin typeface="Arial" panose="020B0604020202020204" pitchFamily="34" charset="0"/>
                <a:cs typeface="Arial" panose="020B0604020202020204" pitchFamily="34" charset="0"/>
              </a:rPr>
              <a:t>СТРУКТУРНАЯ СХЕМА ТРИЗ</a:t>
            </a:r>
            <a:endParaRPr lang="ru-RU" altLang="x-none" sz="2000" b="1" dirty="0">
              <a:solidFill>
                <a:srgbClr val="C00000"/>
              </a:solidFill>
              <a:latin typeface="Arial" panose="020B0604020202020204" pitchFamily="34" charset="0"/>
              <a:ea typeface="Arial" panose="020B0604020202020204" pitchFamily="34" charset="0"/>
            </a:endParaRPr>
          </a:p>
        </p:txBody>
      </p:sp>
      <p:sp>
        <p:nvSpPr>
          <p:cNvPr id="41988" name="Прямоугольник 3"/>
          <p:cNvSpPr/>
          <p:nvPr/>
        </p:nvSpPr>
        <p:spPr>
          <a:xfrm>
            <a:off x="1885950" y="774700"/>
            <a:ext cx="4940300" cy="400050"/>
          </a:xfrm>
          <a:prstGeom prst="rect">
            <a:avLst/>
          </a:prstGeom>
          <a:noFill/>
          <a:ln w="9525">
            <a:noFill/>
          </a:ln>
        </p:spPr>
        <p:txBody>
          <a:bodyPr wrap="none">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r>
              <a:rPr lang="ru-RU" altLang="ru-RU" sz="2000" dirty="0">
                <a:solidFill>
                  <a:schemeClr val="tx1"/>
                </a:solidFill>
                <a:latin typeface="Verdana" panose="020B0604030504040204" pitchFamily="34" charset="0"/>
              </a:rPr>
              <a:t>Законы развития технических схем</a:t>
            </a:r>
          </a:p>
        </p:txBody>
      </p:sp>
      <p:pic>
        <p:nvPicPr>
          <p:cNvPr id="41989" name="Рисунок 3"/>
          <p:cNvPicPr>
            <a:picLocks noChangeAspect="1"/>
          </p:cNvPicPr>
          <p:nvPr/>
        </p:nvPicPr>
        <p:blipFill>
          <a:blip r:embed="rId2"/>
          <a:stretch>
            <a:fillRect/>
          </a:stretch>
        </p:blipFill>
        <p:spPr>
          <a:xfrm>
            <a:off x="1258888" y="1627188"/>
            <a:ext cx="6915150" cy="4381500"/>
          </a:xfrm>
          <a:prstGeom prst="rect">
            <a:avLst/>
          </a:prstGeom>
          <a:noFill/>
          <a:ln w="9525">
            <a:noFill/>
          </a:ln>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56323" name="Прямоугольник 2"/>
          <p:cNvSpPr>
            <a:spLocks noChangeArrowheads="1"/>
          </p:cNvSpPr>
          <p:nvPr/>
        </p:nvSpPr>
        <p:spPr bwMode="auto">
          <a:xfrm>
            <a:off x="755650" y="404813"/>
            <a:ext cx="8569325" cy="6248400"/>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360045"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Суть метода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синектики</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заключается в следующем.</a:t>
            </a:r>
          </a:p>
          <a:p>
            <a:pPr marL="0" marR="0" lvl="0" indent="360045"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Применить метод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синектики</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 создать творческий процесс, заставляющий участников использовать для решения поставленной проблемы один из четырех механизмов аналогии — личностный, прямой, символический и фантазийный. Работа группы проходит в два этапа. Задача первого этапа — сделать непривычное привычным. Для этого путем обобщения различных ситуационных моделей непривычную проблему или объект помещают в привычный контекст, и ее непривычность исчезает. </a:t>
            </a:r>
          </a:p>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После этого начинается второй этап, задача которого — сделать привычное непривычным, что зачастую позволяет выработать совершенно неожиданные подходы и решения.</a:t>
            </a:r>
          </a:p>
          <a:p>
            <a:pPr marL="0" marR="0" lvl="0" indent="360045" algn="l" defTabSz="457200" rtl="0" eaLnBrk="1" fontAlgn="base" latinLnBrk="0" hangingPunct="1">
              <a:lnSpc>
                <a:spcPct val="100000"/>
              </a:lnSpc>
              <a:spcBef>
                <a:spcPct val="0"/>
              </a:spcBef>
              <a:spcAft>
                <a:spcPct val="0"/>
              </a:spcAft>
              <a:buClrTx/>
              <a:buSzTx/>
              <a:buFontTx/>
              <a:buNone/>
              <a:defRPr/>
            </a:pP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Лидер группы должен овладеть искусством задавать вопросы, давать подсказки, уточнения, разъяснения, вставлять реплики, которые бы побуждали, растормаживали фантазию, воображение участников, то сужая, то расширяя поля поиска решения творческой задачи. </a:t>
            </a:r>
            <a:b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b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После применения метода более 30 - 40 минут продуктивность генерирования новых идей постепенно падает.</a:t>
            </a:r>
          </a:p>
          <a:p>
            <a:pPr marL="0" marR="0" lvl="0" indent="360045" algn="l" defTabSz="457200" rtl="0" eaLnBrk="1" fontAlgn="base" latinLnBrk="0" hangingPunct="1">
              <a:lnSpc>
                <a:spcPct val="100000"/>
              </a:lnSpc>
              <a:spcBef>
                <a:spcPct val="0"/>
              </a:spcBef>
              <a:spcAft>
                <a:spcPct val="0"/>
              </a:spcAft>
              <a:buClrTx/>
              <a:buSzTx/>
              <a:buFontTx/>
              <a:buNone/>
              <a:defRPr/>
            </a:pPr>
            <a:endPar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Прямоугольник 48"/>
          <p:cNvSpPr/>
          <p:nvPr/>
        </p:nvSpPr>
        <p:spPr>
          <a:xfrm>
            <a:off x="1258888" y="260350"/>
            <a:ext cx="6040437" cy="460375"/>
          </a:xfrm>
          <a:prstGeom prst="rect">
            <a:avLst/>
          </a:prstGeom>
          <a:noFill/>
          <a:ln w="9525">
            <a:noFill/>
          </a:ln>
        </p:spPr>
        <p:txBody>
          <a:bodyPr>
            <a:spAutoFit/>
          </a:bodyPr>
          <a:lstStyle/>
          <a:p>
            <a:pPr marL="184150" indent="352425" algn="ctr" eaLnBrk="1" hangingPunct="1">
              <a:lnSpc>
                <a:spcPct val="110000"/>
              </a:lnSpc>
              <a:spcBef>
                <a:spcPct val="50000"/>
              </a:spcBef>
              <a:buNone/>
            </a:pPr>
            <a:r>
              <a:rPr lang="ru-RU" altLang="x-none" sz="2400" b="1" dirty="0">
                <a:solidFill>
                  <a:srgbClr val="C00000"/>
                </a:solidFill>
                <a:latin typeface="Verdana" panose="020B0604030504040204" pitchFamily="34" charset="0"/>
              </a:rPr>
              <a:t>ПРОЦЕДУРЫ    АРИЗ</a:t>
            </a:r>
          </a:p>
        </p:txBody>
      </p:sp>
      <p:pic>
        <p:nvPicPr>
          <p:cNvPr id="43011" name="Рисунок 2"/>
          <p:cNvPicPr>
            <a:picLocks noChangeAspect="1"/>
          </p:cNvPicPr>
          <p:nvPr/>
        </p:nvPicPr>
        <p:blipFill>
          <a:blip r:embed="rId3"/>
          <a:stretch>
            <a:fillRect/>
          </a:stretch>
        </p:blipFill>
        <p:spPr>
          <a:xfrm>
            <a:off x="827088" y="765175"/>
            <a:ext cx="7926387" cy="5676900"/>
          </a:xfrm>
          <a:prstGeom prst="rect">
            <a:avLst/>
          </a:prstGeom>
          <a:noFill/>
          <a:ln w="9525">
            <a:noFill/>
          </a:ln>
        </p:spPr>
      </p:pic>
    </p:spTree>
  </p:cSld>
  <p:clrMapOvr>
    <a:masterClrMapping/>
  </p:clrMapOvr>
  <p:transition spd="med" advClick="0">
    <p:wipe/>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5058" name="Picture 171" descr="коллаж__думает-сидя"/>
          <p:cNvPicPr>
            <a:picLocks noChangeAspect="1"/>
          </p:cNvPicPr>
          <p:nvPr/>
        </p:nvPicPr>
        <p:blipFill>
          <a:blip r:embed="rId3"/>
          <a:stretch>
            <a:fillRect/>
          </a:stretch>
        </p:blipFill>
        <p:spPr>
          <a:xfrm>
            <a:off x="0" y="152400"/>
            <a:ext cx="3754438" cy="6451600"/>
          </a:xfrm>
          <a:prstGeom prst="rect">
            <a:avLst/>
          </a:prstGeom>
          <a:noFill/>
          <a:ln w="9525">
            <a:noFill/>
          </a:ln>
        </p:spPr>
      </p:pic>
      <p:sp>
        <p:nvSpPr>
          <p:cNvPr id="256164" name="Text Box 164"/>
          <p:cNvSpPr txBox="1">
            <a:spLocks noChangeArrowheads="1"/>
          </p:cNvSpPr>
          <p:nvPr/>
        </p:nvSpPr>
        <p:spPr bwMode="auto">
          <a:xfrm>
            <a:off x="3516313" y="56403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256150" name="Text Box 150"/>
          <p:cNvSpPr txBox="1">
            <a:spLocks noChangeArrowheads="1"/>
          </p:cNvSpPr>
          <p:nvPr/>
        </p:nvSpPr>
        <p:spPr bwMode="auto">
          <a:xfrm>
            <a:off x="3517900" y="49545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45061" name="Text Box 153"/>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endParaRPr lang="ru-RU" altLang="ru-RU" sz="1600" dirty="0">
              <a:solidFill>
                <a:schemeClr val="tx1"/>
              </a:solidFill>
              <a:latin typeface="Arial" panose="020B0604020202020204" pitchFamily="34" charset="0"/>
            </a:endParaRPr>
          </a:p>
        </p:txBody>
      </p:sp>
      <p:sp>
        <p:nvSpPr>
          <p:cNvPr id="45062" name="Text Box 156"/>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70000"/>
              </a:lnSpc>
              <a:spcBef>
                <a:spcPct val="50000"/>
              </a:spcBef>
              <a:buClrTx/>
              <a:buFontTx/>
              <a:buNone/>
            </a:pPr>
            <a:endParaRPr lang="ru-RU" altLang="ru-RU" dirty="0">
              <a:solidFill>
                <a:schemeClr val="tx1"/>
              </a:solidFill>
              <a:latin typeface="Arial" panose="020B0604020202020204" pitchFamily="34" charset="0"/>
            </a:endParaRPr>
          </a:p>
        </p:txBody>
      </p:sp>
      <p:sp>
        <p:nvSpPr>
          <p:cNvPr id="256159" name="Text Box 159"/>
          <p:cNvSpPr txBox="1">
            <a:spLocks noChangeArrowheads="1"/>
          </p:cNvSpPr>
          <p:nvPr/>
        </p:nvSpPr>
        <p:spPr bwMode="auto">
          <a:xfrm>
            <a:off x="3516313" y="2849563"/>
            <a:ext cx="4691063" cy="431800"/>
          </a:xfrm>
          <a:prstGeom prst="rect">
            <a:avLst/>
          </a:prstGeom>
          <a:solidFill>
            <a:schemeClr val="tx1"/>
          </a:solidFill>
          <a:ln w="9525" algn="ctr">
            <a:solidFill>
              <a:srgbClr val="CC0066"/>
            </a:solidFill>
            <a:miter lim="800000"/>
          </a:ln>
          <a:effectLst/>
        </p:spPr>
        <p:txBody>
          <a:bodyPr anchor="ctr"/>
          <a:lstStyle/>
          <a:p>
            <a:pPr marL="184150" marR="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45064" name="Text Box 162"/>
          <p:cNvSpPr txBox="1"/>
          <p:nvPr/>
        </p:nvSpPr>
        <p:spPr>
          <a:xfrm>
            <a:off x="3517900" y="215265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endParaRPr lang="ru-RU" altLang="ru-RU" dirty="0">
              <a:solidFill>
                <a:schemeClr val="tx1"/>
              </a:solidFill>
              <a:latin typeface="Arial" panose="020B0604020202020204" pitchFamily="34" charset="0"/>
            </a:endParaRPr>
          </a:p>
        </p:txBody>
      </p:sp>
      <p:sp>
        <p:nvSpPr>
          <p:cNvPr id="45065" name="Rectangle 167"/>
          <p:cNvSpPr/>
          <p:nvPr/>
        </p:nvSpPr>
        <p:spPr>
          <a:xfrm>
            <a:off x="4035425" y="1143000"/>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56101" name="Rectangle 101"/>
          <p:cNvSpPr/>
          <p:nvPr/>
        </p:nvSpPr>
        <p:spPr>
          <a:xfrm>
            <a:off x="4413250" y="2181225"/>
            <a:ext cx="40640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Определить конечную цель решения задачи</a:t>
            </a:r>
            <a:r>
              <a:rPr lang="ru-RU" altLang="ru-RU" dirty="0">
                <a:solidFill>
                  <a:schemeClr val="tx1"/>
                </a:solidFill>
                <a:latin typeface="Arial" panose="020B0604020202020204" pitchFamily="34" charset="0"/>
              </a:rPr>
              <a:t> </a:t>
            </a:r>
          </a:p>
        </p:txBody>
      </p:sp>
      <p:sp>
        <p:nvSpPr>
          <p:cNvPr id="45067" name="Text Box 103"/>
          <p:cNvSpPr txBox="1"/>
          <p:nvPr/>
        </p:nvSpPr>
        <p:spPr>
          <a:xfrm>
            <a:off x="3519488" y="1484313"/>
            <a:ext cx="4691062"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527050" lvl="0" indent="-342900" eaLnBrk="1" hangingPunct="1">
              <a:lnSpc>
                <a:spcPct val="110000"/>
              </a:lnSpc>
              <a:spcBef>
                <a:spcPct val="50000"/>
              </a:spcBef>
              <a:buClrTx/>
              <a:buFontTx/>
              <a:buNone/>
            </a:pPr>
            <a:r>
              <a:rPr lang="ru-RU" altLang="ru-RU" sz="1600" dirty="0">
                <a:solidFill>
                  <a:srgbClr val="FF2D2D"/>
                </a:solidFill>
                <a:latin typeface="Arial" panose="020B0604020202020204" pitchFamily="34" charset="0"/>
              </a:rPr>
              <a:t>1 этап. Выбор задачи</a:t>
            </a:r>
          </a:p>
        </p:txBody>
      </p:sp>
      <p:sp>
        <p:nvSpPr>
          <p:cNvPr id="256105" name="Rectangle 105"/>
          <p:cNvSpPr/>
          <p:nvPr/>
        </p:nvSpPr>
        <p:spPr>
          <a:xfrm>
            <a:off x="4413250" y="2779713"/>
            <a:ext cx="40640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Проверить обходной путь</a:t>
            </a:r>
            <a:endParaRPr lang="ru-RU" altLang="ru-RU" dirty="0">
              <a:solidFill>
                <a:schemeClr val="tx1"/>
              </a:solidFill>
              <a:latin typeface="Arial" panose="020B0604020202020204" pitchFamily="34" charset="0"/>
            </a:endParaRPr>
          </a:p>
        </p:txBody>
      </p:sp>
      <p:sp>
        <p:nvSpPr>
          <p:cNvPr id="256107" name="Rectangle 107"/>
          <p:cNvSpPr/>
          <p:nvPr/>
        </p:nvSpPr>
        <p:spPr>
          <a:xfrm>
            <a:off x="4445000" y="3409950"/>
            <a:ext cx="4064000" cy="4222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Определить, какой вариант постановки</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задачи целесообразнее</a:t>
            </a:r>
          </a:p>
        </p:txBody>
      </p:sp>
      <p:sp>
        <p:nvSpPr>
          <p:cNvPr id="256102" name="AutoShape 102"/>
          <p:cNvSpPr/>
          <p:nvPr/>
        </p:nvSpPr>
        <p:spPr>
          <a:xfrm>
            <a:off x="4810125" y="2547938"/>
            <a:ext cx="338138"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56106" name="AutoShape 106"/>
          <p:cNvSpPr/>
          <p:nvPr/>
        </p:nvSpPr>
        <p:spPr>
          <a:xfrm>
            <a:off x="4810125" y="3146425"/>
            <a:ext cx="338138" cy="3127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56112" name="Rectangle 112"/>
          <p:cNvSpPr/>
          <p:nvPr/>
        </p:nvSpPr>
        <p:spPr>
          <a:xfrm>
            <a:off x="4468813" y="4695825"/>
            <a:ext cx="4064000" cy="4445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Уточнить требования, в которых</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предполагается реализация изобретения </a:t>
            </a:r>
          </a:p>
        </p:txBody>
      </p:sp>
      <p:sp>
        <p:nvSpPr>
          <p:cNvPr id="256116" name="Rectangle 116"/>
          <p:cNvSpPr/>
          <p:nvPr/>
        </p:nvSpPr>
        <p:spPr>
          <a:xfrm>
            <a:off x="4478338" y="5370513"/>
            <a:ext cx="4064000" cy="4445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Уточнить задачу, используя патентную</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информацию.</a:t>
            </a:r>
          </a:p>
        </p:txBody>
      </p:sp>
      <p:sp>
        <p:nvSpPr>
          <p:cNvPr id="256113" name="AutoShape 113"/>
          <p:cNvSpPr/>
          <p:nvPr/>
        </p:nvSpPr>
        <p:spPr>
          <a:xfrm>
            <a:off x="4854575" y="5105400"/>
            <a:ext cx="338138" cy="3127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56119" name="Rectangle 119"/>
          <p:cNvSpPr/>
          <p:nvPr/>
        </p:nvSpPr>
        <p:spPr>
          <a:xfrm>
            <a:off x="4457700" y="4064000"/>
            <a:ext cx="40640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Определить количественные показатели</a:t>
            </a:r>
          </a:p>
        </p:txBody>
      </p:sp>
      <p:sp>
        <p:nvSpPr>
          <p:cNvPr id="256121" name="Rectangle 121"/>
          <p:cNvSpPr/>
          <p:nvPr/>
        </p:nvSpPr>
        <p:spPr>
          <a:xfrm>
            <a:off x="4491038" y="6067425"/>
            <a:ext cx="40640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Применить оператор РВС</a:t>
            </a:r>
          </a:p>
        </p:txBody>
      </p:sp>
      <p:sp>
        <p:nvSpPr>
          <p:cNvPr id="256115" name="AutoShape 115"/>
          <p:cNvSpPr/>
          <p:nvPr/>
        </p:nvSpPr>
        <p:spPr>
          <a:xfrm>
            <a:off x="4852988" y="5792788"/>
            <a:ext cx="338137"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56108" name="AutoShape 108"/>
          <p:cNvSpPr/>
          <p:nvPr/>
        </p:nvSpPr>
        <p:spPr>
          <a:xfrm>
            <a:off x="4832350" y="3810000"/>
            <a:ext cx="338138" cy="3127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56137" name="Text Box 137"/>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256111" name="AutoShape 111"/>
          <p:cNvSpPr/>
          <p:nvPr/>
        </p:nvSpPr>
        <p:spPr>
          <a:xfrm>
            <a:off x="4843463" y="4430713"/>
            <a:ext cx="338137"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5081" name="Rectangle 168">
            <a:hlinkClick r:id="" action="ppaction://hlinkshowjump?jump=previousslide"/>
          </p:cNvPr>
          <p:cNvSpPr/>
          <p:nvPr/>
        </p:nvSpPr>
        <p:spPr>
          <a:xfrm>
            <a:off x="3516313" y="1470025"/>
            <a:ext cx="4700587" cy="4572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5082" name="Rectangle 172"/>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56174" name="Text Box 174"/>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dirty="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56101"/>
                                        </p:tgtEl>
                                        <p:attrNameLst>
                                          <p:attrName>style.visibility</p:attrName>
                                        </p:attrNameLst>
                                      </p:cBhvr>
                                      <p:to>
                                        <p:strVal val="visible"/>
                                      </p:to>
                                    </p:set>
                                    <p:animEffect transition="in" filter="slide(fromTop)">
                                      <p:cBhvr>
                                        <p:cTn id="7" dur="500"/>
                                        <p:tgtEl>
                                          <p:spTgt spid="256101"/>
                                        </p:tgtEl>
                                      </p:cBhvr>
                                    </p:animEffect>
                                  </p:childTnLst>
                                </p:cTn>
                              </p:par>
                              <p:par>
                                <p:cTn id="8" presetID="12" presetClass="entr" presetSubtype="1" fill="hold" nodeType="withEffect">
                                  <p:stCondLst>
                                    <p:cond delay="0"/>
                                  </p:stCondLst>
                                  <p:childTnLst>
                                    <p:set>
                                      <p:cBhvr>
                                        <p:cTn id="9" dur="1" fill="hold">
                                          <p:stCondLst>
                                            <p:cond delay="0"/>
                                          </p:stCondLst>
                                        </p:cTn>
                                        <p:tgtEl>
                                          <p:spTgt spid="256102"/>
                                        </p:tgtEl>
                                        <p:attrNameLst>
                                          <p:attrName>style.visibility</p:attrName>
                                        </p:attrNameLst>
                                      </p:cBhvr>
                                      <p:to>
                                        <p:strVal val="visible"/>
                                      </p:to>
                                    </p:set>
                                    <p:animEffect transition="in" filter="slide(fromTop)">
                                      <p:cBhvr>
                                        <p:cTn id="10" dur="500"/>
                                        <p:tgtEl>
                                          <p:spTgt spid="256102"/>
                                        </p:tgtEl>
                                      </p:cBhvr>
                                    </p:animEffect>
                                  </p:childTnLst>
                                </p:cTn>
                              </p:par>
                              <p:par>
                                <p:cTn id="11" presetID="12" presetClass="entr" presetSubtype="1" fill="hold" nodeType="withEffect">
                                  <p:stCondLst>
                                    <p:cond delay="0"/>
                                  </p:stCondLst>
                                  <p:childTnLst>
                                    <p:set>
                                      <p:cBhvr>
                                        <p:cTn id="12" dur="1" fill="hold">
                                          <p:stCondLst>
                                            <p:cond delay="0"/>
                                          </p:stCondLst>
                                        </p:cTn>
                                        <p:tgtEl>
                                          <p:spTgt spid="256105"/>
                                        </p:tgtEl>
                                        <p:attrNameLst>
                                          <p:attrName>style.visibility</p:attrName>
                                        </p:attrNameLst>
                                      </p:cBhvr>
                                      <p:to>
                                        <p:strVal val="visible"/>
                                      </p:to>
                                    </p:set>
                                    <p:animEffect transition="in" filter="slide(fromTop)">
                                      <p:cBhvr>
                                        <p:cTn id="13" dur="500"/>
                                        <p:tgtEl>
                                          <p:spTgt spid="256105"/>
                                        </p:tgtEl>
                                      </p:cBhvr>
                                    </p:animEffect>
                                  </p:childTnLst>
                                </p:cTn>
                              </p:par>
                              <p:par>
                                <p:cTn id="14" presetID="12" presetClass="entr" presetSubtype="1" fill="hold" nodeType="withEffect">
                                  <p:stCondLst>
                                    <p:cond delay="0"/>
                                  </p:stCondLst>
                                  <p:childTnLst>
                                    <p:set>
                                      <p:cBhvr>
                                        <p:cTn id="15" dur="1" fill="hold">
                                          <p:stCondLst>
                                            <p:cond delay="0"/>
                                          </p:stCondLst>
                                        </p:cTn>
                                        <p:tgtEl>
                                          <p:spTgt spid="256106"/>
                                        </p:tgtEl>
                                        <p:attrNameLst>
                                          <p:attrName>style.visibility</p:attrName>
                                        </p:attrNameLst>
                                      </p:cBhvr>
                                      <p:to>
                                        <p:strVal val="visible"/>
                                      </p:to>
                                    </p:set>
                                    <p:animEffect transition="in" filter="slide(fromTop)">
                                      <p:cBhvr>
                                        <p:cTn id="16" dur="500"/>
                                        <p:tgtEl>
                                          <p:spTgt spid="256106"/>
                                        </p:tgtEl>
                                      </p:cBhvr>
                                    </p:animEffect>
                                  </p:childTnLst>
                                </p:cTn>
                              </p:par>
                              <p:par>
                                <p:cTn id="17" presetID="12" presetClass="entr" presetSubtype="1" fill="hold" nodeType="withEffect">
                                  <p:stCondLst>
                                    <p:cond delay="0"/>
                                  </p:stCondLst>
                                  <p:childTnLst>
                                    <p:set>
                                      <p:cBhvr>
                                        <p:cTn id="18" dur="1" fill="hold">
                                          <p:stCondLst>
                                            <p:cond delay="0"/>
                                          </p:stCondLst>
                                        </p:cTn>
                                        <p:tgtEl>
                                          <p:spTgt spid="256107"/>
                                        </p:tgtEl>
                                        <p:attrNameLst>
                                          <p:attrName>style.visibility</p:attrName>
                                        </p:attrNameLst>
                                      </p:cBhvr>
                                      <p:to>
                                        <p:strVal val="visible"/>
                                      </p:to>
                                    </p:set>
                                    <p:animEffect transition="in" filter="slide(fromTop)">
                                      <p:cBhvr>
                                        <p:cTn id="19" dur="500"/>
                                        <p:tgtEl>
                                          <p:spTgt spid="256107"/>
                                        </p:tgtEl>
                                      </p:cBhvr>
                                    </p:animEffect>
                                  </p:childTnLst>
                                </p:cTn>
                              </p:par>
                              <p:par>
                                <p:cTn id="20" presetID="12" presetClass="entr" presetSubtype="1" fill="hold" nodeType="withEffect">
                                  <p:stCondLst>
                                    <p:cond delay="0"/>
                                  </p:stCondLst>
                                  <p:childTnLst>
                                    <p:set>
                                      <p:cBhvr>
                                        <p:cTn id="21" dur="1" fill="hold">
                                          <p:stCondLst>
                                            <p:cond delay="0"/>
                                          </p:stCondLst>
                                        </p:cTn>
                                        <p:tgtEl>
                                          <p:spTgt spid="256108"/>
                                        </p:tgtEl>
                                        <p:attrNameLst>
                                          <p:attrName>style.visibility</p:attrName>
                                        </p:attrNameLst>
                                      </p:cBhvr>
                                      <p:to>
                                        <p:strVal val="visible"/>
                                      </p:to>
                                    </p:set>
                                    <p:animEffect transition="in" filter="slide(fromTop)">
                                      <p:cBhvr>
                                        <p:cTn id="22" dur="500"/>
                                        <p:tgtEl>
                                          <p:spTgt spid="256108"/>
                                        </p:tgtEl>
                                      </p:cBhvr>
                                    </p:animEffect>
                                  </p:childTnLst>
                                </p:cTn>
                              </p:par>
                              <p:par>
                                <p:cTn id="23" presetID="12" presetClass="entr" presetSubtype="1" fill="hold" nodeType="withEffect">
                                  <p:stCondLst>
                                    <p:cond delay="0"/>
                                  </p:stCondLst>
                                  <p:childTnLst>
                                    <p:set>
                                      <p:cBhvr>
                                        <p:cTn id="24" dur="1" fill="hold">
                                          <p:stCondLst>
                                            <p:cond delay="0"/>
                                          </p:stCondLst>
                                        </p:cTn>
                                        <p:tgtEl>
                                          <p:spTgt spid="256119"/>
                                        </p:tgtEl>
                                        <p:attrNameLst>
                                          <p:attrName>style.visibility</p:attrName>
                                        </p:attrNameLst>
                                      </p:cBhvr>
                                      <p:to>
                                        <p:strVal val="visible"/>
                                      </p:to>
                                    </p:set>
                                    <p:animEffect transition="in" filter="slide(fromTop)">
                                      <p:cBhvr>
                                        <p:cTn id="25" dur="500"/>
                                        <p:tgtEl>
                                          <p:spTgt spid="256119"/>
                                        </p:tgtEl>
                                      </p:cBhvr>
                                    </p:animEffect>
                                  </p:childTnLst>
                                </p:cTn>
                              </p:par>
                              <p:par>
                                <p:cTn id="26" presetID="12" presetClass="entr" presetSubtype="1" fill="hold" nodeType="withEffect">
                                  <p:stCondLst>
                                    <p:cond delay="0"/>
                                  </p:stCondLst>
                                  <p:childTnLst>
                                    <p:set>
                                      <p:cBhvr>
                                        <p:cTn id="27" dur="1" fill="hold">
                                          <p:stCondLst>
                                            <p:cond delay="0"/>
                                          </p:stCondLst>
                                        </p:cTn>
                                        <p:tgtEl>
                                          <p:spTgt spid="256111"/>
                                        </p:tgtEl>
                                        <p:attrNameLst>
                                          <p:attrName>style.visibility</p:attrName>
                                        </p:attrNameLst>
                                      </p:cBhvr>
                                      <p:to>
                                        <p:strVal val="visible"/>
                                      </p:to>
                                    </p:set>
                                    <p:animEffect transition="in" filter="slide(fromTop)">
                                      <p:cBhvr>
                                        <p:cTn id="28" dur="500"/>
                                        <p:tgtEl>
                                          <p:spTgt spid="256111"/>
                                        </p:tgtEl>
                                      </p:cBhvr>
                                    </p:animEffect>
                                  </p:childTnLst>
                                </p:cTn>
                              </p:par>
                              <p:par>
                                <p:cTn id="29" presetID="12" presetClass="entr" presetSubtype="1" fill="hold" nodeType="withEffect">
                                  <p:stCondLst>
                                    <p:cond delay="0"/>
                                  </p:stCondLst>
                                  <p:childTnLst>
                                    <p:set>
                                      <p:cBhvr>
                                        <p:cTn id="30" dur="1" fill="hold">
                                          <p:stCondLst>
                                            <p:cond delay="0"/>
                                          </p:stCondLst>
                                        </p:cTn>
                                        <p:tgtEl>
                                          <p:spTgt spid="256112"/>
                                        </p:tgtEl>
                                        <p:attrNameLst>
                                          <p:attrName>style.visibility</p:attrName>
                                        </p:attrNameLst>
                                      </p:cBhvr>
                                      <p:to>
                                        <p:strVal val="visible"/>
                                      </p:to>
                                    </p:set>
                                    <p:animEffect transition="in" filter="slide(fromTop)">
                                      <p:cBhvr>
                                        <p:cTn id="31" dur="500"/>
                                        <p:tgtEl>
                                          <p:spTgt spid="256112"/>
                                        </p:tgtEl>
                                      </p:cBhvr>
                                    </p:animEffect>
                                  </p:childTnLst>
                                </p:cTn>
                              </p:par>
                              <p:par>
                                <p:cTn id="32" presetID="12" presetClass="entr" presetSubtype="1" fill="hold" nodeType="withEffect">
                                  <p:stCondLst>
                                    <p:cond delay="0"/>
                                  </p:stCondLst>
                                  <p:childTnLst>
                                    <p:set>
                                      <p:cBhvr>
                                        <p:cTn id="33" dur="1" fill="hold">
                                          <p:stCondLst>
                                            <p:cond delay="0"/>
                                          </p:stCondLst>
                                        </p:cTn>
                                        <p:tgtEl>
                                          <p:spTgt spid="256113"/>
                                        </p:tgtEl>
                                        <p:attrNameLst>
                                          <p:attrName>style.visibility</p:attrName>
                                        </p:attrNameLst>
                                      </p:cBhvr>
                                      <p:to>
                                        <p:strVal val="visible"/>
                                      </p:to>
                                    </p:set>
                                    <p:animEffect transition="in" filter="slide(fromTop)">
                                      <p:cBhvr>
                                        <p:cTn id="34" dur="500"/>
                                        <p:tgtEl>
                                          <p:spTgt spid="256113"/>
                                        </p:tgtEl>
                                      </p:cBhvr>
                                    </p:animEffect>
                                  </p:childTnLst>
                                </p:cTn>
                              </p:par>
                              <p:par>
                                <p:cTn id="35" presetID="12" presetClass="entr" presetSubtype="1" fill="hold" nodeType="withEffect">
                                  <p:stCondLst>
                                    <p:cond delay="0"/>
                                  </p:stCondLst>
                                  <p:childTnLst>
                                    <p:set>
                                      <p:cBhvr>
                                        <p:cTn id="36" dur="1" fill="hold">
                                          <p:stCondLst>
                                            <p:cond delay="0"/>
                                          </p:stCondLst>
                                        </p:cTn>
                                        <p:tgtEl>
                                          <p:spTgt spid="256116"/>
                                        </p:tgtEl>
                                        <p:attrNameLst>
                                          <p:attrName>style.visibility</p:attrName>
                                        </p:attrNameLst>
                                      </p:cBhvr>
                                      <p:to>
                                        <p:strVal val="visible"/>
                                      </p:to>
                                    </p:set>
                                    <p:animEffect transition="in" filter="slide(fromTop)">
                                      <p:cBhvr>
                                        <p:cTn id="37" dur="500"/>
                                        <p:tgtEl>
                                          <p:spTgt spid="256116"/>
                                        </p:tgtEl>
                                      </p:cBhvr>
                                    </p:animEffect>
                                  </p:childTnLst>
                                </p:cTn>
                              </p:par>
                              <p:par>
                                <p:cTn id="38" presetID="12" presetClass="entr" presetSubtype="1" fill="hold" nodeType="withEffect">
                                  <p:stCondLst>
                                    <p:cond delay="0"/>
                                  </p:stCondLst>
                                  <p:childTnLst>
                                    <p:set>
                                      <p:cBhvr>
                                        <p:cTn id="39" dur="1" fill="hold">
                                          <p:stCondLst>
                                            <p:cond delay="0"/>
                                          </p:stCondLst>
                                        </p:cTn>
                                        <p:tgtEl>
                                          <p:spTgt spid="256115"/>
                                        </p:tgtEl>
                                        <p:attrNameLst>
                                          <p:attrName>style.visibility</p:attrName>
                                        </p:attrNameLst>
                                      </p:cBhvr>
                                      <p:to>
                                        <p:strVal val="visible"/>
                                      </p:to>
                                    </p:set>
                                    <p:animEffect transition="in" filter="slide(fromTop)">
                                      <p:cBhvr>
                                        <p:cTn id="40" dur="500"/>
                                        <p:tgtEl>
                                          <p:spTgt spid="256115"/>
                                        </p:tgtEl>
                                      </p:cBhvr>
                                    </p:animEffect>
                                  </p:childTnLst>
                                </p:cTn>
                              </p:par>
                              <p:par>
                                <p:cTn id="41" presetID="12" presetClass="entr" presetSubtype="1" fill="hold" nodeType="withEffect">
                                  <p:stCondLst>
                                    <p:cond delay="0"/>
                                  </p:stCondLst>
                                  <p:childTnLst>
                                    <p:set>
                                      <p:cBhvr>
                                        <p:cTn id="42" dur="1" fill="hold">
                                          <p:stCondLst>
                                            <p:cond delay="0"/>
                                          </p:stCondLst>
                                        </p:cTn>
                                        <p:tgtEl>
                                          <p:spTgt spid="256121"/>
                                        </p:tgtEl>
                                        <p:attrNameLst>
                                          <p:attrName>style.visibility</p:attrName>
                                        </p:attrNameLst>
                                      </p:cBhvr>
                                      <p:to>
                                        <p:strVal val="visible"/>
                                      </p:to>
                                    </p:set>
                                    <p:animEffect transition="in" filter="slide(fromTop)">
                                      <p:cBhvr>
                                        <p:cTn id="43" dur="500"/>
                                        <p:tgtEl>
                                          <p:spTgt spid="256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01" grpId="0" animBg="1"/>
      <p:bldP spid="256105" grpId="0" animBg="1"/>
      <p:bldP spid="256107" grpId="0" animBg="1"/>
      <p:bldP spid="256102" grpId="0" animBg="1"/>
      <p:bldP spid="256106" grpId="0" animBg="1"/>
      <p:bldP spid="256112" grpId="0" animBg="1"/>
      <p:bldP spid="256116" grpId="0" animBg="1"/>
      <p:bldP spid="256113" grpId="0" animBg="1"/>
      <p:bldP spid="256119" grpId="0" animBg="1"/>
      <p:bldP spid="256121" grpId="0" animBg="1"/>
      <p:bldP spid="256115" grpId="0" animBg="1"/>
      <p:bldP spid="256108" grpId="0" animBg="1"/>
      <p:bldP spid="256111"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7106" name="Picture 76" descr="коллаж__думает-сидя"/>
          <p:cNvPicPr>
            <a:picLocks noChangeAspect="1"/>
          </p:cNvPicPr>
          <p:nvPr/>
        </p:nvPicPr>
        <p:blipFill>
          <a:blip r:embed="rId3"/>
          <a:stretch>
            <a:fillRect/>
          </a:stretch>
        </p:blipFill>
        <p:spPr>
          <a:xfrm>
            <a:off x="266700" y="30163"/>
            <a:ext cx="3754438" cy="6451600"/>
          </a:xfrm>
          <a:prstGeom prst="rect">
            <a:avLst/>
          </a:prstGeom>
          <a:noFill/>
          <a:ln w="9525">
            <a:noFill/>
          </a:ln>
        </p:spPr>
      </p:pic>
      <p:sp>
        <p:nvSpPr>
          <p:cNvPr id="269380" name="Text Box 68"/>
          <p:cNvSpPr txBox="1">
            <a:spLocks noChangeArrowheads="1"/>
          </p:cNvSpPr>
          <p:nvPr/>
        </p:nvSpPr>
        <p:spPr bwMode="auto">
          <a:xfrm>
            <a:off x="3516313" y="56403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269381" name="Text Box 69"/>
          <p:cNvSpPr txBox="1">
            <a:spLocks noChangeArrowheads="1"/>
          </p:cNvSpPr>
          <p:nvPr/>
        </p:nvSpPr>
        <p:spPr bwMode="auto">
          <a:xfrm>
            <a:off x="3517900" y="49545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47109" name="Text Box 70"/>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endParaRPr lang="ru-RU" altLang="ru-RU" sz="1600" dirty="0">
              <a:solidFill>
                <a:schemeClr val="tx1"/>
              </a:solidFill>
              <a:latin typeface="Arial" panose="020B0604020202020204" pitchFamily="34" charset="0"/>
            </a:endParaRPr>
          </a:p>
        </p:txBody>
      </p:sp>
      <p:sp>
        <p:nvSpPr>
          <p:cNvPr id="47110" name="Text Box 71"/>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70000"/>
              </a:lnSpc>
              <a:spcBef>
                <a:spcPct val="50000"/>
              </a:spcBef>
              <a:buClrTx/>
              <a:buFontTx/>
              <a:buNone/>
            </a:pPr>
            <a:endParaRPr lang="ru-RU" altLang="ru-RU" dirty="0">
              <a:solidFill>
                <a:schemeClr val="tx1"/>
              </a:solidFill>
              <a:latin typeface="Arial" panose="020B0604020202020204" pitchFamily="34" charset="0"/>
            </a:endParaRPr>
          </a:p>
        </p:txBody>
      </p:sp>
      <p:sp>
        <p:nvSpPr>
          <p:cNvPr id="269384" name="Text Box 72"/>
          <p:cNvSpPr txBox="1">
            <a:spLocks noChangeArrowheads="1"/>
          </p:cNvSpPr>
          <p:nvPr/>
        </p:nvSpPr>
        <p:spPr bwMode="auto">
          <a:xfrm>
            <a:off x="3516313" y="2849563"/>
            <a:ext cx="4691063" cy="431800"/>
          </a:xfrm>
          <a:prstGeom prst="rect">
            <a:avLst/>
          </a:prstGeom>
          <a:solidFill>
            <a:schemeClr val="tx1"/>
          </a:solidFill>
          <a:ln w="9525" algn="ctr">
            <a:solidFill>
              <a:srgbClr val="CC0066"/>
            </a:solidFill>
            <a:miter lim="800000"/>
          </a:ln>
          <a:effectLst/>
        </p:spPr>
        <p:txBody>
          <a:bodyPr anchor="ctr"/>
          <a:lstStyle/>
          <a:p>
            <a:pPr marL="184150" marR="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269373" name="Text Box 61"/>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269345" name="Text Box 33"/>
          <p:cNvSpPr txBox="1">
            <a:spLocks noChangeArrowheads="1"/>
          </p:cNvSpPr>
          <p:nvPr/>
        </p:nvSpPr>
        <p:spPr bwMode="auto">
          <a:xfrm>
            <a:off x="3519488" y="1484313"/>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47114" name="AutoShape 2">
            <a:hlinkClick r:id="" action="ppaction://hlinkshowjump?jump=nextslide"/>
          </p:cNvPr>
          <p:cNvSpPr/>
          <p:nvPr/>
        </p:nvSpPr>
        <p:spPr>
          <a:xfrm>
            <a:off x="7734300" y="21367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15" name="AutoShape 3">
            <a:hlinkClick r:id="" action="ppaction://hlinkshowjump?jump=nextslide"/>
          </p:cNvPr>
          <p:cNvSpPr/>
          <p:nvPr/>
        </p:nvSpPr>
        <p:spPr>
          <a:xfrm>
            <a:off x="7734300" y="265112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16" name="AutoShape 4">
            <a:hlinkClick r:id="" action="ppaction://hlinkshowjump?jump=nextslide"/>
          </p:cNvPr>
          <p:cNvSpPr/>
          <p:nvPr/>
        </p:nvSpPr>
        <p:spPr>
          <a:xfrm>
            <a:off x="7734300" y="31781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17" name="AutoShape 5">
            <a:hlinkClick r:id="" action="ppaction://hlinkshowjump?jump=nextslide"/>
          </p:cNvPr>
          <p:cNvSpPr/>
          <p:nvPr/>
        </p:nvSpPr>
        <p:spPr>
          <a:xfrm>
            <a:off x="7734300" y="3611563"/>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18" name="AutoShape 6">
            <a:hlinkClick r:id="" action="ppaction://hlinkshowjump?jump=nextslide"/>
          </p:cNvPr>
          <p:cNvSpPr/>
          <p:nvPr/>
        </p:nvSpPr>
        <p:spPr>
          <a:xfrm>
            <a:off x="7735888" y="4022725"/>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19" name="AutoShape 7">
            <a:hlinkClick r:id="" action="ppaction://hlinkshowjump?jump=nextslide"/>
          </p:cNvPr>
          <p:cNvSpPr/>
          <p:nvPr/>
        </p:nvSpPr>
        <p:spPr>
          <a:xfrm>
            <a:off x="7735888" y="442436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0" name="AutoShape 8">
            <a:hlinkClick r:id="" action="ppaction://hlinkshowjump?jump=nextslide"/>
          </p:cNvPr>
          <p:cNvSpPr/>
          <p:nvPr/>
        </p:nvSpPr>
        <p:spPr>
          <a:xfrm>
            <a:off x="7735888" y="4870450"/>
            <a:ext cx="196850" cy="285750"/>
          </a:xfrm>
          <a:prstGeom prst="actionButtonForwardNext">
            <a:avLst/>
          </a:prstGeom>
          <a:gradFill rotWithShape="0">
            <a:gsLst>
              <a:gs pos="0">
                <a:srgbClr val="FFA015"/>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1" name="AutoShape 9">
            <a:hlinkClick r:id="" action="ppaction://hlinkshowjump?jump=nextslide"/>
          </p:cNvPr>
          <p:cNvSpPr/>
          <p:nvPr/>
        </p:nvSpPr>
        <p:spPr>
          <a:xfrm>
            <a:off x="7735888" y="52943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2" name="AutoShape 10">
            <a:hlinkClick r:id="" action="ppaction://hlinkshowjump?jump=nextslide"/>
          </p:cNvPr>
          <p:cNvSpPr/>
          <p:nvPr/>
        </p:nvSpPr>
        <p:spPr>
          <a:xfrm>
            <a:off x="7735888" y="57388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3" name="AutoShape 11">
            <a:hlinkClick r:id="" action="ppaction://hlinkshowjump?jump=nextslide"/>
          </p:cNvPr>
          <p:cNvSpPr/>
          <p:nvPr/>
        </p:nvSpPr>
        <p:spPr>
          <a:xfrm>
            <a:off x="7735888" y="61833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4" name="Rectangle 18"/>
          <p:cNvSpPr/>
          <p:nvPr/>
        </p:nvSpPr>
        <p:spPr>
          <a:xfrm>
            <a:off x="4800600" y="2628900"/>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5" name="Rectangle 19"/>
          <p:cNvSpPr/>
          <p:nvPr/>
        </p:nvSpPr>
        <p:spPr>
          <a:xfrm>
            <a:off x="4811713" y="3246438"/>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6" name="Rectangle 20"/>
          <p:cNvSpPr/>
          <p:nvPr/>
        </p:nvSpPr>
        <p:spPr>
          <a:xfrm>
            <a:off x="4811713" y="3246438"/>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7" name="AutoShape 21"/>
          <p:cNvSpPr/>
          <p:nvPr/>
        </p:nvSpPr>
        <p:spPr>
          <a:xfrm>
            <a:off x="4892675" y="3028950"/>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8" name="Rectangle 22"/>
          <p:cNvSpPr/>
          <p:nvPr/>
        </p:nvSpPr>
        <p:spPr>
          <a:xfrm>
            <a:off x="4811713" y="3859213"/>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29" name="AutoShape 23"/>
          <p:cNvSpPr/>
          <p:nvPr/>
        </p:nvSpPr>
        <p:spPr>
          <a:xfrm>
            <a:off x="4892675" y="3641725"/>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30" name="Rectangle 31"/>
          <p:cNvSpPr/>
          <p:nvPr/>
        </p:nvSpPr>
        <p:spPr>
          <a:xfrm>
            <a:off x="4035425" y="1143000"/>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47131" name="Text Box 49"/>
          <p:cNvSpPr txBox="1"/>
          <p:nvPr/>
        </p:nvSpPr>
        <p:spPr>
          <a:xfrm>
            <a:off x="3517900" y="215265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r>
              <a:rPr lang="ru-RU" altLang="ru-RU" sz="1600" dirty="0">
                <a:solidFill>
                  <a:srgbClr val="FF2D2D"/>
                </a:solidFill>
                <a:latin typeface="Arial" panose="020B0604020202020204" pitchFamily="34" charset="0"/>
              </a:rPr>
              <a:t>2 этап. Построение модели задачи </a:t>
            </a:r>
          </a:p>
        </p:txBody>
      </p:sp>
      <p:sp>
        <p:nvSpPr>
          <p:cNvPr id="269362" name="Rectangle 50"/>
          <p:cNvSpPr/>
          <p:nvPr/>
        </p:nvSpPr>
        <p:spPr>
          <a:xfrm>
            <a:off x="4394200" y="2692400"/>
            <a:ext cx="4175125" cy="4222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Записать условия задачи,</a:t>
            </a:r>
          </a:p>
          <a:p>
            <a:pPr marL="0" lvl="0" indent="0" eaLnBrk="1" hangingPunct="1">
              <a:spcBef>
                <a:spcPct val="0"/>
              </a:spcBef>
              <a:buClrTx/>
              <a:buFontTx/>
              <a:buNone/>
            </a:pPr>
            <a:r>
              <a:rPr lang="ru-RU" altLang="ru-RU" sz="1400" dirty="0">
                <a:solidFill>
                  <a:srgbClr val="FF0000"/>
                </a:solidFill>
                <a:latin typeface="Arial" panose="020B0604020202020204" pitchFamily="34" charset="0"/>
              </a:rPr>
              <a:t>не используя специальные термины</a:t>
            </a:r>
          </a:p>
        </p:txBody>
      </p:sp>
      <p:sp>
        <p:nvSpPr>
          <p:cNvPr id="269363" name="Rectangle 51"/>
          <p:cNvSpPr/>
          <p:nvPr/>
        </p:nvSpPr>
        <p:spPr>
          <a:xfrm>
            <a:off x="4413250" y="3379788"/>
            <a:ext cx="4175125" cy="4445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Выделить и записать конфликтующую</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пару элементов</a:t>
            </a:r>
            <a:endParaRPr lang="ru-RU" altLang="ru-RU" dirty="0">
              <a:solidFill>
                <a:schemeClr val="tx1"/>
              </a:solidFill>
              <a:latin typeface="Arial" panose="020B0604020202020204" pitchFamily="34" charset="0"/>
            </a:endParaRPr>
          </a:p>
        </p:txBody>
      </p:sp>
      <p:sp>
        <p:nvSpPr>
          <p:cNvPr id="269364" name="Rectangle 52"/>
          <p:cNvSpPr/>
          <p:nvPr/>
        </p:nvSpPr>
        <p:spPr>
          <a:xfrm>
            <a:off x="4419600" y="4067175"/>
            <a:ext cx="4175125" cy="4635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Записать два взаимодействия элементов</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конфликтующей пары</a:t>
            </a:r>
            <a:endParaRPr lang="ru-RU" altLang="ru-RU" dirty="0">
              <a:solidFill>
                <a:schemeClr val="tx1"/>
              </a:solidFill>
              <a:latin typeface="Arial" panose="020B0604020202020204" pitchFamily="34" charset="0"/>
            </a:endParaRPr>
          </a:p>
        </p:txBody>
      </p:sp>
      <p:sp>
        <p:nvSpPr>
          <p:cNvPr id="269365" name="AutoShape 53"/>
          <p:cNvSpPr/>
          <p:nvPr/>
        </p:nvSpPr>
        <p:spPr>
          <a:xfrm>
            <a:off x="4810125" y="3103563"/>
            <a:ext cx="338138"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69366" name="AutoShape 54"/>
          <p:cNvSpPr/>
          <p:nvPr/>
        </p:nvSpPr>
        <p:spPr>
          <a:xfrm>
            <a:off x="4810125" y="3813175"/>
            <a:ext cx="338138" cy="3127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69367" name="Rectangle 55"/>
          <p:cNvSpPr/>
          <p:nvPr/>
        </p:nvSpPr>
        <p:spPr>
          <a:xfrm>
            <a:off x="4432300" y="4799013"/>
            <a:ext cx="4175125" cy="6635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Записать стандартную формулировку </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модели задачи, указав конфликтующую пару</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и техническое противоречие</a:t>
            </a:r>
          </a:p>
        </p:txBody>
      </p:sp>
      <p:sp>
        <p:nvSpPr>
          <p:cNvPr id="269368" name="AutoShape 56"/>
          <p:cNvSpPr/>
          <p:nvPr/>
        </p:nvSpPr>
        <p:spPr>
          <a:xfrm>
            <a:off x="4832350" y="4511675"/>
            <a:ext cx="338138" cy="333375"/>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39" name="Rectangle 73">
            <a:hlinkClick r:id="" action="ppaction://noaction"/>
          </p:cNvPr>
          <p:cNvSpPr/>
          <p:nvPr/>
        </p:nvSpPr>
        <p:spPr>
          <a:xfrm>
            <a:off x="3503613" y="2146300"/>
            <a:ext cx="4700587" cy="4572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7140" name="Rectangle 78"/>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69392" name="Text Box 80"/>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69362"/>
                                        </p:tgtEl>
                                        <p:attrNameLst>
                                          <p:attrName>style.visibility</p:attrName>
                                        </p:attrNameLst>
                                      </p:cBhvr>
                                      <p:to>
                                        <p:strVal val="visible"/>
                                      </p:to>
                                    </p:set>
                                    <p:animEffect transition="in" filter="slide(fromTop)">
                                      <p:cBhvr>
                                        <p:cTn id="7" dur="500"/>
                                        <p:tgtEl>
                                          <p:spTgt spid="269362"/>
                                        </p:tgtEl>
                                      </p:cBhvr>
                                    </p:animEffect>
                                  </p:childTnLst>
                                </p:cTn>
                              </p:par>
                              <p:par>
                                <p:cTn id="8" presetID="12" presetClass="entr" presetSubtype="1" fill="hold" nodeType="withEffect">
                                  <p:stCondLst>
                                    <p:cond delay="0"/>
                                  </p:stCondLst>
                                  <p:childTnLst>
                                    <p:set>
                                      <p:cBhvr>
                                        <p:cTn id="9" dur="1" fill="hold">
                                          <p:stCondLst>
                                            <p:cond delay="0"/>
                                          </p:stCondLst>
                                        </p:cTn>
                                        <p:tgtEl>
                                          <p:spTgt spid="269365"/>
                                        </p:tgtEl>
                                        <p:attrNameLst>
                                          <p:attrName>style.visibility</p:attrName>
                                        </p:attrNameLst>
                                      </p:cBhvr>
                                      <p:to>
                                        <p:strVal val="visible"/>
                                      </p:to>
                                    </p:set>
                                    <p:animEffect transition="in" filter="slide(fromTop)">
                                      <p:cBhvr>
                                        <p:cTn id="10" dur="500"/>
                                        <p:tgtEl>
                                          <p:spTgt spid="269365"/>
                                        </p:tgtEl>
                                      </p:cBhvr>
                                    </p:animEffect>
                                  </p:childTnLst>
                                </p:cTn>
                              </p:par>
                              <p:par>
                                <p:cTn id="11" presetID="12" presetClass="entr" presetSubtype="1" fill="hold" nodeType="withEffect">
                                  <p:stCondLst>
                                    <p:cond delay="0"/>
                                  </p:stCondLst>
                                  <p:childTnLst>
                                    <p:set>
                                      <p:cBhvr>
                                        <p:cTn id="12" dur="1" fill="hold">
                                          <p:stCondLst>
                                            <p:cond delay="0"/>
                                          </p:stCondLst>
                                        </p:cTn>
                                        <p:tgtEl>
                                          <p:spTgt spid="269363"/>
                                        </p:tgtEl>
                                        <p:attrNameLst>
                                          <p:attrName>style.visibility</p:attrName>
                                        </p:attrNameLst>
                                      </p:cBhvr>
                                      <p:to>
                                        <p:strVal val="visible"/>
                                      </p:to>
                                    </p:set>
                                    <p:animEffect transition="in" filter="slide(fromTop)">
                                      <p:cBhvr>
                                        <p:cTn id="13" dur="500"/>
                                        <p:tgtEl>
                                          <p:spTgt spid="269363"/>
                                        </p:tgtEl>
                                      </p:cBhvr>
                                    </p:animEffect>
                                  </p:childTnLst>
                                </p:cTn>
                              </p:par>
                              <p:par>
                                <p:cTn id="14" presetID="12" presetClass="entr" presetSubtype="1" fill="hold" nodeType="withEffect">
                                  <p:stCondLst>
                                    <p:cond delay="0"/>
                                  </p:stCondLst>
                                  <p:childTnLst>
                                    <p:set>
                                      <p:cBhvr>
                                        <p:cTn id="15" dur="1" fill="hold">
                                          <p:stCondLst>
                                            <p:cond delay="0"/>
                                          </p:stCondLst>
                                        </p:cTn>
                                        <p:tgtEl>
                                          <p:spTgt spid="269366"/>
                                        </p:tgtEl>
                                        <p:attrNameLst>
                                          <p:attrName>style.visibility</p:attrName>
                                        </p:attrNameLst>
                                      </p:cBhvr>
                                      <p:to>
                                        <p:strVal val="visible"/>
                                      </p:to>
                                    </p:set>
                                    <p:animEffect transition="in" filter="slide(fromTop)">
                                      <p:cBhvr>
                                        <p:cTn id="16" dur="500"/>
                                        <p:tgtEl>
                                          <p:spTgt spid="269366"/>
                                        </p:tgtEl>
                                      </p:cBhvr>
                                    </p:animEffect>
                                  </p:childTnLst>
                                </p:cTn>
                              </p:par>
                              <p:par>
                                <p:cTn id="17" presetID="12" presetClass="entr" presetSubtype="1" fill="hold" nodeType="withEffect">
                                  <p:stCondLst>
                                    <p:cond delay="0"/>
                                  </p:stCondLst>
                                  <p:childTnLst>
                                    <p:set>
                                      <p:cBhvr>
                                        <p:cTn id="18" dur="1" fill="hold">
                                          <p:stCondLst>
                                            <p:cond delay="0"/>
                                          </p:stCondLst>
                                        </p:cTn>
                                        <p:tgtEl>
                                          <p:spTgt spid="269364"/>
                                        </p:tgtEl>
                                        <p:attrNameLst>
                                          <p:attrName>style.visibility</p:attrName>
                                        </p:attrNameLst>
                                      </p:cBhvr>
                                      <p:to>
                                        <p:strVal val="visible"/>
                                      </p:to>
                                    </p:set>
                                    <p:animEffect transition="in" filter="slide(fromTop)">
                                      <p:cBhvr>
                                        <p:cTn id="19" dur="500"/>
                                        <p:tgtEl>
                                          <p:spTgt spid="269364"/>
                                        </p:tgtEl>
                                      </p:cBhvr>
                                    </p:animEffect>
                                  </p:childTnLst>
                                </p:cTn>
                              </p:par>
                              <p:par>
                                <p:cTn id="20" presetID="12" presetClass="entr" presetSubtype="1" fill="hold" nodeType="withEffect">
                                  <p:stCondLst>
                                    <p:cond delay="0"/>
                                  </p:stCondLst>
                                  <p:childTnLst>
                                    <p:set>
                                      <p:cBhvr>
                                        <p:cTn id="21" dur="1" fill="hold">
                                          <p:stCondLst>
                                            <p:cond delay="0"/>
                                          </p:stCondLst>
                                        </p:cTn>
                                        <p:tgtEl>
                                          <p:spTgt spid="269368"/>
                                        </p:tgtEl>
                                        <p:attrNameLst>
                                          <p:attrName>style.visibility</p:attrName>
                                        </p:attrNameLst>
                                      </p:cBhvr>
                                      <p:to>
                                        <p:strVal val="visible"/>
                                      </p:to>
                                    </p:set>
                                    <p:animEffect transition="in" filter="slide(fromTop)">
                                      <p:cBhvr>
                                        <p:cTn id="22" dur="500"/>
                                        <p:tgtEl>
                                          <p:spTgt spid="269368"/>
                                        </p:tgtEl>
                                      </p:cBhvr>
                                    </p:animEffect>
                                  </p:childTnLst>
                                </p:cTn>
                              </p:par>
                              <p:par>
                                <p:cTn id="23" presetID="12" presetClass="entr" presetSubtype="1" fill="hold" nodeType="withEffect">
                                  <p:stCondLst>
                                    <p:cond delay="0"/>
                                  </p:stCondLst>
                                  <p:childTnLst>
                                    <p:set>
                                      <p:cBhvr>
                                        <p:cTn id="24" dur="1" fill="hold">
                                          <p:stCondLst>
                                            <p:cond delay="0"/>
                                          </p:stCondLst>
                                        </p:cTn>
                                        <p:tgtEl>
                                          <p:spTgt spid="269367"/>
                                        </p:tgtEl>
                                        <p:attrNameLst>
                                          <p:attrName>style.visibility</p:attrName>
                                        </p:attrNameLst>
                                      </p:cBhvr>
                                      <p:to>
                                        <p:strVal val="visible"/>
                                      </p:to>
                                    </p:set>
                                    <p:animEffect transition="in" filter="slide(fromTop)">
                                      <p:cBhvr>
                                        <p:cTn id="25" dur="500"/>
                                        <p:tgtEl>
                                          <p:spTgt spid="269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62" grpId="0" animBg="1"/>
      <p:bldP spid="269363" grpId="0" animBg="1"/>
      <p:bldP spid="269364" grpId="0" animBg="1"/>
      <p:bldP spid="269365" grpId="0" animBg="1"/>
      <p:bldP spid="269366" grpId="0" animBg="1"/>
      <p:bldP spid="269367" grpId="0" animBg="1"/>
      <p:bldP spid="269368"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9154" name="Picture 73" descr="коллаж__думает-сидя"/>
          <p:cNvPicPr>
            <a:picLocks noChangeAspect="1"/>
          </p:cNvPicPr>
          <p:nvPr/>
        </p:nvPicPr>
        <p:blipFill>
          <a:blip r:embed="rId3"/>
          <a:stretch>
            <a:fillRect/>
          </a:stretch>
        </p:blipFill>
        <p:spPr>
          <a:xfrm>
            <a:off x="0" y="152400"/>
            <a:ext cx="3754438" cy="6451600"/>
          </a:xfrm>
          <a:prstGeom prst="rect">
            <a:avLst/>
          </a:prstGeom>
          <a:noFill/>
          <a:ln w="9525">
            <a:noFill/>
          </a:ln>
        </p:spPr>
      </p:pic>
      <p:sp>
        <p:nvSpPr>
          <p:cNvPr id="270402" name="Text Box 66"/>
          <p:cNvSpPr txBox="1">
            <a:spLocks noChangeArrowheads="1"/>
          </p:cNvSpPr>
          <p:nvPr/>
        </p:nvSpPr>
        <p:spPr bwMode="auto">
          <a:xfrm>
            <a:off x="3516313" y="56403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270403" name="Text Box 67"/>
          <p:cNvSpPr txBox="1">
            <a:spLocks noChangeArrowheads="1"/>
          </p:cNvSpPr>
          <p:nvPr/>
        </p:nvSpPr>
        <p:spPr bwMode="auto">
          <a:xfrm>
            <a:off x="3517900" y="49545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49157" name="Text Box 68"/>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endParaRPr lang="ru-RU" altLang="ru-RU" sz="1600" dirty="0">
              <a:solidFill>
                <a:schemeClr val="tx1"/>
              </a:solidFill>
              <a:latin typeface="Arial" panose="020B0604020202020204" pitchFamily="34" charset="0"/>
            </a:endParaRPr>
          </a:p>
        </p:txBody>
      </p:sp>
      <p:sp>
        <p:nvSpPr>
          <p:cNvPr id="49158" name="Text Box 69"/>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70000"/>
              </a:lnSpc>
              <a:spcBef>
                <a:spcPct val="50000"/>
              </a:spcBef>
              <a:buClrTx/>
              <a:buFontTx/>
              <a:buNone/>
            </a:pPr>
            <a:endParaRPr lang="ru-RU" altLang="ru-RU" dirty="0">
              <a:solidFill>
                <a:schemeClr val="tx1"/>
              </a:solidFill>
              <a:latin typeface="Arial" panose="020B0604020202020204" pitchFamily="34" charset="0"/>
            </a:endParaRPr>
          </a:p>
        </p:txBody>
      </p:sp>
      <p:sp>
        <p:nvSpPr>
          <p:cNvPr id="270369" name="Text Box 33"/>
          <p:cNvSpPr txBox="1">
            <a:spLocks noChangeArrowheads="1"/>
          </p:cNvSpPr>
          <p:nvPr/>
        </p:nvSpPr>
        <p:spPr bwMode="auto">
          <a:xfrm>
            <a:off x="3519488" y="1484313"/>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49160" name="AutoShape 2">
            <a:hlinkClick r:id="" action="ppaction://hlinkshowjump?jump=nextslide"/>
          </p:cNvPr>
          <p:cNvSpPr/>
          <p:nvPr/>
        </p:nvSpPr>
        <p:spPr>
          <a:xfrm>
            <a:off x="7734300" y="21367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61" name="AutoShape 6">
            <a:hlinkClick r:id="" action="ppaction://hlinkshowjump?jump=nextslide"/>
          </p:cNvPr>
          <p:cNvSpPr/>
          <p:nvPr/>
        </p:nvSpPr>
        <p:spPr>
          <a:xfrm>
            <a:off x="7735888" y="4022725"/>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62" name="AutoShape 8">
            <a:hlinkClick r:id="" action="ppaction://hlinkshowjump?jump=nextslide"/>
          </p:cNvPr>
          <p:cNvSpPr/>
          <p:nvPr/>
        </p:nvSpPr>
        <p:spPr>
          <a:xfrm>
            <a:off x="7735888" y="4870450"/>
            <a:ext cx="196850" cy="285750"/>
          </a:xfrm>
          <a:prstGeom prst="actionButtonForwardNext">
            <a:avLst/>
          </a:prstGeom>
          <a:gradFill rotWithShape="0">
            <a:gsLst>
              <a:gs pos="0">
                <a:srgbClr val="FFA015"/>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63" name="AutoShape 10">
            <a:hlinkClick r:id="" action="ppaction://hlinkshowjump?jump=nextslide"/>
          </p:cNvPr>
          <p:cNvSpPr/>
          <p:nvPr/>
        </p:nvSpPr>
        <p:spPr>
          <a:xfrm>
            <a:off x="7735888" y="57388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64" name="AutoShape 21"/>
          <p:cNvSpPr/>
          <p:nvPr/>
        </p:nvSpPr>
        <p:spPr>
          <a:xfrm>
            <a:off x="4892675" y="3028950"/>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65" name="AutoShape 23"/>
          <p:cNvSpPr/>
          <p:nvPr/>
        </p:nvSpPr>
        <p:spPr>
          <a:xfrm>
            <a:off x="4892675" y="3641725"/>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66" name="Text Box 29"/>
          <p:cNvSpPr txBox="1"/>
          <p:nvPr/>
        </p:nvSpPr>
        <p:spPr>
          <a:xfrm>
            <a:off x="3517900" y="215265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endParaRPr lang="ru-RU" altLang="ru-RU" dirty="0">
              <a:solidFill>
                <a:schemeClr val="tx1"/>
              </a:solidFill>
              <a:latin typeface="Arial" panose="020B0604020202020204" pitchFamily="34" charset="0"/>
            </a:endParaRPr>
          </a:p>
        </p:txBody>
      </p:sp>
      <p:sp>
        <p:nvSpPr>
          <p:cNvPr id="49167" name="Rectangle 31"/>
          <p:cNvSpPr/>
          <p:nvPr/>
        </p:nvSpPr>
        <p:spPr>
          <a:xfrm>
            <a:off x="4048125" y="1143000"/>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49168" name="Text Box 25"/>
          <p:cNvSpPr txBox="1"/>
          <p:nvPr/>
        </p:nvSpPr>
        <p:spPr>
          <a:xfrm>
            <a:off x="3516313" y="2849563"/>
            <a:ext cx="4691062"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r>
              <a:rPr lang="ru-RU" altLang="ru-RU" sz="1600" dirty="0">
                <a:solidFill>
                  <a:srgbClr val="FF2D2D"/>
                </a:solidFill>
                <a:latin typeface="Arial" panose="020B0604020202020204" pitchFamily="34" charset="0"/>
              </a:rPr>
              <a:t>3 этап. Анализ модели задачи</a:t>
            </a:r>
          </a:p>
        </p:txBody>
      </p:sp>
      <p:sp>
        <p:nvSpPr>
          <p:cNvPr id="270386" name="Rectangle 50"/>
          <p:cNvSpPr/>
          <p:nvPr/>
        </p:nvSpPr>
        <p:spPr>
          <a:xfrm>
            <a:off x="4241800" y="3365500"/>
            <a:ext cx="4505325" cy="4222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200" dirty="0">
                <a:solidFill>
                  <a:srgbClr val="FF0000"/>
                </a:solidFill>
                <a:latin typeface="Arial" panose="020B0604020202020204" pitchFamily="34" charset="0"/>
              </a:rPr>
              <a:t>Выбрать из элементов, входящих в модель</a:t>
            </a:r>
          </a:p>
          <a:p>
            <a:pPr marL="0" lvl="0" indent="0" eaLnBrk="1" hangingPunct="1">
              <a:lnSpc>
                <a:spcPct val="110000"/>
              </a:lnSpc>
              <a:spcBef>
                <a:spcPct val="0"/>
              </a:spcBef>
              <a:buClrTx/>
              <a:buFontTx/>
              <a:buNone/>
            </a:pPr>
            <a:r>
              <a:rPr lang="ru-RU" altLang="ru-RU" sz="1200" dirty="0">
                <a:solidFill>
                  <a:srgbClr val="FF0000"/>
                </a:solidFill>
                <a:latin typeface="Arial" panose="020B0604020202020204" pitchFamily="34" charset="0"/>
              </a:rPr>
              <a:t>задачи, тот, который можно легко изменить </a:t>
            </a:r>
          </a:p>
        </p:txBody>
      </p:sp>
      <p:sp>
        <p:nvSpPr>
          <p:cNvPr id="270387" name="Rectangle 51"/>
          <p:cNvSpPr/>
          <p:nvPr/>
        </p:nvSpPr>
        <p:spPr>
          <a:xfrm>
            <a:off x="4260850" y="3951288"/>
            <a:ext cx="4505325" cy="4191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lnSpc>
                <a:spcPct val="110000"/>
              </a:lnSpc>
              <a:spcBef>
                <a:spcPct val="0"/>
              </a:spcBef>
              <a:buClrTx/>
              <a:buFontTx/>
              <a:buNone/>
            </a:pPr>
            <a:r>
              <a:rPr lang="ru-RU" altLang="ru-RU" sz="1200" dirty="0">
                <a:solidFill>
                  <a:srgbClr val="FF0000"/>
                </a:solidFill>
                <a:latin typeface="Arial" panose="020B0604020202020204" pitchFamily="34" charset="0"/>
              </a:rPr>
              <a:t>Записать стандартную формулировку ИКР.</a:t>
            </a:r>
          </a:p>
          <a:p>
            <a:pPr marL="342900" lvl="0" indent="-342900" eaLnBrk="1" hangingPunct="1">
              <a:lnSpc>
                <a:spcPct val="110000"/>
              </a:lnSpc>
              <a:spcBef>
                <a:spcPct val="0"/>
              </a:spcBef>
              <a:buClrTx/>
              <a:buFontTx/>
              <a:buNone/>
            </a:pPr>
            <a:r>
              <a:rPr lang="ru-RU" altLang="ru-RU" sz="1200" dirty="0">
                <a:solidFill>
                  <a:srgbClr val="FF0000"/>
                </a:solidFill>
                <a:latin typeface="Arial" panose="020B0604020202020204" pitchFamily="34" charset="0"/>
              </a:rPr>
              <a:t>Элемент сам устраняет вредное взаимодействие</a:t>
            </a:r>
            <a:endParaRPr lang="ru-RU" altLang="ru-RU" sz="1200" dirty="0">
              <a:solidFill>
                <a:schemeClr val="tx1"/>
              </a:solidFill>
              <a:latin typeface="Arial" panose="020B0604020202020204" pitchFamily="34" charset="0"/>
            </a:endParaRPr>
          </a:p>
        </p:txBody>
      </p:sp>
      <p:sp>
        <p:nvSpPr>
          <p:cNvPr id="270388" name="Rectangle 52"/>
          <p:cNvSpPr/>
          <p:nvPr/>
        </p:nvSpPr>
        <p:spPr>
          <a:xfrm>
            <a:off x="4267200" y="4549775"/>
            <a:ext cx="4505325" cy="6413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Выделить ту зону элемента, которая не</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справляется с требуемым по ИКР комплексом</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двух взаимодействий</a:t>
            </a:r>
          </a:p>
        </p:txBody>
      </p:sp>
      <p:sp>
        <p:nvSpPr>
          <p:cNvPr id="270389" name="AutoShape 53"/>
          <p:cNvSpPr/>
          <p:nvPr/>
        </p:nvSpPr>
        <p:spPr>
          <a:xfrm>
            <a:off x="4657725" y="3751263"/>
            <a:ext cx="338138" cy="2492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0390" name="AutoShape 54"/>
          <p:cNvSpPr/>
          <p:nvPr/>
        </p:nvSpPr>
        <p:spPr>
          <a:xfrm>
            <a:off x="4657725" y="43592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0391" name="Rectangle 55"/>
          <p:cNvSpPr/>
          <p:nvPr/>
        </p:nvSpPr>
        <p:spPr>
          <a:xfrm>
            <a:off x="4279900" y="5357813"/>
            <a:ext cx="4505325" cy="8667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Сформулировать противоречивые физические</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требования, предъявляемые к состоянию</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выделенной зоны элемента конфликтующими</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взаимодействиями.</a:t>
            </a:r>
          </a:p>
        </p:txBody>
      </p:sp>
      <p:sp>
        <p:nvSpPr>
          <p:cNvPr id="270393" name="Rectangle 57"/>
          <p:cNvSpPr/>
          <p:nvPr/>
        </p:nvSpPr>
        <p:spPr>
          <a:xfrm>
            <a:off x="4279900" y="6372225"/>
            <a:ext cx="4505325" cy="4222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Записать стандартные формулировки </a:t>
            </a:r>
          </a:p>
          <a:p>
            <a:pPr marL="0" lvl="0" indent="0" eaLnBrk="1" hangingPunct="1">
              <a:spcBef>
                <a:spcPct val="0"/>
              </a:spcBef>
              <a:buClrTx/>
              <a:buFontTx/>
              <a:buNone/>
            </a:pPr>
            <a:r>
              <a:rPr lang="ru-RU" altLang="ru-RU" sz="1400" dirty="0">
                <a:solidFill>
                  <a:srgbClr val="FF0000"/>
                </a:solidFill>
                <a:latin typeface="Arial" panose="020B0604020202020204" pitchFamily="34" charset="0"/>
              </a:rPr>
              <a:t>физического противоречия </a:t>
            </a:r>
          </a:p>
        </p:txBody>
      </p:sp>
      <p:sp>
        <p:nvSpPr>
          <p:cNvPr id="270394" name="AutoShape 58"/>
          <p:cNvSpPr/>
          <p:nvPr/>
        </p:nvSpPr>
        <p:spPr>
          <a:xfrm>
            <a:off x="4664075" y="51593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0395" name="AutoShape 59"/>
          <p:cNvSpPr/>
          <p:nvPr/>
        </p:nvSpPr>
        <p:spPr>
          <a:xfrm>
            <a:off x="4660900" y="62007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49178" name="Rectangle 61">
            <a:hlinkClick r:id="" action="ppaction://noaction"/>
          </p:cNvPr>
          <p:cNvSpPr/>
          <p:nvPr/>
        </p:nvSpPr>
        <p:spPr>
          <a:xfrm>
            <a:off x="3482975" y="2835275"/>
            <a:ext cx="4725988" cy="44767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0398" name="Text Box 62"/>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49180" name="Rectangle 74"/>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0412" name="Text Box 76"/>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70386"/>
                                        </p:tgtEl>
                                        <p:attrNameLst>
                                          <p:attrName>style.visibility</p:attrName>
                                        </p:attrNameLst>
                                      </p:cBhvr>
                                      <p:to>
                                        <p:strVal val="visible"/>
                                      </p:to>
                                    </p:set>
                                    <p:animEffect transition="in" filter="slide(fromTop)">
                                      <p:cBhvr>
                                        <p:cTn id="7" dur="500"/>
                                        <p:tgtEl>
                                          <p:spTgt spid="270386"/>
                                        </p:tgtEl>
                                      </p:cBhvr>
                                    </p:animEffect>
                                  </p:childTnLst>
                                </p:cTn>
                              </p:par>
                              <p:par>
                                <p:cTn id="8" presetID="12" presetClass="entr" presetSubtype="1" fill="hold" nodeType="withEffect">
                                  <p:stCondLst>
                                    <p:cond delay="0"/>
                                  </p:stCondLst>
                                  <p:childTnLst>
                                    <p:set>
                                      <p:cBhvr>
                                        <p:cTn id="9" dur="1" fill="hold">
                                          <p:stCondLst>
                                            <p:cond delay="0"/>
                                          </p:stCondLst>
                                        </p:cTn>
                                        <p:tgtEl>
                                          <p:spTgt spid="270389"/>
                                        </p:tgtEl>
                                        <p:attrNameLst>
                                          <p:attrName>style.visibility</p:attrName>
                                        </p:attrNameLst>
                                      </p:cBhvr>
                                      <p:to>
                                        <p:strVal val="visible"/>
                                      </p:to>
                                    </p:set>
                                    <p:animEffect transition="in" filter="slide(fromTop)">
                                      <p:cBhvr>
                                        <p:cTn id="10" dur="500"/>
                                        <p:tgtEl>
                                          <p:spTgt spid="270389"/>
                                        </p:tgtEl>
                                      </p:cBhvr>
                                    </p:animEffect>
                                  </p:childTnLst>
                                </p:cTn>
                              </p:par>
                              <p:par>
                                <p:cTn id="11" presetID="12" presetClass="entr" presetSubtype="1" fill="hold" nodeType="withEffect">
                                  <p:stCondLst>
                                    <p:cond delay="0"/>
                                  </p:stCondLst>
                                  <p:childTnLst>
                                    <p:set>
                                      <p:cBhvr>
                                        <p:cTn id="12" dur="1" fill="hold">
                                          <p:stCondLst>
                                            <p:cond delay="0"/>
                                          </p:stCondLst>
                                        </p:cTn>
                                        <p:tgtEl>
                                          <p:spTgt spid="270387"/>
                                        </p:tgtEl>
                                        <p:attrNameLst>
                                          <p:attrName>style.visibility</p:attrName>
                                        </p:attrNameLst>
                                      </p:cBhvr>
                                      <p:to>
                                        <p:strVal val="visible"/>
                                      </p:to>
                                    </p:set>
                                    <p:animEffect transition="in" filter="slide(fromTop)">
                                      <p:cBhvr>
                                        <p:cTn id="13" dur="500"/>
                                        <p:tgtEl>
                                          <p:spTgt spid="270387"/>
                                        </p:tgtEl>
                                      </p:cBhvr>
                                    </p:animEffect>
                                  </p:childTnLst>
                                </p:cTn>
                              </p:par>
                              <p:par>
                                <p:cTn id="14" presetID="12" presetClass="entr" presetSubtype="1" fill="hold" nodeType="withEffect">
                                  <p:stCondLst>
                                    <p:cond delay="0"/>
                                  </p:stCondLst>
                                  <p:childTnLst>
                                    <p:set>
                                      <p:cBhvr>
                                        <p:cTn id="15" dur="1" fill="hold">
                                          <p:stCondLst>
                                            <p:cond delay="0"/>
                                          </p:stCondLst>
                                        </p:cTn>
                                        <p:tgtEl>
                                          <p:spTgt spid="270390"/>
                                        </p:tgtEl>
                                        <p:attrNameLst>
                                          <p:attrName>style.visibility</p:attrName>
                                        </p:attrNameLst>
                                      </p:cBhvr>
                                      <p:to>
                                        <p:strVal val="visible"/>
                                      </p:to>
                                    </p:set>
                                    <p:animEffect transition="in" filter="slide(fromTop)">
                                      <p:cBhvr>
                                        <p:cTn id="16" dur="500"/>
                                        <p:tgtEl>
                                          <p:spTgt spid="270390"/>
                                        </p:tgtEl>
                                      </p:cBhvr>
                                    </p:animEffect>
                                  </p:childTnLst>
                                </p:cTn>
                              </p:par>
                              <p:par>
                                <p:cTn id="17" presetID="12" presetClass="entr" presetSubtype="1" fill="hold" nodeType="withEffect">
                                  <p:stCondLst>
                                    <p:cond delay="0"/>
                                  </p:stCondLst>
                                  <p:childTnLst>
                                    <p:set>
                                      <p:cBhvr>
                                        <p:cTn id="18" dur="1" fill="hold">
                                          <p:stCondLst>
                                            <p:cond delay="0"/>
                                          </p:stCondLst>
                                        </p:cTn>
                                        <p:tgtEl>
                                          <p:spTgt spid="270388"/>
                                        </p:tgtEl>
                                        <p:attrNameLst>
                                          <p:attrName>style.visibility</p:attrName>
                                        </p:attrNameLst>
                                      </p:cBhvr>
                                      <p:to>
                                        <p:strVal val="visible"/>
                                      </p:to>
                                    </p:set>
                                    <p:animEffect transition="in" filter="slide(fromTop)">
                                      <p:cBhvr>
                                        <p:cTn id="19" dur="500"/>
                                        <p:tgtEl>
                                          <p:spTgt spid="270388"/>
                                        </p:tgtEl>
                                      </p:cBhvr>
                                    </p:animEffect>
                                  </p:childTnLst>
                                </p:cTn>
                              </p:par>
                              <p:par>
                                <p:cTn id="20" presetID="12" presetClass="entr" presetSubtype="1" fill="hold" nodeType="withEffect">
                                  <p:stCondLst>
                                    <p:cond delay="0"/>
                                  </p:stCondLst>
                                  <p:childTnLst>
                                    <p:set>
                                      <p:cBhvr>
                                        <p:cTn id="21" dur="1" fill="hold">
                                          <p:stCondLst>
                                            <p:cond delay="0"/>
                                          </p:stCondLst>
                                        </p:cTn>
                                        <p:tgtEl>
                                          <p:spTgt spid="270394"/>
                                        </p:tgtEl>
                                        <p:attrNameLst>
                                          <p:attrName>style.visibility</p:attrName>
                                        </p:attrNameLst>
                                      </p:cBhvr>
                                      <p:to>
                                        <p:strVal val="visible"/>
                                      </p:to>
                                    </p:set>
                                    <p:animEffect transition="in" filter="slide(fromTop)">
                                      <p:cBhvr>
                                        <p:cTn id="22" dur="500"/>
                                        <p:tgtEl>
                                          <p:spTgt spid="270394"/>
                                        </p:tgtEl>
                                      </p:cBhvr>
                                    </p:animEffect>
                                  </p:childTnLst>
                                </p:cTn>
                              </p:par>
                              <p:par>
                                <p:cTn id="23" presetID="12" presetClass="entr" presetSubtype="1" fill="hold" nodeType="withEffect">
                                  <p:stCondLst>
                                    <p:cond delay="0"/>
                                  </p:stCondLst>
                                  <p:childTnLst>
                                    <p:set>
                                      <p:cBhvr>
                                        <p:cTn id="24" dur="1" fill="hold">
                                          <p:stCondLst>
                                            <p:cond delay="0"/>
                                          </p:stCondLst>
                                        </p:cTn>
                                        <p:tgtEl>
                                          <p:spTgt spid="270391"/>
                                        </p:tgtEl>
                                        <p:attrNameLst>
                                          <p:attrName>style.visibility</p:attrName>
                                        </p:attrNameLst>
                                      </p:cBhvr>
                                      <p:to>
                                        <p:strVal val="visible"/>
                                      </p:to>
                                    </p:set>
                                    <p:animEffect transition="in" filter="slide(fromTop)">
                                      <p:cBhvr>
                                        <p:cTn id="25" dur="500"/>
                                        <p:tgtEl>
                                          <p:spTgt spid="270391"/>
                                        </p:tgtEl>
                                      </p:cBhvr>
                                    </p:animEffect>
                                  </p:childTnLst>
                                </p:cTn>
                              </p:par>
                              <p:par>
                                <p:cTn id="26" presetID="12" presetClass="entr" presetSubtype="1" fill="hold" nodeType="withEffect">
                                  <p:stCondLst>
                                    <p:cond delay="0"/>
                                  </p:stCondLst>
                                  <p:childTnLst>
                                    <p:set>
                                      <p:cBhvr>
                                        <p:cTn id="27" dur="1" fill="hold">
                                          <p:stCondLst>
                                            <p:cond delay="0"/>
                                          </p:stCondLst>
                                        </p:cTn>
                                        <p:tgtEl>
                                          <p:spTgt spid="270395"/>
                                        </p:tgtEl>
                                        <p:attrNameLst>
                                          <p:attrName>style.visibility</p:attrName>
                                        </p:attrNameLst>
                                      </p:cBhvr>
                                      <p:to>
                                        <p:strVal val="visible"/>
                                      </p:to>
                                    </p:set>
                                    <p:animEffect transition="in" filter="slide(fromTop)">
                                      <p:cBhvr>
                                        <p:cTn id="28" dur="500"/>
                                        <p:tgtEl>
                                          <p:spTgt spid="270395"/>
                                        </p:tgtEl>
                                      </p:cBhvr>
                                    </p:animEffect>
                                  </p:childTnLst>
                                </p:cTn>
                              </p:par>
                              <p:par>
                                <p:cTn id="29" presetID="12" presetClass="entr" presetSubtype="1" fill="hold" nodeType="withEffect">
                                  <p:stCondLst>
                                    <p:cond delay="0"/>
                                  </p:stCondLst>
                                  <p:childTnLst>
                                    <p:set>
                                      <p:cBhvr>
                                        <p:cTn id="30" dur="1" fill="hold">
                                          <p:stCondLst>
                                            <p:cond delay="0"/>
                                          </p:stCondLst>
                                        </p:cTn>
                                        <p:tgtEl>
                                          <p:spTgt spid="270393"/>
                                        </p:tgtEl>
                                        <p:attrNameLst>
                                          <p:attrName>style.visibility</p:attrName>
                                        </p:attrNameLst>
                                      </p:cBhvr>
                                      <p:to>
                                        <p:strVal val="visible"/>
                                      </p:to>
                                    </p:set>
                                    <p:animEffect transition="in" filter="slide(fromTop)">
                                      <p:cBhvr>
                                        <p:cTn id="31" dur="500"/>
                                        <p:tgtEl>
                                          <p:spTgt spid="270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86" grpId="0" animBg="1"/>
      <p:bldP spid="270387" grpId="0" animBg="1"/>
      <p:bldP spid="270388" grpId="0" animBg="1"/>
      <p:bldP spid="270389" grpId="0" animBg="1"/>
      <p:bldP spid="270390" grpId="0" animBg="1"/>
      <p:bldP spid="270391" grpId="0" animBg="1"/>
      <p:bldP spid="270393" grpId="0" animBg="1"/>
      <p:bldP spid="270394" grpId="0" animBg="1"/>
      <p:bldP spid="270395"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1202" name="Picture 84" descr="коллаж__думает-сидя"/>
          <p:cNvPicPr>
            <a:picLocks noChangeAspect="1"/>
          </p:cNvPicPr>
          <p:nvPr/>
        </p:nvPicPr>
        <p:blipFill>
          <a:blip r:embed="rId3"/>
          <a:stretch>
            <a:fillRect/>
          </a:stretch>
        </p:blipFill>
        <p:spPr>
          <a:xfrm>
            <a:off x="0" y="152400"/>
            <a:ext cx="3754438" cy="6451600"/>
          </a:xfrm>
          <a:prstGeom prst="rect">
            <a:avLst/>
          </a:prstGeom>
          <a:noFill/>
          <a:ln w="9525">
            <a:noFill/>
          </a:ln>
        </p:spPr>
      </p:pic>
      <p:sp>
        <p:nvSpPr>
          <p:cNvPr id="271434" name="Text Box 74"/>
          <p:cNvSpPr txBox="1">
            <a:spLocks noChangeArrowheads="1"/>
          </p:cNvSpPr>
          <p:nvPr/>
        </p:nvSpPr>
        <p:spPr bwMode="auto">
          <a:xfrm>
            <a:off x="3516313" y="56403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271435" name="Text Box 75"/>
          <p:cNvSpPr txBox="1">
            <a:spLocks noChangeArrowheads="1"/>
          </p:cNvSpPr>
          <p:nvPr/>
        </p:nvSpPr>
        <p:spPr bwMode="auto">
          <a:xfrm>
            <a:off x="3517900" y="49545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1205" name="Text Box 76"/>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endParaRPr lang="ru-RU" altLang="ru-RU" sz="1600" dirty="0">
              <a:solidFill>
                <a:schemeClr val="tx1"/>
              </a:solidFill>
              <a:latin typeface="Arial" panose="020B0604020202020204" pitchFamily="34" charset="0"/>
            </a:endParaRPr>
          </a:p>
        </p:txBody>
      </p:sp>
      <p:sp>
        <p:nvSpPr>
          <p:cNvPr id="271424" name="Text Box 64"/>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51207" name="AutoShape 21"/>
          <p:cNvSpPr/>
          <p:nvPr/>
        </p:nvSpPr>
        <p:spPr>
          <a:xfrm>
            <a:off x="4892675" y="3028950"/>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1208" name="AutoShape 23"/>
          <p:cNvSpPr/>
          <p:nvPr/>
        </p:nvSpPr>
        <p:spPr>
          <a:xfrm>
            <a:off x="4892675" y="3641725"/>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1385" name="Text Box 25"/>
          <p:cNvSpPr txBox="1">
            <a:spLocks noChangeArrowheads="1"/>
          </p:cNvSpPr>
          <p:nvPr/>
        </p:nvSpPr>
        <p:spPr bwMode="auto">
          <a:xfrm>
            <a:off x="3516313" y="2849563"/>
            <a:ext cx="4691063" cy="431800"/>
          </a:xfrm>
          <a:prstGeom prst="rect">
            <a:avLst/>
          </a:prstGeom>
          <a:solidFill>
            <a:schemeClr val="tx1"/>
          </a:solidFill>
          <a:ln w="9525" algn="ctr">
            <a:solidFill>
              <a:srgbClr val="CC0066"/>
            </a:solidFill>
            <a:miter lim="800000"/>
          </a:ln>
          <a:effectLst/>
        </p:spPr>
        <p:txBody>
          <a:bodyPr anchor="ctr"/>
          <a:lstStyle/>
          <a:p>
            <a:pPr marL="184150" marR="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1210" name="Text Box 29"/>
          <p:cNvSpPr txBox="1"/>
          <p:nvPr/>
        </p:nvSpPr>
        <p:spPr>
          <a:xfrm>
            <a:off x="3517900" y="2149475"/>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endParaRPr lang="ru-RU" altLang="ru-RU" dirty="0">
              <a:solidFill>
                <a:schemeClr val="tx1"/>
              </a:solidFill>
              <a:latin typeface="Arial" panose="020B0604020202020204" pitchFamily="34" charset="0"/>
            </a:endParaRPr>
          </a:p>
        </p:txBody>
      </p:sp>
      <p:sp>
        <p:nvSpPr>
          <p:cNvPr id="271393" name="Text Box 33"/>
          <p:cNvSpPr txBox="1">
            <a:spLocks noChangeArrowheads="1"/>
          </p:cNvSpPr>
          <p:nvPr/>
        </p:nvSpPr>
        <p:spPr bwMode="auto">
          <a:xfrm>
            <a:off x="3519488" y="1484313"/>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1212" name="Rectangle 31"/>
          <p:cNvSpPr/>
          <p:nvPr/>
        </p:nvSpPr>
        <p:spPr>
          <a:xfrm>
            <a:off x="4079875" y="1143000"/>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1407" name="Rectangle 47"/>
          <p:cNvSpPr/>
          <p:nvPr/>
        </p:nvSpPr>
        <p:spPr>
          <a:xfrm>
            <a:off x="4387850" y="4225925"/>
            <a:ext cx="43688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Рассмотреть простейшие преобразования</a:t>
            </a:r>
          </a:p>
          <a:p>
            <a:pPr marL="0" lvl="0" indent="0" eaLnBrk="1" hangingPunct="1">
              <a:spcBef>
                <a:spcPct val="0"/>
              </a:spcBef>
              <a:buClrTx/>
              <a:buFontTx/>
              <a:buNone/>
            </a:pPr>
            <a:r>
              <a:rPr lang="ru-RU" altLang="ru-RU" sz="1400" dirty="0">
                <a:solidFill>
                  <a:srgbClr val="FF0000"/>
                </a:solidFill>
                <a:latin typeface="Arial" panose="020B0604020202020204" pitchFamily="34" charset="0"/>
              </a:rPr>
              <a:t> выделенной зоны элемента</a:t>
            </a:r>
            <a:endParaRPr lang="ru-RU" altLang="ru-RU" dirty="0">
              <a:solidFill>
                <a:schemeClr val="tx1"/>
              </a:solidFill>
              <a:latin typeface="Arial" panose="020B0604020202020204" pitchFamily="34" charset="0"/>
            </a:endParaRPr>
          </a:p>
        </p:txBody>
      </p:sp>
      <p:sp>
        <p:nvSpPr>
          <p:cNvPr id="271408" name="Rectangle 48"/>
          <p:cNvSpPr/>
          <p:nvPr/>
        </p:nvSpPr>
        <p:spPr>
          <a:xfrm>
            <a:off x="4387850" y="4735513"/>
            <a:ext cx="43688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Использовать таблицу типовых моделей</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задач и вепольных преобразований</a:t>
            </a:r>
            <a:endParaRPr lang="ru-RU" altLang="ru-RU" dirty="0">
              <a:solidFill>
                <a:schemeClr val="tx1"/>
              </a:solidFill>
              <a:latin typeface="Arial" panose="020B0604020202020204" pitchFamily="34" charset="0"/>
            </a:endParaRPr>
          </a:p>
        </p:txBody>
      </p:sp>
      <p:sp>
        <p:nvSpPr>
          <p:cNvPr id="271409" name="Rectangle 49"/>
          <p:cNvSpPr/>
          <p:nvPr/>
        </p:nvSpPr>
        <p:spPr>
          <a:xfrm>
            <a:off x="4406900" y="5302250"/>
            <a:ext cx="4368800" cy="4222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Использовать таблицу применения </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физических эффектов и явлений</a:t>
            </a:r>
            <a:endParaRPr lang="ru-RU" altLang="ru-RU" dirty="0">
              <a:solidFill>
                <a:schemeClr val="tx1"/>
              </a:solidFill>
              <a:latin typeface="Arial" panose="020B0604020202020204" pitchFamily="34" charset="0"/>
            </a:endParaRPr>
          </a:p>
        </p:txBody>
      </p:sp>
      <p:sp>
        <p:nvSpPr>
          <p:cNvPr id="271412" name="Rectangle 52"/>
          <p:cNvSpPr/>
          <p:nvPr/>
        </p:nvSpPr>
        <p:spPr>
          <a:xfrm>
            <a:off x="4406900" y="5880100"/>
            <a:ext cx="43688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Использовать таблицу основных приемов</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устранения технических противоречий</a:t>
            </a:r>
            <a:endParaRPr lang="ru-RU" altLang="ru-RU" dirty="0">
              <a:solidFill>
                <a:schemeClr val="tx1"/>
              </a:solidFill>
              <a:latin typeface="Arial" panose="020B0604020202020204" pitchFamily="34" charset="0"/>
            </a:endParaRPr>
          </a:p>
        </p:txBody>
      </p:sp>
      <p:sp>
        <p:nvSpPr>
          <p:cNvPr id="271414" name="AutoShape 54"/>
          <p:cNvSpPr/>
          <p:nvPr/>
        </p:nvSpPr>
        <p:spPr>
          <a:xfrm>
            <a:off x="4657725" y="45624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1415" name="AutoShape 55"/>
          <p:cNvSpPr/>
          <p:nvPr/>
        </p:nvSpPr>
        <p:spPr>
          <a:xfrm>
            <a:off x="4657725" y="51212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1416" name="AutoShape 56"/>
          <p:cNvSpPr/>
          <p:nvPr/>
        </p:nvSpPr>
        <p:spPr>
          <a:xfrm>
            <a:off x="4657725" y="57054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1417" name="Rectangle 57"/>
          <p:cNvSpPr/>
          <p:nvPr/>
        </p:nvSpPr>
        <p:spPr>
          <a:xfrm>
            <a:off x="4394200" y="6457950"/>
            <a:ext cx="4368800" cy="2984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Перейти от физического ответа к техническому</a:t>
            </a:r>
          </a:p>
        </p:txBody>
      </p:sp>
      <p:sp>
        <p:nvSpPr>
          <p:cNvPr id="271418" name="AutoShape 58"/>
          <p:cNvSpPr/>
          <p:nvPr/>
        </p:nvSpPr>
        <p:spPr>
          <a:xfrm>
            <a:off x="4657725" y="6289675"/>
            <a:ext cx="338138" cy="2365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1222" name="Rectangle 59">
            <a:hlinkClick r:id="rId4" action="ppaction://hlinksldjump"/>
          </p:cNvPr>
          <p:cNvSpPr/>
          <p:nvPr/>
        </p:nvSpPr>
        <p:spPr>
          <a:xfrm>
            <a:off x="3476625" y="3524250"/>
            <a:ext cx="5010150" cy="46355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1223" name="Rectangle 77">
            <a:hlinkClick r:id="" action="ppaction://noaction"/>
          </p:cNvPr>
          <p:cNvSpPr/>
          <p:nvPr/>
        </p:nvSpPr>
        <p:spPr>
          <a:xfrm>
            <a:off x="3517900" y="3513138"/>
            <a:ext cx="4691063" cy="4572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1224" name="Text Box 79"/>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895350" lvl="0" indent="-711200" eaLnBrk="1" hangingPunct="1">
              <a:lnSpc>
                <a:spcPct val="80000"/>
              </a:lnSpc>
              <a:spcBef>
                <a:spcPct val="50000"/>
              </a:spcBef>
              <a:buClrTx/>
              <a:buFontTx/>
              <a:buNone/>
            </a:pPr>
            <a:r>
              <a:rPr lang="ru-RU" altLang="ru-RU" sz="1600" dirty="0">
                <a:solidFill>
                  <a:srgbClr val="FF2D2D"/>
                </a:solidFill>
                <a:latin typeface="Arial" panose="020B0604020202020204" pitchFamily="34" charset="0"/>
              </a:rPr>
              <a:t>4 этап. Устранение физического </a:t>
            </a:r>
            <a:br>
              <a:rPr lang="en-US" altLang="ru-RU" sz="1600" dirty="0">
                <a:solidFill>
                  <a:srgbClr val="FF2D2D"/>
                </a:solidFill>
                <a:latin typeface="Arial" panose="020B0604020202020204" pitchFamily="34" charset="0"/>
              </a:rPr>
            </a:br>
            <a:r>
              <a:rPr lang="ru-RU" altLang="ru-RU" sz="1600" dirty="0">
                <a:solidFill>
                  <a:srgbClr val="FF2D2D"/>
                </a:solidFill>
                <a:latin typeface="Arial" panose="020B0604020202020204" pitchFamily="34" charset="0"/>
              </a:rPr>
              <a:t>противоречия </a:t>
            </a:r>
          </a:p>
        </p:txBody>
      </p:sp>
      <p:sp>
        <p:nvSpPr>
          <p:cNvPr id="51225" name="Rectangle 81">
            <a:hlinkClick r:id="" action="ppaction://noaction"/>
          </p:cNvPr>
          <p:cNvSpPr/>
          <p:nvPr/>
        </p:nvSpPr>
        <p:spPr>
          <a:xfrm>
            <a:off x="3492500" y="3530600"/>
            <a:ext cx="4699000" cy="4572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1226" name="Rectangle 85"/>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1447" name="Text Box 87"/>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71407"/>
                                        </p:tgtEl>
                                        <p:attrNameLst>
                                          <p:attrName>style.visibility</p:attrName>
                                        </p:attrNameLst>
                                      </p:cBhvr>
                                      <p:to>
                                        <p:strVal val="visible"/>
                                      </p:to>
                                    </p:set>
                                    <p:animEffect transition="in" filter="slide(fromTop)">
                                      <p:cBhvr>
                                        <p:cTn id="7" dur="500"/>
                                        <p:tgtEl>
                                          <p:spTgt spid="271407"/>
                                        </p:tgtEl>
                                      </p:cBhvr>
                                    </p:animEffect>
                                  </p:childTnLst>
                                </p:cTn>
                              </p:par>
                              <p:par>
                                <p:cTn id="8" presetID="12" presetClass="entr" presetSubtype="1" fill="hold" nodeType="withEffect">
                                  <p:stCondLst>
                                    <p:cond delay="0"/>
                                  </p:stCondLst>
                                  <p:childTnLst>
                                    <p:set>
                                      <p:cBhvr>
                                        <p:cTn id="9" dur="1" fill="hold">
                                          <p:stCondLst>
                                            <p:cond delay="0"/>
                                          </p:stCondLst>
                                        </p:cTn>
                                        <p:tgtEl>
                                          <p:spTgt spid="271414"/>
                                        </p:tgtEl>
                                        <p:attrNameLst>
                                          <p:attrName>style.visibility</p:attrName>
                                        </p:attrNameLst>
                                      </p:cBhvr>
                                      <p:to>
                                        <p:strVal val="visible"/>
                                      </p:to>
                                    </p:set>
                                    <p:animEffect transition="in" filter="slide(fromTop)">
                                      <p:cBhvr>
                                        <p:cTn id="10" dur="500"/>
                                        <p:tgtEl>
                                          <p:spTgt spid="271414"/>
                                        </p:tgtEl>
                                      </p:cBhvr>
                                    </p:animEffect>
                                  </p:childTnLst>
                                </p:cTn>
                              </p:par>
                              <p:par>
                                <p:cTn id="11" presetID="12" presetClass="entr" presetSubtype="1" fill="hold" nodeType="withEffect">
                                  <p:stCondLst>
                                    <p:cond delay="0"/>
                                  </p:stCondLst>
                                  <p:childTnLst>
                                    <p:set>
                                      <p:cBhvr>
                                        <p:cTn id="12" dur="1" fill="hold">
                                          <p:stCondLst>
                                            <p:cond delay="0"/>
                                          </p:stCondLst>
                                        </p:cTn>
                                        <p:tgtEl>
                                          <p:spTgt spid="271408"/>
                                        </p:tgtEl>
                                        <p:attrNameLst>
                                          <p:attrName>style.visibility</p:attrName>
                                        </p:attrNameLst>
                                      </p:cBhvr>
                                      <p:to>
                                        <p:strVal val="visible"/>
                                      </p:to>
                                    </p:set>
                                    <p:animEffect transition="in" filter="slide(fromTop)">
                                      <p:cBhvr>
                                        <p:cTn id="13" dur="500"/>
                                        <p:tgtEl>
                                          <p:spTgt spid="271408"/>
                                        </p:tgtEl>
                                      </p:cBhvr>
                                    </p:animEffect>
                                  </p:childTnLst>
                                </p:cTn>
                              </p:par>
                              <p:par>
                                <p:cTn id="14" presetID="12" presetClass="entr" presetSubtype="1" fill="hold" nodeType="withEffect">
                                  <p:stCondLst>
                                    <p:cond delay="0"/>
                                  </p:stCondLst>
                                  <p:childTnLst>
                                    <p:set>
                                      <p:cBhvr>
                                        <p:cTn id="15" dur="1" fill="hold">
                                          <p:stCondLst>
                                            <p:cond delay="0"/>
                                          </p:stCondLst>
                                        </p:cTn>
                                        <p:tgtEl>
                                          <p:spTgt spid="271415"/>
                                        </p:tgtEl>
                                        <p:attrNameLst>
                                          <p:attrName>style.visibility</p:attrName>
                                        </p:attrNameLst>
                                      </p:cBhvr>
                                      <p:to>
                                        <p:strVal val="visible"/>
                                      </p:to>
                                    </p:set>
                                    <p:animEffect transition="in" filter="slide(fromTop)">
                                      <p:cBhvr>
                                        <p:cTn id="16" dur="500"/>
                                        <p:tgtEl>
                                          <p:spTgt spid="271415"/>
                                        </p:tgtEl>
                                      </p:cBhvr>
                                    </p:animEffect>
                                  </p:childTnLst>
                                </p:cTn>
                              </p:par>
                              <p:par>
                                <p:cTn id="17" presetID="12" presetClass="entr" presetSubtype="1" fill="hold" nodeType="withEffect">
                                  <p:stCondLst>
                                    <p:cond delay="0"/>
                                  </p:stCondLst>
                                  <p:childTnLst>
                                    <p:set>
                                      <p:cBhvr>
                                        <p:cTn id="18" dur="1" fill="hold">
                                          <p:stCondLst>
                                            <p:cond delay="0"/>
                                          </p:stCondLst>
                                        </p:cTn>
                                        <p:tgtEl>
                                          <p:spTgt spid="271409"/>
                                        </p:tgtEl>
                                        <p:attrNameLst>
                                          <p:attrName>style.visibility</p:attrName>
                                        </p:attrNameLst>
                                      </p:cBhvr>
                                      <p:to>
                                        <p:strVal val="visible"/>
                                      </p:to>
                                    </p:set>
                                    <p:animEffect transition="in" filter="slide(fromTop)">
                                      <p:cBhvr>
                                        <p:cTn id="19" dur="500"/>
                                        <p:tgtEl>
                                          <p:spTgt spid="271409"/>
                                        </p:tgtEl>
                                      </p:cBhvr>
                                    </p:animEffect>
                                  </p:childTnLst>
                                </p:cTn>
                              </p:par>
                              <p:par>
                                <p:cTn id="20" presetID="12" presetClass="entr" presetSubtype="1" fill="hold" nodeType="withEffect">
                                  <p:stCondLst>
                                    <p:cond delay="0"/>
                                  </p:stCondLst>
                                  <p:childTnLst>
                                    <p:set>
                                      <p:cBhvr>
                                        <p:cTn id="21" dur="1" fill="hold">
                                          <p:stCondLst>
                                            <p:cond delay="0"/>
                                          </p:stCondLst>
                                        </p:cTn>
                                        <p:tgtEl>
                                          <p:spTgt spid="271416"/>
                                        </p:tgtEl>
                                        <p:attrNameLst>
                                          <p:attrName>style.visibility</p:attrName>
                                        </p:attrNameLst>
                                      </p:cBhvr>
                                      <p:to>
                                        <p:strVal val="visible"/>
                                      </p:to>
                                    </p:set>
                                    <p:animEffect transition="in" filter="slide(fromTop)">
                                      <p:cBhvr>
                                        <p:cTn id="22" dur="500"/>
                                        <p:tgtEl>
                                          <p:spTgt spid="271416"/>
                                        </p:tgtEl>
                                      </p:cBhvr>
                                    </p:animEffect>
                                  </p:childTnLst>
                                </p:cTn>
                              </p:par>
                              <p:par>
                                <p:cTn id="23" presetID="12" presetClass="entr" presetSubtype="1" fill="hold" nodeType="withEffect">
                                  <p:stCondLst>
                                    <p:cond delay="0"/>
                                  </p:stCondLst>
                                  <p:childTnLst>
                                    <p:set>
                                      <p:cBhvr>
                                        <p:cTn id="24" dur="1" fill="hold">
                                          <p:stCondLst>
                                            <p:cond delay="0"/>
                                          </p:stCondLst>
                                        </p:cTn>
                                        <p:tgtEl>
                                          <p:spTgt spid="271412"/>
                                        </p:tgtEl>
                                        <p:attrNameLst>
                                          <p:attrName>style.visibility</p:attrName>
                                        </p:attrNameLst>
                                      </p:cBhvr>
                                      <p:to>
                                        <p:strVal val="visible"/>
                                      </p:to>
                                    </p:set>
                                    <p:animEffect transition="in" filter="slide(fromTop)">
                                      <p:cBhvr>
                                        <p:cTn id="25" dur="500"/>
                                        <p:tgtEl>
                                          <p:spTgt spid="271412"/>
                                        </p:tgtEl>
                                      </p:cBhvr>
                                    </p:animEffect>
                                  </p:childTnLst>
                                </p:cTn>
                              </p:par>
                              <p:par>
                                <p:cTn id="26" presetID="12" presetClass="entr" presetSubtype="1" fill="hold" nodeType="withEffect">
                                  <p:stCondLst>
                                    <p:cond delay="0"/>
                                  </p:stCondLst>
                                  <p:childTnLst>
                                    <p:set>
                                      <p:cBhvr>
                                        <p:cTn id="27" dur="1" fill="hold">
                                          <p:stCondLst>
                                            <p:cond delay="0"/>
                                          </p:stCondLst>
                                        </p:cTn>
                                        <p:tgtEl>
                                          <p:spTgt spid="271418"/>
                                        </p:tgtEl>
                                        <p:attrNameLst>
                                          <p:attrName>style.visibility</p:attrName>
                                        </p:attrNameLst>
                                      </p:cBhvr>
                                      <p:to>
                                        <p:strVal val="visible"/>
                                      </p:to>
                                    </p:set>
                                    <p:animEffect transition="in" filter="slide(fromTop)">
                                      <p:cBhvr>
                                        <p:cTn id="28" dur="500"/>
                                        <p:tgtEl>
                                          <p:spTgt spid="271418"/>
                                        </p:tgtEl>
                                      </p:cBhvr>
                                    </p:animEffect>
                                  </p:childTnLst>
                                </p:cTn>
                              </p:par>
                              <p:par>
                                <p:cTn id="29" presetID="12" presetClass="entr" presetSubtype="1" fill="hold" nodeType="withEffect">
                                  <p:stCondLst>
                                    <p:cond delay="0"/>
                                  </p:stCondLst>
                                  <p:childTnLst>
                                    <p:set>
                                      <p:cBhvr>
                                        <p:cTn id="30" dur="1" fill="hold">
                                          <p:stCondLst>
                                            <p:cond delay="0"/>
                                          </p:stCondLst>
                                        </p:cTn>
                                        <p:tgtEl>
                                          <p:spTgt spid="271417"/>
                                        </p:tgtEl>
                                        <p:attrNameLst>
                                          <p:attrName>style.visibility</p:attrName>
                                        </p:attrNameLst>
                                      </p:cBhvr>
                                      <p:to>
                                        <p:strVal val="visible"/>
                                      </p:to>
                                    </p:set>
                                    <p:animEffect transition="in" filter="slide(fromTop)">
                                      <p:cBhvr>
                                        <p:cTn id="31" dur="500"/>
                                        <p:tgtEl>
                                          <p:spTgt spid="271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407" grpId="0" animBg="1"/>
      <p:bldP spid="271408" grpId="0" animBg="1"/>
      <p:bldP spid="271409" grpId="0" animBg="1"/>
      <p:bldP spid="271412" grpId="0" animBg="1"/>
      <p:bldP spid="271414" grpId="0" animBg="1"/>
      <p:bldP spid="271415" grpId="0" animBg="1"/>
      <p:bldP spid="271416" grpId="0" animBg="1"/>
      <p:bldP spid="271417" grpId="0" animBg="1"/>
      <p:bldP spid="271418"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3250" name="Picture 80" descr="коллаж__думает-сидя"/>
          <p:cNvPicPr>
            <a:picLocks noChangeAspect="1"/>
          </p:cNvPicPr>
          <p:nvPr/>
        </p:nvPicPr>
        <p:blipFill>
          <a:blip r:embed="rId3"/>
          <a:stretch>
            <a:fillRect/>
          </a:stretch>
        </p:blipFill>
        <p:spPr>
          <a:xfrm>
            <a:off x="0" y="152400"/>
            <a:ext cx="3754438" cy="6451600"/>
          </a:xfrm>
          <a:prstGeom prst="rect">
            <a:avLst/>
          </a:prstGeom>
          <a:noFill/>
          <a:ln w="9525">
            <a:noFill/>
          </a:ln>
        </p:spPr>
      </p:pic>
      <p:sp>
        <p:nvSpPr>
          <p:cNvPr id="272448" name="Text Box 64"/>
          <p:cNvSpPr txBox="1">
            <a:spLocks noChangeArrowheads="1"/>
          </p:cNvSpPr>
          <p:nvPr/>
        </p:nvSpPr>
        <p:spPr bwMode="auto">
          <a:xfrm>
            <a:off x="3516313" y="56403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272449" name="Text Box 65"/>
          <p:cNvSpPr txBox="1">
            <a:spLocks noChangeArrowheads="1"/>
          </p:cNvSpPr>
          <p:nvPr/>
        </p:nvSpPr>
        <p:spPr bwMode="auto">
          <a:xfrm>
            <a:off x="3517900" y="49545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3253" name="Text Box 66"/>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70000"/>
              </a:lnSpc>
              <a:spcBef>
                <a:spcPct val="50000"/>
              </a:spcBef>
              <a:buClrTx/>
              <a:buFontTx/>
              <a:buNone/>
            </a:pPr>
            <a:endParaRPr lang="ru-RU" altLang="ru-RU" dirty="0">
              <a:solidFill>
                <a:schemeClr val="tx1"/>
              </a:solidFill>
              <a:latin typeface="Arial" panose="020B0604020202020204" pitchFamily="34" charset="0"/>
            </a:endParaRPr>
          </a:p>
        </p:txBody>
      </p:sp>
      <p:sp>
        <p:nvSpPr>
          <p:cNvPr id="272417" name="Text Box 33"/>
          <p:cNvSpPr txBox="1">
            <a:spLocks noChangeArrowheads="1"/>
          </p:cNvSpPr>
          <p:nvPr/>
        </p:nvSpPr>
        <p:spPr bwMode="auto">
          <a:xfrm>
            <a:off x="3519488" y="1484313"/>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3255" name="AutoShape 21"/>
          <p:cNvSpPr/>
          <p:nvPr/>
        </p:nvSpPr>
        <p:spPr>
          <a:xfrm>
            <a:off x="4892675" y="3028950"/>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3256" name="AutoShape 23"/>
          <p:cNvSpPr/>
          <p:nvPr/>
        </p:nvSpPr>
        <p:spPr>
          <a:xfrm>
            <a:off x="4892675" y="3641725"/>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2409" name="Text Box 25"/>
          <p:cNvSpPr txBox="1">
            <a:spLocks noChangeArrowheads="1"/>
          </p:cNvSpPr>
          <p:nvPr/>
        </p:nvSpPr>
        <p:spPr bwMode="auto">
          <a:xfrm>
            <a:off x="3516313" y="2849563"/>
            <a:ext cx="4691063" cy="431800"/>
          </a:xfrm>
          <a:prstGeom prst="rect">
            <a:avLst/>
          </a:prstGeom>
          <a:solidFill>
            <a:schemeClr val="tx1"/>
          </a:solidFill>
          <a:ln w="9525" algn="ctr">
            <a:solidFill>
              <a:srgbClr val="CC0066"/>
            </a:solidFill>
            <a:miter lim="800000"/>
          </a:ln>
          <a:effectLst/>
        </p:spPr>
        <p:txBody>
          <a:bodyPr anchor="ctr"/>
          <a:lstStyle/>
          <a:p>
            <a:pPr marL="184150" marR="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3258" name="Text Box 29"/>
          <p:cNvSpPr txBox="1"/>
          <p:nvPr/>
        </p:nvSpPr>
        <p:spPr>
          <a:xfrm>
            <a:off x="3517900" y="215265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endParaRPr lang="ru-RU" altLang="ru-RU" dirty="0">
              <a:solidFill>
                <a:schemeClr val="tx1"/>
              </a:solidFill>
              <a:latin typeface="Arial" panose="020B0604020202020204" pitchFamily="34" charset="0"/>
            </a:endParaRPr>
          </a:p>
        </p:txBody>
      </p:sp>
      <p:sp>
        <p:nvSpPr>
          <p:cNvPr id="53259" name="Rectangle 31"/>
          <p:cNvSpPr/>
          <p:nvPr/>
        </p:nvSpPr>
        <p:spPr>
          <a:xfrm>
            <a:off x="4035425" y="1131888"/>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2431" name="Rectangle 47"/>
          <p:cNvSpPr/>
          <p:nvPr/>
        </p:nvSpPr>
        <p:spPr>
          <a:xfrm>
            <a:off x="4241800" y="1792288"/>
            <a:ext cx="4483100" cy="3111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Провести предварительную оценку</a:t>
            </a:r>
          </a:p>
        </p:txBody>
      </p:sp>
      <p:sp>
        <p:nvSpPr>
          <p:cNvPr id="272432" name="Rectangle 48"/>
          <p:cNvSpPr/>
          <p:nvPr/>
        </p:nvSpPr>
        <p:spPr>
          <a:xfrm>
            <a:off x="4238625" y="2346325"/>
            <a:ext cx="4505325" cy="4191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Проверить формальную новизну полученного</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решения</a:t>
            </a:r>
          </a:p>
        </p:txBody>
      </p:sp>
      <p:sp>
        <p:nvSpPr>
          <p:cNvPr id="272433" name="Rectangle 49"/>
          <p:cNvSpPr/>
          <p:nvPr/>
        </p:nvSpPr>
        <p:spPr>
          <a:xfrm>
            <a:off x="4244975" y="3033713"/>
            <a:ext cx="4505325" cy="3365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Записать возможные подзадачи</a:t>
            </a:r>
            <a:r>
              <a:rPr lang="ru-RU" altLang="ru-RU" dirty="0">
                <a:solidFill>
                  <a:schemeClr val="tx1"/>
                </a:solidFill>
                <a:latin typeface="Arial" panose="020B0604020202020204" pitchFamily="34" charset="0"/>
              </a:rPr>
              <a:t> </a:t>
            </a:r>
          </a:p>
        </p:txBody>
      </p:sp>
      <p:sp>
        <p:nvSpPr>
          <p:cNvPr id="272438" name="AutoShape 54"/>
          <p:cNvSpPr/>
          <p:nvPr/>
        </p:nvSpPr>
        <p:spPr>
          <a:xfrm>
            <a:off x="4724400" y="2071688"/>
            <a:ext cx="338138"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2439" name="AutoShape 55"/>
          <p:cNvSpPr/>
          <p:nvPr/>
        </p:nvSpPr>
        <p:spPr>
          <a:xfrm>
            <a:off x="4740275" y="2744788"/>
            <a:ext cx="338138"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2441" name="Text Box 57"/>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53266" name="Rectangle 73">
            <a:hlinkClick r:id="" action="ppaction://noaction"/>
          </p:cNvPr>
          <p:cNvSpPr/>
          <p:nvPr/>
        </p:nvSpPr>
        <p:spPr>
          <a:xfrm>
            <a:off x="3503613" y="4225925"/>
            <a:ext cx="4679950" cy="4572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3267" name="Text Box 75"/>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r>
              <a:rPr lang="ru-RU" altLang="ru-RU" sz="1600" dirty="0">
                <a:solidFill>
                  <a:srgbClr val="FF2D2D"/>
                </a:solidFill>
                <a:latin typeface="Arial" panose="020B0604020202020204" pitchFamily="34" charset="0"/>
              </a:rPr>
              <a:t>5 этап. Предварительная оценка </a:t>
            </a:r>
            <a:br>
              <a:rPr lang="en-US" altLang="ru-RU" sz="1600" dirty="0">
                <a:solidFill>
                  <a:srgbClr val="FF2D2D"/>
                </a:solidFill>
                <a:latin typeface="Arial" panose="020B0604020202020204" pitchFamily="34" charset="0"/>
              </a:rPr>
            </a:br>
            <a:r>
              <a:rPr lang="ru-RU" altLang="ru-RU" sz="1600" dirty="0">
                <a:solidFill>
                  <a:srgbClr val="FF2D2D"/>
                </a:solidFill>
                <a:latin typeface="Arial" panose="020B0604020202020204" pitchFamily="34" charset="0"/>
              </a:rPr>
              <a:t>             полученного решения</a:t>
            </a:r>
          </a:p>
        </p:txBody>
      </p:sp>
      <p:sp>
        <p:nvSpPr>
          <p:cNvPr id="53268" name="Rectangle 77">
            <a:hlinkClick r:id="" action="ppaction://noaction"/>
          </p:cNvPr>
          <p:cNvSpPr/>
          <p:nvPr/>
        </p:nvSpPr>
        <p:spPr>
          <a:xfrm>
            <a:off x="3492500" y="4254500"/>
            <a:ext cx="4699000" cy="4445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3269" name="Rectangle 81"/>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2467" name="Text Box 83"/>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72431"/>
                                        </p:tgtEl>
                                        <p:attrNameLst>
                                          <p:attrName>style.visibility</p:attrName>
                                        </p:attrNameLst>
                                      </p:cBhvr>
                                      <p:to>
                                        <p:strVal val="visible"/>
                                      </p:to>
                                    </p:set>
                                    <p:animEffect transition="in" filter="slide(fromTop)">
                                      <p:cBhvr>
                                        <p:cTn id="7" dur="500"/>
                                        <p:tgtEl>
                                          <p:spTgt spid="272431"/>
                                        </p:tgtEl>
                                      </p:cBhvr>
                                    </p:animEffect>
                                  </p:childTnLst>
                                </p:cTn>
                              </p:par>
                              <p:par>
                                <p:cTn id="8" presetID="12" presetClass="entr" presetSubtype="1" fill="hold" nodeType="withEffect">
                                  <p:stCondLst>
                                    <p:cond delay="0"/>
                                  </p:stCondLst>
                                  <p:childTnLst>
                                    <p:set>
                                      <p:cBhvr>
                                        <p:cTn id="9" dur="1" fill="hold">
                                          <p:stCondLst>
                                            <p:cond delay="0"/>
                                          </p:stCondLst>
                                        </p:cTn>
                                        <p:tgtEl>
                                          <p:spTgt spid="272438"/>
                                        </p:tgtEl>
                                        <p:attrNameLst>
                                          <p:attrName>style.visibility</p:attrName>
                                        </p:attrNameLst>
                                      </p:cBhvr>
                                      <p:to>
                                        <p:strVal val="visible"/>
                                      </p:to>
                                    </p:set>
                                    <p:animEffect transition="in" filter="slide(fromTop)">
                                      <p:cBhvr>
                                        <p:cTn id="10" dur="500"/>
                                        <p:tgtEl>
                                          <p:spTgt spid="272438"/>
                                        </p:tgtEl>
                                      </p:cBhvr>
                                    </p:animEffect>
                                  </p:childTnLst>
                                </p:cTn>
                              </p:par>
                              <p:par>
                                <p:cTn id="11" presetID="12" presetClass="entr" presetSubtype="1" fill="hold" nodeType="withEffect">
                                  <p:stCondLst>
                                    <p:cond delay="0"/>
                                  </p:stCondLst>
                                  <p:childTnLst>
                                    <p:set>
                                      <p:cBhvr>
                                        <p:cTn id="12" dur="1" fill="hold">
                                          <p:stCondLst>
                                            <p:cond delay="0"/>
                                          </p:stCondLst>
                                        </p:cTn>
                                        <p:tgtEl>
                                          <p:spTgt spid="272432"/>
                                        </p:tgtEl>
                                        <p:attrNameLst>
                                          <p:attrName>style.visibility</p:attrName>
                                        </p:attrNameLst>
                                      </p:cBhvr>
                                      <p:to>
                                        <p:strVal val="visible"/>
                                      </p:to>
                                    </p:set>
                                    <p:animEffect transition="in" filter="slide(fromTop)">
                                      <p:cBhvr>
                                        <p:cTn id="13" dur="500"/>
                                        <p:tgtEl>
                                          <p:spTgt spid="272432"/>
                                        </p:tgtEl>
                                      </p:cBhvr>
                                    </p:animEffect>
                                  </p:childTnLst>
                                </p:cTn>
                              </p:par>
                              <p:par>
                                <p:cTn id="14" presetID="12" presetClass="entr" presetSubtype="1" fill="hold" nodeType="withEffect">
                                  <p:stCondLst>
                                    <p:cond delay="0"/>
                                  </p:stCondLst>
                                  <p:childTnLst>
                                    <p:set>
                                      <p:cBhvr>
                                        <p:cTn id="15" dur="1" fill="hold">
                                          <p:stCondLst>
                                            <p:cond delay="0"/>
                                          </p:stCondLst>
                                        </p:cTn>
                                        <p:tgtEl>
                                          <p:spTgt spid="272439"/>
                                        </p:tgtEl>
                                        <p:attrNameLst>
                                          <p:attrName>style.visibility</p:attrName>
                                        </p:attrNameLst>
                                      </p:cBhvr>
                                      <p:to>
                                        <p:strVal val="visible"/>
                                      </p:to>
                                    </p:set>
                                    <p:animEffect transition="in" filter="slide(fromTop)">
                                      <p:cBhvr>
                                        <p:cTn id="16" dur="500"/>
                                        <p:tgtEl>
                                          <p:spTgt spid="272439"/>
                                        </p:tgtEl>
                                      </p:cBhvr>
                                    </p:animEffect>
                                  </p:childTnLst>
                                </p:cTn>
                              </p:par>
                              <p:par>
                                <p:cTn id="17" presetID="12" presetClass="entr" presetSubtype="1" fill="hold" nodeType="withEffect">
                                  <p:stCondLst>
                                    <p:cond delay="0"/>
                                  </p:stCondLst>
                                  <p:childTnLst>
                                    <p:set>
                                      <p:cBhvr>
                                        <p:cTn id="18" dur="1" fill="hold">
                                          <p:stCondLst>
                                            <p:cond delay="0"/>
                                          </p:stCondLst>
                                        </p:cTn>
                                        <p:tgtEl>
                                          <p:spTgt spid="272433"/>
                                        </p:tgtEl>
                                        <p:attrNameLst>
                                          <p:attrName>style.visibility</p:attrName>
                                        </p:attrNameLst>
                                      </p:cBhvr>
                                      <p:to>
                                        <p:strVal val="visible"/>
                                      </p:to>
                                    </p:set>
                                    <p:animEffect transition="in" filter="slide(fromTop)">
                                      <p:cBhvr>
                                        <p:cTn id="19" dur="500"/>
                                        <p:tgtEl>
                                          <p:spTgt spid="272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431" grpId="0" animBg="1"/>
      <p:bldP spid="272432" grpId="0" animBg="1"/>
      <p:bldP spid="272433" grpId="0" animBg="1"/>
      <p:bldP spid="272438" grpId="0" animBg="1"/>
      <p:bldP spid="272439"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5298" name="Picture 66" descr="коллаж__думает-сидя"/>
          <p:cNvPicPr>
            <a:picLocks noChangeAspect="1"/>
          </p:cNvPicPr>
          <p:nvPr/>
        </p:nvPicPr>
        <p:blipFill>
          <a:blip r:embed="rId3"/>
          <a:stretch>
            <a:fillRect/>
          </a:stretch>
        </p:blipFill>
        <p:spPr>
          <a:xfrm>
            <a:off x="0" y="152400"/>
            <a:ext cx="3754438" cy="6451600"/>
          </a:xfrm>
          <a:prstGeom prst="rect">
            <a:avLst/>
          </a:prstGeom>
          <a:noFill/>
          <a:ln w="9525">
            <a:noFill/>
          </a:ln>
        </p:spPr>
      </p:pic>
      <p:sp>
        <p:nvSpPr>
          <p:cNvPr id="273465" name="Text Box 57"/>
          <p:cNvSpPr txBox="1">
            <a:spLocks noChangeArrowheads="1"/>
          </p:cNvSpPr>
          <p:nvPr/>
        </p:nvSpPr>
        <p:spPr bwMode="auto">
          <a:xfrm>
            <a:off x="3516313" y="56403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5300" name="Text Box 58"/>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endParaRPr lang="ru-RU" altLang="ru-RU" sz="1600" dirty="0">
              <a:solidFill>
                <a:schemeClr val="tx1"/>
              </a:solidFill>
              <a:latin typeface="Arial" panose="020B0604020202020204" pitchFamily="34" charset="0"/>
            </a:endParaRPr>
          </a:p>
        </p:txBody>
      </p:sp>
      <p:sp>
        <p:nvSpPr>
          <p:cNvPr id="55301" name="Text Box 59"/>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70000"/>
              </a:lnSpc>
              <a:spcBef>
                <a:spcPct val="50000"/>
              </a:spcBef>
              <a:buClrTx/>
              <a:buFontTx/>
              <a:buNone/>
            </a:pPr>
            <a:endParaRPr lang="ru-RU" altLang="ru-RU" dirty="0">
              <a:solidFill>
                <a:schemeClr val="tx1"/>
              </a:solidFill>
              <a:latin typeface="Arial" panose="020B0604020202020204" pitchFamily="34" charset="0"/>
            </a:endParaRPr>
          </a:p>
        </p:txBody>
      </p:sp>
      <p:sp>
        <p:nvSpPr>
          <p:cNvPr id="273468" name="Text Box 60"/>
          <p:cNvSpPr txBox="1">
            <a:spLocks noChangeArrowheads="1"/>
          </p:cNvSpPr>
          <p:nvPr/>
        </p:nvSpPr>
        <p:spPr bwMode="auto">
          <a:xfrm>
            <a:off x="3516313" y="2849563"/>
            <a:ext cx="4691063" cy="431800"/>
          </a:xfrm>
          <a:prstGeom prst="rect">
            <a:avLst/>
          </a:prstGeom>
          <a:solidFill>
            <a:schemeClr val="tx1"/>
          </a:solidFill>
          <a:ln w="9525" algn="ctr">
            <a:solidFill>
              <a:srgbClr val="CC0066"/>
            </a:solidFill>
            <a:miter lim="800000"/>
          </a:ln>
          <a:effectLst/>
        </p:spPr>
        <p:txBody>
          <a:bodyPr anchor="ctr"/>
          <a:lstStyle/>
          <a:p>
            <a:pPr marL="184150" marR="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5303" name="Text Box 61"/>
          <p:cNvSpPr txBox="1"/>
          <p:nvPr/>
        </p:nvSpPr>
        <p:spPr>
          <a:xfrm>
            <a:off x="3517900" y="215265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endParaRPr lang="ru-RU" altLang="ru-RU" dirty="0">
              <a:solidFill>
                <a:schemeClr val="tx1"/>
              </a:solidFill>
              <a:latin typeface="Arial" panose="020B0604020202020204" pitchFamily="34" charset="0"/>
            </a:endParaRPr>
          </a:p>
        </p:txBody>
      </p:sp>
      <p:sp>
        <p:nvSpPr>
          <p:cNvPr id="273464" name="Text Box 56"/>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273441" name="Text Box 33"/>
          <p:cNvSpPr txBox="1">
            <a:spLocks noChangeArrowheads="1"/>
          </p:cNvSpPr>
          <p:nvPr/>
        </p:nvSpPr>
        <p:spPr bwMode="auto">
          <a:xfrm>
            <a:off x="3519488" y="1484313"/>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5306" name="AutoShape 2">
            <a:hlinkClick r:id="" action="ppaction://hlinkshowjump?jump=nextslide"/>
          </p:cNvPr>
          <p:cNvSpPr/>
          <p:nvPr/>
        </p:nvSpPr>
        <p:spPr>
          <a:xfrm>
            <a:off x="7734300" y="21367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07" name="AutoShape 3">
            <a:hlinkClick r:id="" action="ppaction://hlinkshowjump?jump=nextslide"/>
          </p:cNvPr>
          <p:cNvSpPr/>
          <p:nvPr/>
        </p:nvSpPr>
        <p:spPr>
          <a:xfrm>
            <a:off x="7734300" y="265112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08" name="AutoShape 4">
            <a:hlinkClick r:id="" action="ppaction://hlinkshowjump?jump=nextslide"/>
          </p:cNvPr>
          <p:cNvSpPr/>
          <p:nvPr/>
        </p:nvSpPr>
        <p:spPr>
          <a:xfrm>
            <a:off x="7734300" y="31781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09" name="AutoShape 5">
            <a:hlinkClick r:id="" action="ppaction://hlinkshowjump?jump=nextslide"/>
          </p:cNvPr>
          <p:cNvSpPr/>
          <p:nvPr/>
        </p:nvSpPr>
        <p:spPr>
          <a:xfrm>
            <a:off x="7734300" y="3611563"/>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0" name="AutoShape 6">
            <a:hlinkClick r:id="" action="ppaction://hlinkshowjump?jump=nextslide"/>
          </p:cNvPr>
          <p:cNvSpPr/>
          <p:nvPr/>
        </p:nvSpPr>
        <p:spPr>
          <a:xfrm>
            <a:off x="7735888" y="4022725"/>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1" name="AutoShape 7">
            <a:hlinkClick r:id="" action="ppaction://hlinkshowjump?jump=nextslide"/>
          </p:cNvPr>
          <p:cNvSpPr/>
          <p:nvPr/>
        </p:nvSpPr>
        <p:spPr>
          <a:xfrm>
            <a:off x="7735888" y="442436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2" name="AutoShape 8">
            <a:hlinkClick r:id="" action="ppaction://hlinkshowjump?jump=nextslide"/>
          </p:cNvPr>
          <p:cNvSpPr/>
          <p:nvPr/>
        </p:nvSpPr>
        <p:spPr>
          <a:xfrm>
            <a:off x="7735888" y="4870450"/>
            <a:ext cx="196850" cy="285750"/>
          </a:xfrm>
          <a:prstGeom prst="actionButtonForwardNext">
            <a:avLst/>
          </a:prstGeom>
          <a:gradFill rotWithShape="0">
            <a:gsLst>
              <a:gs pos="0">
                <a:srgbClr val="FFA015"/>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3" name="AutoShape 9">
            <a:hlinkClick r:id="" action="ppaction://hlinkshowjump?jump=nextslide"/>
          </p:cNvPr>
          <p:cNvSpPr/>
          <p:nvPr/>
        </p:nvSpPr>
        <p:spPr>
          <a:xfrm>
            <a:off x="7735888" y="52943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4" name="AutoShape 10">
            <a:hlinkClick r:id="" action="ppaction://hlinkshowjump?jump=nextslide"/>
          </p:cNvPr>
          <p:cNvSpPr/>
          <p:nvPr/>
        </p:nvSpPr>
        <p:spPr>
          <a:xfrm>
            <a:off x="7735888" y="57388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5" name="AutoShape 11">
            <a:hlinkClick r:id="" action="ppaction://hlinkshowjump?jump=nextslide"/>
          </p:cNvPr>
          <p:cNvSpPr/>
          <p:nvPr/>
        </p:nvSpPr>
        <p:spPr>
          <a:xfrm>
            <a:off x="7735888" y="61833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6" name="Rectangle 18"/>
          <p:cNvSpPr/>
          <p:nvPr/>
        </p:nvSpPr>
        <p:spPr>
          <a:xfrm>
            <a:off x="4800600" y="2628900"/>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7" name="Rectangle 19"/>
          <p:cNvSpPr/>
          <p:nvPr/>
        </p:nvSpPr>
        <p:spPr>
          <a:xfrm>
            <a:off x="4811713" y="3246438"/>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8" name="Rectangle 20"/>
          <p:cNvSpPr/>
          <p:nvPr/>
        </p:nvSpPr>
        <p:spPr>
          <a:xfrm>
            <a:off x="4811713" y="3246438"/>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19" name="AutoShape 21"/>
          <p:cNvSpPr/>
          <p:nvPr/>
        </p:nvSpPr>
        <p:spPr>
          <a:xfrm>
            <a:off x="4892675" y="3028950"/>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20" name="Rectangle 22"/>
          <p:cNvSpPr/>
          <p:nvPr/>
        </p:nvSpPr>
        <p:spPr>
          <a:xfrm>
            <a:off x="4811713" y="3859213"/>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21" name="AutoShape 23"/>
          <p:cNvSpPr/>
          <p:nvPr/>
        </p:nvSpPr>
        <p:spPr>
          <a:xfrm>
            <a:off x="4892675" y="3641725"/>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22" name="Rectangle 31"/>
          <p:cNvSpPr/>
          <p:nvPr/>
        </p:nvSpPr>
        <p:spPr>
          <a:xfrm>
            <a:off x="4035425" y="1143000"/>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55323" name="Text Box 28"/>
          <p:cNvSpPr txBox="1"/>
          <p:nvPr/>
        </p:nvSpPr>
        <p:spPr>
          <a:xfrm>
            <a:off x="3517900" y="495300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527050" lvl="0" indent="-342900" eaLnBrk="1" hangingPunct="1">
              <a:lnSpc>
                <a:spcPct val="90000"/>
              </a:lnSpc>
              <a:spcBef>
                <a:spcPct val="50000"/>
              </a:spcBef>
              <a:buClrTx/>
              <a:buFontTx/>
              <a:buNone/>
            </a:pPr>
            <a:r>
              <a:rPr lang="ru-RU" altLang="ru-RU" sz="1600" dirty="0">
                <a:solidFill>
                  <a:srgbClr val="FF2D2D"/>
                </a:solidFill>
                <a:latin typeface="Arial" panose="020B0604020202020204" pitchFamily="34" charset="0"/>
              </a:rPr>
              <a:t>6 этап. Развитие полученного ответа</a:t>
            </a:r>
          </a:p>
        </p:txBody>
      </p:sp>
      <p:sp>
        <p:nvSpPr>
          <p:cNvPr id="273455" name="Rectangle 47"/>
          <p:cNvSpPr/>
          <p:nvPr/>
        </p:nvSpPr>
        <p:spPr>
          <a:xfrm>
            <a:off x="4413250" y="2076450"/>
            <a:ext cx="4064000" cy="6096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Определить, как должна быть изменена</a:t>
            </a:r>
          </a:p>
          <a:p>
            <a:pPr marL="0" lvl="0" indent="0" eaLnBrk="1" hangingPunct="1">
              <a:spcBef>
                <a:spcPct val="0"/>
              </a:spcBef>
              <a:buClrTx/>
              <a:buFontTx/>
              <a:buNone/>
            </a:pPr>
            <a:r>
              <a:rPr lang="ru-RU" altLang="ru-RU" sz="1400" dirty="0">
                <a:solidFill>
                  <a:srgbClr val="FF0000"/>
                </a:solidFill>
                <a:latin typeface="Arial" panose="020B0604020202020204" pitchFamily="34" charset="0"/>
              </a:rPr>
              <a:t>надсистема, в которую входит измененная</a:t>
            </a:r>
          </a:p>
          <a:p>
            <a:pPr marL="0" lvl="0" indent="0" eaLnBrk="1" hangingPunct="1">
              <a:spcBef>
                <a:spcPct val="0"/>
              </a:spcBef>
              <a:buClrTx/>
              <a:buFontTx/>
              <a:buNone/>
            </a:pPr>
            <a:r>
              <a:rPr lang="ru-RU" altLang="ru-RU" sz="1400" dirty="0">
                <a:solidFill>
                  <a:srgbClr val="FF0000"/>
                </a:solidFill>
                <a:latin typeface="Arial" panose="020B0604020202020204" pitchFamily="34" charset="0"/>
              </a:rPr>
              <a:t>система  </a:t>
            </a:r>
          </a:p>
        </p:txBody>
      </p:sp>
      <p:sp>
        <p:nvSpPr>
          <p:cNvPr id="273456" name="Rectangle 48"/>
          <p:cNvSpPr/>
          <p:nvPr/>
        </p:nvSpPr>
        <p:spPr>
          <a:xfrm>
            <a:off x="4413250" y="2941638"/>
            <a:ext cx="4064000" cy="4000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Проверить, может ли измененная система</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применяться по-новому</a:t>
            </a:r>
          </a:p>
        </p:txBody>
      </p:sp>
      <p:sp>
        <p:nvSpPr>
          <p:cNvPr id="273457" name="Rectangle 49"/>
          <p:cNvSpPr/>
          <p:nvPr/>
        </p:nvSpPr>
        <p:spPr>
          <a:xfrm>
            <a:off x="4445000" y="3590925"/>
            <a:ext cx="4064000" cy="422275"/>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Использовать полученный ответ при</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решении других технических задач</a:t>
            </a:r>
          </a:p>
        </p:txBody>
      </p:sp>
      <p:sp>
        <p:nvSpPr>
          <p:cNvPr id="273458" name="AutoShape 50"/>
          <p:cNvSpPr/>
          <p:nvPr/>
        </p:nvSpPr>
        <p:spPr>
          <a:xfrm>
            <a:off x="4810125" y="2681288"/>
            <a:ext cx="338138"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273459" name="AutoShape 51"/>
          <p:cNvSpPr/>
          <p:nvPr/>
        </p:nvSpPr>
        <p:spPr>
          <a:xfrm>
            <a:off x="4810125" y="3327400"/>
            <a:ext cx="338138" cy="312738"/>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29" name="Rectangle 63">
            <a:hlinkClick r:id="" action="ppaction://noaction"/>
          </p:cNvPr>
          <p:cNvSpPr/>
          <p:nvPr/>
        </p:nvSpPr>
        <p:spPr>
          <a:xfrm>
            <a:off x="3514725" y="4964113"/>
            <a:ext cx="4691063" cy="401637"/>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5330" name="Rectangle 67"/>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3477" name="Text Box 69"/>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73455"/>
                                        </p:tgtEl>
                                        <p:attrNameLst>
                                          <p:attrName>style.visibility</p:attrName>
                                        </p:attrNameLst>
                                      </p:cBhvr>
                                      <p:to>
                                        <p:strVal val="visible"/>
                                      </p:to>
                                    </p:set>
                                    <p:animEffect transition="in" filter="slide(fromTop)">
                                      <p:cBhvr>
                                        <p:cTn id="7" dur="500"/>
                                        <p:tgtEl>
                                          <p:spTgt spid="273455"/>
                                        </p:tgtEl>
                                      </p:cBhvr>
                                    </p:animEffect>
                                  </p:childTnLst>
                                </p:cTn>
                              </p:par>
                              <p:par>
                                <p:cTn id="8" presetID="12" presetClass="entr" presetSubtype="1" fill="hold" nodeType="withEffect">
                                  <p:stCondLst>
                                    <p:cond delay="0"/>
                                  </p:stCondLst>
                                  <p:childTnLst>
                                    <p:set>
                                      <p:cBhvr>
                                        <p:cTn id="9" dur="1" fill="hold">
                                          <p:stCondLst>
                                            <p:cond delay="0"/>
                                          </p:stCondLst>
                                        </p:cTn>
                                        <p:tgtEl>
                                          <p:spTgt spid="273458"/>
                                        </p:tgtEl>
                                        <p:attrNameLst>
                                          <p:attrName>style.visibility</p:attrName>
                                        </p:attrNameLst>
                                      </p:cBhvr>
                                      <p:to>
                                        <p:strVal val="visible"/>
                                      </p:to>
                                    </p:set>
                                    <p:animEffect transition="in" filter="slide(fromTop)">
                                      <p:cBhvr>
                                        <p:cTn id="10" dur="500"/>
                                        <p:tgtEl>
                                          <p:spTgt spid="273458"/>
                                        </p:tgtEl>
                                      </p:cBhvr>
                                    </p:animEffect>
                                  </p:childTnLst>
                                </p:cTn>
                              </p:par>
                              <p:par>
                                <p:cTn id="11" presetID="12" presetClass="entr" presetSubtype="1" fill="hold" nodeType="withEffect">
                                  <p:stCondLst>
                                    <p:cond delay="0"/>
                                  </p:stCondLst>
                                  <p:childTnLst>
                                    <p:set>
                                      <p:cBhvr>
                                        <p:cTn id="12" dur="1" fill="hold">
                                          <p:stCondLst>
                                            <p:cond delay="0"/>
                                          </p:stCondLst>
                                        </p:cTn>
                                        <p:tgtEl>
                                          <p:spTgt spid="273456"/>
                                        </p:tgtEl>
                                        <p:attrNameLst>
                                          <p:attrName>style.visibility</p:attrName>
                                        </p:attrNameLst>
                                      </p:cBhvr>
                                      <p:to>
                                        <p:strVal val="visible"/>
                                      </p:to>
                                    </p:set>
                                    <p:animEffect transition="in" filter="slide(fromTop)">
                                      <p:cBhvr>
                                        <p:cTn id="13" dur="500"/>
                                        <p:tgtEl>
                                          <p:spTgt spid="273456"/>
                                        </p:tgtEl>
                                      </p:cBhvr>
                                    </p:animEffect>
                                  </p:childTnLst>
                                </p:cTn>
                              </p:par>
                              <p:par>
                                <p:cTn id="14" presetID="12" presetClass="entr" presetSubtype="1" fill="hold" nodeType="withEffect">
                                  <p:stCondLst>
                                    <p:cond delay="0"/>
                                  </p:stCondLst>
                                  <p:childTnLst>
                                    <p:set>
                                      <p:cBhvr>
                                        <p:cTn id="15" dur="1" fill="hold">
                                          <p:stCondLst>
                                            <p:cond delay="0"/>
                                          </p:stCondLst>
                                        </p:cTn>
                                        <p:tgtEl>
                                          <p:spTgt spid="273459"/>
                                        </p:tgtEl>
                                        <p:attrNameLst>
                                          <p:attrName>style.visibility</p:attrName>
                                        </p:attrNameLst>
                                      </p:cBhvr>
                                      <p:to>
                                        <p:strVal val="visible"/>
                                      </p:to>
                                    </p:set>
                                    <p:animEffect transition="in" filter="slide(fromTop)">
                                      <p:cBhvr>
                                        <p:cTn id="16" dur="500"/>
                                        <p:tgtEl>
                                          <p:spTgt spid="273459"/>
                                        </p:tgtEl>
                                      </p:cBhvr>
                                    </p:animEffect>
                                  </p:childTnLst>
                                </p:cTn>
                              </p:par>
                              <p:par>
                                <p:cTn id="17" presetID="12" presetClass="entr" presetSubtype="1" fill="hold" nodeType="withEffect">
                                  <p:stCondLst>
                                    <p:cond delay="0"/>
                                  </p:stCondLst>
                                  <p:childTnLst>
                                    <p:set>
                                      <p:cBhvr>
                                        <p:cTn id="18" dur="1" fill="hold">
                                          <p:stCondLst>
                                            <p:cond delay="0"/>
                                          </p:stCondLst>
                                        </p:cTn>
                                        <p:tgtEl>
                                          <p:spTgt spid="273457"/>
                                        </p:tgtEl>
                                        <p:attrNameLst>
                                          <p:attrName>style.visibility</p:attrName>
                                        </p:attrNameLst>
                                      </p:cBhvr>
                                      <p:to>
                                        <p:strVal val="visible"/>
                                      </p:to>
                                    </p:set>
                                    <p:animEffect transition="in" filter="slide(fromTop)">
                                      <p:cBhvr>
                                        <p:cTn id="19" dur="500"/>
                                        <p:tgtEl>
                                          <p:spTgt spid="2734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55" grpId="0" animBg="1"/>
      <p:bldP spid="273456" grpId="0" animBg="1"/>
      <p:bldP spid="273457" grpId="0" animBg="1"/>
      <p:bldP spid="273458" grpId="0" animBg="1"/>
      <p:bldP spid="273459"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7346" name="Picture 68" descr="коллаж__думает-сидя"/>
          <p:cNvPicPr>
            <a:picLocks noChangeAspect="1"/>
          </p:cNvPicPr>
          <p:nvPr/>
        </p:nvPicPr>
        <p:blipFill>
          <a:blip r:embed="rId3"/>
          <a:stretch>
            <a:fillRect/>
          </a:stretch>
        </p:blipFill>
        <p:spPr>
          <a:xfrm>
            <a:off x="0" y="152400"/>
            <a:ext cx="3754438" cy="6451600"/>
          </a:xfrm>
          <a:prstGeom prst="rect">
            <a:avLst/>
          </a:prstGeom>
          <a:noFill/>
          <a:ln w="9525">
            <a:noFill/>
          </a:ln>
        </p:spPr>
      </p:pic>
      <p:sp>
        <p:nvSpPr>
          <p:cNvPr id="274490" name="Text Box 58"/>
          <p:cNvSpPr txBox="1">
            <a:spLocks noChangeArrowheads="1"/>
          </p:cNvSpPr>
          <p:nvPr/>
        </p:nvSpPr>
        <p:spPr bwMode="auto">
          <a:xfrm>
            <a:off x="3517900" y="4954588"/>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9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7348" name="Text Box 59"/>
          <p:cNvSpPr txBox="1"/>
          <p:nvPr/>
        </p:nvSpPr>
        <p:spPr>
          <a:xfrm>
            <a:off x="3516313" y="4249738"/>
            <a:ext cx="4691062" cy="446087"/>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80000"/>
              </a:lnSpc>
              <a:spcBef>
                <a:spcPct val="50000"/>
              </a:spcBef>
              <a:buClrTx/>
              <a:buFontTx/>
              <a:buNone/>
            </a:pPr>
            <a:endParaRPr lang="ru-RU" altLang="ru-RU" sz="1600" dirty="0">
              <a:solidFill>
                <a:schemeClr val="tx1"/>
              </a:solidFill>
              <a:latin typeface="Arial" panose="020B0604020202020204" pitchFamily="34" charset="0"/>
            </a:endParaRPr>
          </a:p>
        </p:txBody>
      </p:sp>
      <p:sp>
        <p:nvSpPr>
          <p:cNvPr id="57349" name="Text Box 60"/>
          <p:cNvSpPr txBox="1"/>
          <p:nvPr/>
        </p:nvSpPr>
        <p:spPr>
          <a:xfrm>
            <a:off x="3522663" y="3536950"/>
            <a:ext cx="4691062" cy="446088"/>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70000"/>
              </a:lnSpc>
              <a:spcBef>
                <a:spcPct val="50000"/>
              </a:spcBef>
              <a:buClrTx/>
              <a:buFontTx/>
              <a:buNone/>
            </a:pPr>
            <a:endParaRPr lang="ru-RU" altLang="ru-RU" dirty="0">
              <a:solidFill>
                <a:schemeClr val="tx1"/>
              </a:solidFill>
              <a:latin typeface="Arial" panose="020B0604020202020204" pitchFamily="34" charset="0"/>
            </a:endParaRPr>
          </a:p>
        </p:txBody>
      </p:sp>
      <p:sp>
        <p:nvSpPr>
          <p:cNvPr id="274493" name="Text Box 61"/>
          <p:cNvSpPr txBox="1">
            <a:spLocks noChangeArrowheads="1"/>
          </p:cNvSpPr>
          <p:nvPr/>
        </p:nvSpPr>
        <p:spPr bwMode="auto">
          <a:xfrm>
            <a:off x="3516313" y="2849563"/>
            <a:ext cx="4691063" cy="431800"/>
          </a:xfrm>
          <a:prstGeom prst="rect">
            <a:avLst/>
          </a:prstGeom>
          <a:solidFill>
            <a:schemeClr val="tx1"/>
          </a:solidFill>
          <a:ln w="9525" algn="ctr">
            <a:solidFill>
              <a:srgbClr val="CC0066"/>
            </a:solidFill>
            <a:miter lim="800000"/>
          </a:ln>
          <a:effectLst/>
        </p:spPr>
        <p:txBody>
          <a:bodyPr anchor="ctr"/>
          <a:lstStyle/>
          <a:p>
            <a:pPr marL="184150" marR="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7351" name="Text Box 62"/>
          <p:cNvSpPr txBox="1"/>
          <p:nvPr/>
        </p:nvSpPr>
        <p:spPr>
          <a:xfrm>
            <a:off x="3517900" y="2152650"/>
            <a:ext cx="4691063"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184150" lvl="0" indent="0" eaLnBrk="1" hangingPunct="1">
              <a:lnSpc>
                <a:spcPct val="110000"/>
              </a:lnSpc>
              <a:spcBef>
                <a:spcPct val="50000"/>
              </a:spcBef>
              <a:buClrTx/>
              <a:buFontTx/>
              <a:buNone/>
            </a:pPr>
            <a:endParaRPr lang="ru-RU" altLang="ru-RU" dirty="0">
              <a:solidFill>
                <a:schemeClr val="tx1"/>
              </a:solidFill>
              <a:latin typeface="Arial" panose="020B0604020202020204" pitchFamily="34" charset="0"/>
            </a:endParaRPr>
          </a:p>
        </p:txBody>
      </p:sp>
      <p:sp>
        <p:nvSpPr>
          <p:cNvPr id="274489" name="Text Box 57"/>
          <p:cNvSpPr txBox="1">
            <a:spLocks noChangeArrowheads="1"/>
          </p:cNvSpPr>
          <p:nvPr/>
        </p:nvSpPr>
        <p:spPr bwMode="auto">
          <a:xfrm>
            <a:off x="3492500" y="503238"/>
            <a:ext cx="5651500" cy="530225"/>
          </a:xfrm>
          <a:prstGeom prst="rect">
            <a:avLst/>
          </a:prstGeom>
          <a:solidFill>
            <a:schemeClr val="tx1"/>
          </a:solidFill>
          <a:ln w="9525" algn="ctr">
            <a:solidFill>
              <a:srgbClr val="CC0066"/>
            </a:solidFill>
            <a:miter lim="800000"/>
          </a:ln>
          <a:effectLst/>
        </p:spPr>
        <p:txBody>
          <a:bodyPr/>
          <a:lstStyle/>
          <a:p>
            <a:pPr marL="184150" marR="0" defTabSz="457200" eaLnBrk="1" fontAlgn="auto" hangingPunct="1">
              <a:lnSpc>
                <a:spcPct val="110000"/>
              </a:lnSpc>
              <a:spcBef>
                <a:spcPct val="50000"/>
              </a:spcBef>
              <a:spcAft>
                <a:spcPts val="0"/>
              </a:spcAft>
              <a:buClrTx/>
              <a:buSzTx/>
              <a:buFontTx/>
              <a:buNone/>
              <a:defRPr/>
            </a:pPr>
            <a:endParaRPr kumimoji="0" lang="ru-RU" sz="2000" kern="1200" cap="none" spc="0" normalizeH="0" baseline="0" noProof="0">
              <a:solidFill>
                <a:srgbClr val="FFFF01"/>
              </a:solidFill>
              <a:effectLst>
                <a:outerShdw blurRad="38100" dist="38100" dir="2700000" algn="tl">
                  <a:srgbClr val="FFFFFF"/>
                </a:outerShdw>
              </a:effectLst>
              <a:latin typeface="Arial" panose="020B0604020202020204" pitchFamily="34" charset="0"/>
              <a:ea typeface="+mn-ea"/>
              <a:cs typeface="+mn-cs"/>
            </a:endParaRPr>
          </a:p>
        </p:txBody>
      </p:sp>
      <p:sp>
        <p:nvSpPr>
          <p:cNvPr id="274465" name="Text Box 33"/>
          <p:cNvSpPr txBox="1">
            <a:spLocks noChangeArrowheads="1"/>
          </p:cNvSpPr>
          <p:nvPr/>
        </p:nvSpPr>
        <p:spPr bwMode="auto">
          <a:xfrm>
            <a:off x="3519488" y="1484313"/>
            <a:ext cx="4691063" cy="431800"/>
          </a:xfrm>
          <a:prstGeom prst="rect">
            <a:avLst/>
          </a:prstGeom>
          <a:solidFill>
            <a:schemeClr val="tx1"/>
          </a:solidFill>
          <a:ln w="9525" algn="ctr">
            <a:solidFill>
              <a:srgbClr val="CC0066"/>
            </a:solidFill>
            <a:miter lim="800000"/>
          </a:ln>
          <a:effectLst/>
        </p:spPr>
        <p:txBody>
          <a:bodyPr anchor="ctr"/>
          <a:lstStyle/>
          <a:p>
            <a:pPr marL="527050" marR="0" indent="-342900" defTabSz="457200" eaLnBrk="1" fontAlgn="auto" hangingPunct="1">
              <a:lnSpc>
                <a:spcPct val="110000"/>
              </a:lnSpc>
              <a:spcBef>
                <a:spcPct val="50000"/>
              </a:spcBef>
              <a:spcAft>
                <a:spcPts val="0"/>
              </a:spcAft>
              <a:buClrTx/>
              <a:buSzTx/>
              <a:buFontTx/>
              <a:buNone/>
              <a:defRPr/>
            </a:pPr>
            <a:endParaRPr kumimoji="0" lang="ru-RU" kern="1200" cap="none" spc="0" normalizeH="0" baseline="0" noProof="0">
              <a:solidFill>
                <a:srgbClr val="FF0000"/>
              </a:solidFill>
              <a:effectLst>
                <a:outerShdw blurRad="38100" dist="38100" dir="2700000" algn="tl">
                  <a:srgbClr val="FFFFFF"/>
                </a:outerShdw>
              </a:effectLst>
              <a:latin typeface="Arial" panose="020B0604020202020204" pitchFamily="34" charset="0"/>
              <a:ea typeface="+mn-ea"/>
              <a:cs typeface="+mn-cs"/>
            </a:endParaRPr>
          </a:p>
        </p:txBody>
      </p:sp>
      <p:sp>
        <p:nvSpPr>
          <p:cNvPr id="57354" name="AutoShape 2">
            <a:hlinkClick r:id="" action="ppaction://hlinkshowjump?jump=nextslide"/>
          </p:cNvPr>
          <p:cNvSpPr/>
          <p:nvPr/>
        </p:nvSpPr>
        <p:spPr>
          <a:xfrm>
            <a:off x="7734300" y="21367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55" name="AutoShape 3">
            <a:hlinkClick r:id="" action="ppaction://hlinkshowjump?jump=nextslide"/>
          </p:cNvPr>
          <p:cNvSpPr/>
          <p:nvPr/>
        </p:nvSpPr>
        <p:spPr>
          <a:xfrm>
            <a:off x="7734300" y="265112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56" name="AutoShape 4">
            <a:hlinkClick r:id="" action="ppaction://hlinkshowjump?jump=nextslide"/>
          </p:cNvPr>
          <p:cNvSpPr/>
          <p:nvPr/>
        </p:nvSpPr>
        <p:spPr>
          <a:xfrm>
            <a:off x="7734300" y="3178175"/>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57" name="AutoShape 5">
            <a:hlinkClick r:id="" action="ppaction://hlinkshowjump?jump=nextslide"/>
          </p:cNvPr>
          <p:cNvSpPr/>
          <p:nvPr/>
        </p:nvSpPr>
        <p:spPr>
          <a:xfrm>
            <a:off x="7734300" y="3611563"/>
            <a:ext cx="198438"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58" name="AutoShape 6">
            <a:hlinkClick r:id="" action="ppaction://hlinkshowjump?jump=nextslide"/>
          </p:cNvPr>
          <p:cNvSpPr/>
          <p:nvPr/>
        </p:nvSpPr>
        <p:spPr>
          <a:xfrm>
            <a:off x="7735888" y="4022725"/>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59" name="AutoShape 7">
            <a:hlinkClick r:id="" action="ppaction://hlinkshowjump?jump=nextslide"/>
          </p:cNvPr>
          <p:cNvSpPr/>
          <p:nvPr/>
        </p:nvSpPr>
        <p:spPr>
          <a:xfrm>
            <a:off x="7735888" y="442436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0" name="AutoShape 8">
            <a:hlinkClick r:id="" action="ppaction://hlinkshowjump?jump=nextslide"/>
          </p:cNvPr>
          <p:cNvSpPr/>
          <p:nvPr/>
        </p:nvSpPr>
        <p:spPr>
          <a:xfrm>
            <a:off x="7735888" y="4870450"/>
            <a:ext cx="196850" cy="285750"/>
          </a:xfrm>
          <a:prstGeom prst="actionButtonForwardNext">
            <a:avLst/>
          </a:prstGeom>
          <a:gradFill rotWithShape="0">
            <a:gsLst>
              <a:gs pos="0">
                <a:srgbClr val="FFA015"/>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1" name="AutoShape 9">
            <a:hlinkClick r:id="" action="ppaction://hlinkshowjump?jump=nextslide"/>
          </p:cNvPr>
          <p:cNvSpPr/>
          <p:nvPr/>
        </p:nvSpPr>
        <p:spPr>
          <a:xfrm>
            <a:off x="7735888" y="52943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2" name="AutoShape 10">
            <a:hlinkClick r:id="" action="ppaction://hlinkshowjump?jump=nextslide"/>
          </p:cNvPr>
          <p:cNvSpPr/>
          <p:nvPr/>
        </p:nvSpPr>
        <p:spPr>
          <a:xfrm>
            <a:off x="7735888" y="57388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3" name="AutoShape 11">
            <a:hlinkClick r:id="" action="ppaction://hlinkshowjump?jump=nextslide"/>
          </p:cNvPr>
          <p:cNvSpPr/>
          <p:nvPr/>
        </p:nvSpPr>
        <p:spPr>
          <a:xfrm>
            <a:off x="7735888" y="6183313"/>
            <a:ext cx="196850" cy="285750"/>
          </a:xfrm>
          <a:prstGeom prst="actionButtonForwardNext">
            <a:avLst/>
          </a:prstGeom>
          <a:gradFill rotWithShape="0">
            <a:gsLst>
              <a:gs pos="0">
                <a:srgbClr val="F29000"/>
              </a:gs>
              <a:gs pos="100000">
                <a:srgbClr val="FFCC00"/>
              </a:gs>
            </a:gsLst>
            <a:lin ang="0" scaled="1"/>
            <a:tileRect/>
          </a:gradFill>
          <a:ln w="9525">
            <a:noFill/>
          </a:ln>
          <a:effectLst>
            <a:prstShdw prst="shdw17" dist="12700" dir="5400000">
              <a:srgbClr val="997A00"/>
            </a:prstShdw>
          </a:effectLst>
        </p:spPr>
        <p:txBody>
          <a:bodyPr rIns="162000"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4" name="Rectangle 18"/>
          <p:cNvSpPr/>
          <p:nvPr/>
        </p:nvSpPr>
        <p:spPr>
          <a:xfrm>
            <a:off x="4800600" y="2628900"/>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5" name="Rectangle 19"/>
          <p:cNvSpPr/>
          <p:nvPr/>
        </p:nvSpPr>
        <p:spPr>
          <a:xfrm>
            <a:off x="4811713" y="3246438"/>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6" name="Rectangle 20"/>
          <p:cNvSpPr/>
          <p:nvPr/>
        </p:nvSpPr>
        <p:spPr>
          <a:xfrm>
            <a:off x="4811713" y="3246438"/>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7" name="AutoShape 21"/>
          <p:cNvSpPr/>
          <p:nvPr/>
        </p:nvSpPr>
        <p:spPr>
          <a:xfrm>
            <a:off x="4892675" y="3028950"/>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8" name="Rectangle 22"/>
          <p:cNvSpPr/>
          <p:nvPr/>
        </p:nvSpPr>
        <p:spPr>
          <a:xfrm>
            <a:off x="4811713" y="3859213"/>
            <a:ext cx="3692525" cy="40005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69" name="AutoShape 23"/>
          <p:cNvSpPr/>
          <p:nvPr/>
        </p:nvSpPr>
        <p:spPr>
          <a:xfrm>
            <a:off x="4892675" y="3641725"/>
            <a:ext cx="338138" cy="312738"/>
          </a:xfrm>
          <a:prstGeom prst="downArrow">
            <a:avLst>
              <a:gd name="adj1" fmla="val 50203"/>
              <a:gd name="adj2" fmla="val 47208"/>
            </a:avLst>
          </a:prstGeom>
          <a:solidFill>
            <a:schemeClr val="bg1"/>
          </a:solidFill>
          <a:ln w="9525" cap="flat" cmpd="sng">
            <a:solidFill>
              <a:schemeClr val="tx1"/>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70" name="Rectangle 31"/>
          <p:cNvSpPr/>
          <p:nvPr/>
        </p:nvSpPr>
        <p:spPr>
          <a:xfrm>
            <a:off x="4035425" y="1143000"/>
            <a:ext cx="5064125" cy="5715000"/>
          </a:xfrm>
          <a:prstGeom prst="rect">
            <a:avLst/>
          </a:prstGeom>
          <a:gradFill rotWithShape="1">
            <a:gsLst>
              <a:gs pos="0">
                <a:srgbClr val="333333"/>
              </a:gs>
              <a:gs pos="100000">
                <a:schemeClr val="bg1"/>
              </a:gs>
            </a:gsLst>
            <a:lin ang="0" scaled="1"/>
            <a:tileRect/>
          </a:gradFill>
          <a:ln w="12700">
            <a:noFill/>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57371" name="Text Box 30"/>
          <p:cNvSpPr txBox="1"/>
          <p:nvPr/>
        </p:nvSpPr>
        <p:spPr>
          <a:xfrm>
            <a:off x="3516313" y="5640388"/>
            <a:ext cx="4691062" cy="431800"/>
          </a:xfrm>
          <a:prstGeom prst="rect">
            <a:avLst/>
          </a:prstGeom>
          <a:solidFill>
            <a:schemeClr val="tx1"/>
          </a:solidFill>
          <a:ln w="9525" cap="flat" cmpd="sng">
            <a:solidFill>
              <a:srgbClr val="CC0066"/>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527050" lvl="0" indent="-342900" eaLnBrk="1" hangingPunct="1">
              <a:lnSpc>
                <a:spcPct val="90000"/>
              </a:lnSpc>
              <a:spcBef>
                <a:spcPct val="50000"/>
              </a:spcBef>
              <a:buClrTx/>
              <a:buFontTx/>
              <a:buNone/>
            </a:pPr>
            <a:r>
              <a:rPr lang="ru-RU" altLang="ru-RU" sz="1600" dirty="0">
                <a:solidFill>
                  <a:srgbClr val="FF2D2D"/>
                </a:solidFill>
                <a:latin typeface="Arial" panose="020B0604020202020204" pitchFamily="34" charset="0"/>
              </a:rPr>
              <a:t>7 этап. Анализ хода решения</a:t>
            </a:r>
          </a:p>
        </p:txBody>
      </p:sp>
      <p:sp>
        <p:nvSpPr>
          <p:cNvPr id="274479" name="Rectangle 47"/>
          <p:cNvSpPr/>
          <p:nvPr/>
        </p:nvSpPr>
        <p:spPr>
          <a:xfrm>
            <a:off x="4413250" y="2438400"/>
            <a:ext cx="4064000" cy="45720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0000"/>
                </a:solidFill>
                <a:latin typeface="Arial" panose="020B0604020202020204" pitchFamily="34" charset="0"/>
              </a:rPr>
              <a:t>Сравнить реальный ход решения с</a:t>
            </a:r>
          </a:p>
          <a:p>
            <a:pPr marL="0" lvl="0" indent="0" eaLnBrk="1" hangingPunct="1">
              <a:spcBef>
                <a:spcPct val="0"/>
              </a:spcBef>
              <a:buClrTx/>
              <a:buFontTx/>
              <a:buNone/>
            </a:pPr>
            <a:r>
              <a:rPr lang="ru-RU" altLang="ru-RU" sz="1400" dirty="0">
                <a:solidFill>
                  <a:srgbClr val="FF0000"/>
                </a:solidFill>
                <a:latin typeface="Arial" panose="020B0604020202020204" pitchFamily="34" charset="0"/>
              </a:rPr>
              <a:t> теоретическим</a:t>
            </a:r>
          </a:p>
        </p:txBody>
      </p:sp>
      <p:sp>
        <p:nvSpPr>
          <p:cNvPr id="274480" name="Rectangle 48"/>
          <p:cNvSpPr/>
          <p:nvPr/>
        </p:nvSpPr>
        <p:spPr>
          <a:xfrm>
            <a:off x="4413250" y="3141663"/>
            <a:ext cx="4064000" cy="438150"/>
          </a:xfrm>
          <a:prstGeom prst="rect">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Сравнить полученный ответ с табличными</a:t>
            </a:r>
          </a:p>
          <a:p>
            <a:pPr marL="342900" lvl="0" indent="-342900" eaLnBrk="1" hangingPunct="1">
              <a:spcBef>
                <a:spcPct val="0"/>
              </a:spcBef>
              <a:buClrTx/>
              <a:buFontTx/>
              <a:buNone/>
            </a:pPr>
            <a:r>
              <a:rPr lang="ru-RU" altLang="ru-RU" sz="1400" dirty="0">
                <a:solidFill>
                  <a:srgbClr val="FF0000"/>
                </a:solidFill>
                <a:latin typeface="Arial" panose="020B0604020202020204" pitchFamily="34" charset="0"/>
              </a:rPr>
              <a:t> данными</a:t>
            </a:r>
          </a:p>
        </p:txBody>
      </p:sp>
      <p:sp>
        <p:nvSpPr>
          <p:cNvPr id="274482" name="AutoShape 50"/>
          <p:cNvSpPr/>
          <p:nvPr/>
        </p:nvSpPr>
        <p:spPr>
          <a:xfrm>
            <a:off x="4810125" y="2881313"/>
            <a:ext cx="338138" cy="312737"/>
          </a:xfrm>
          <a:prstGeom prst="downArrow">
            <a:avLst>
              <a:gd name="adj1" fmla="val 50203"/>
              <a:gd name="adj2" fmla="val 47208"/>
            </a:avLst>
          </a:prstGeom>
          <a:solidFill>
            <a:schemeClr val="bg1"/>
          </a:solidFill>
          <a:ln w="9525" cap="flat" cmpd="sng">
            <a:solidFill>
              <a:srgbClr val="CC0000"/>
            </a:solidFill>
            <a:prstDash val="solid"/>
            <a:miter/>
            <a:headEnd type="none" w="med" len="med"/>
            <a:tailEnd type="none" w="med" len="med"/>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75" name="Rectangle 65">
            <a:hlinkClick r:id="" action="ppaction://noaction"/>
          </p:cNvPr>
          <p:cNvSpPr/>
          <p:nvPr/>
        </p:nvSpPr>
        <p:spPr>
          <a:xfrm>
            <a:off x="3492500" y="5649913"/>
            <a:ext cx="4702175" cy="43497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7376" name="Rectangle 69"/>
          <p:cNvSpPr/>
          <p:nvPr/>
        </p:nvSpPr>
        <p:spPr>
          <a:xfrm>
            <a:off x="0" y="149225"/>
            <a:ext cx="512763" cy="6708775"/>
          </a:xfrm>
          <a:prstGeom prst="rect">
            <a:avLst/>
          </a:prstGeom>
          <a:gradFill rotWithShape="1">
            <a:gsLst>
              <a:gs pos="0">
                <a:srgbClr val="292929">
                  <a:alpha val="35001"/>
                </a:srgbClr>
              </a:gs>
              <a:gs pos="100000">
                <a:srgbClr val="FF9797">
                  <a:alpha val="35999"/>
                </a:srgbClr>
              </a:gs>
            </a:gsLst>
            <a:lin ang="0" scaled="1"/>
            <a:tileRect/>
          </a:gradFill>
          <a:ln w="12700" cap="flat" cmpd="sng">
            <a:solidFill>
              <a:srgbClr val="FF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a:p>
            <a:pPr marL="0" lvl="0" indent="0" algn="ctr" eaLnBrk="1" hangingPunct="1">
              <a:spcBef>
                <a:spcPct val="0"/>
              </a:spcBef>
              <a:buClrTx/>
              <a:buFontTx/>
              <a:buNone/>
            </a:pPr>
            <a:endParaRPr lang="ru-RU" altLang="ru-RU" i="1" dirty="0">
              <a:solidFill>
                <a:srgbClr val="EAF50B"/>
              </a:solidFill>
              <a:latin typeface="Arial" panose="020B0604020202020204" pitchFamily="34" charset="0"/>
            </a:endParaRPr>
          </a:p>
        </p:txBody>
      </p:sp>
      <p:sp>
        <p:nvSpPr>
          <p:cNvPr id="274503" name="Text Box 71"/>
          <p:cNvSpPr txBox="1">
            <a:spLocks noChangeArrowheads="1"/>
          </p:cNvSpPr>
          <p:nvPr/>
        </p:nvSpPr>
        <p:spPr bwMode="auto">
          <a:xfrm>
            <a:off x="3492500" y="493713"/>
            <a:ext cx="5651500" cy="530225"/>
          </a:xfrm>
          <a:prstGeom prst="rect">
            <a:avLst/>
          </a:prstGeom>
          <a:noFill/>
          <a:ln w="9525" algn="ctr">
            <a:noFill/>
            <a:miter lim="800000"/>
          </a:ln>
          <a:effectLst>
            <a:outerShdw dist="40161" dir="1106097" algn="ctr" rotWithShape="0">
              <a:srgbClr val="CC0000"/>
            </a:outerShdw>
          </a:effectLst>
        </p:spPr>
        <p:txBody>
          <a:bodyPr/>
          <a:lstStyle/>
          <a:p>
            <a:pPr marL="184150" marR="0" indent="352425" defTabSz="457200" eaLnBrk="1" fontAlgn="auto" hangingPunct="1">
              <a:lnSpc>
                <a:spcPct val="110000"/>
              </a:lnSpc>
              <a:spcBef>
                <a:spcPct val="50000"/>
              </a:spcBef>
              <a:spcAft>
                <a:spcPts val="0"/>
              </a:spcAft>
              <a:buClrTx/>
              <a:buSzTx/>
              <a:buFontTx/>
              <a:buNone/>
              <a:defRPr/>
            </a:pPr>
            <a:r>
              <a:rPr kumimoji="0" lang="ru-RU" sz="2400" kern="1200" cap="none" spc="0" normalizeH="0" baseline="0" noProof="0">
                <a:solidFill>
                  <a:schemeClr val="bg1"/>
                </a:solidFill>
                <a:effectLst>
                  <a:outerShdw blurRad="38100" dist="38100" dir="2700000" algn="tl">
                    <a:srgbClr val="C0C0C0"/>
                  </a:outerShdw>
                </a:effectLst>
                <a:latin typeface="Verdana" panose="020B0604030504040204" pitchFamily="34" charset="0"/>
                <a:ea typeface="+mn-ea"/>
                <a:cs typeface="+mn-cs"/>
              </a:rPr>
              <a:t>ПРОЦЕДУРЫ    АРИЗ</a:t>
            </a:r>
          </a:p>
        </p:txBody>
      </p:sp>
    </p:spTree>
  </p:cSld>
  <p:clrMapOvr>
    <a:masterClrMapping/>
  </p:clrMapOvr>
  <p:transition spd="med"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74479"/>
                                        </p:tgtEl>
                                        <p:attrNameLst>
                                          <p:attrName>style.visibility</p:attrName>
                                        </p:attrNameLst>
                                      </p:cBhvr>
                                      <p:to>
                                        <p:strVal val="visible"/>
                                      </p:to>
                                    </p:set>
                                    <p:animEffect transition="in" filter="slide(fromTop)">
                                      <p:cBhvr>
                                        <p:cTn id="7" dur="500"/>
                                        <p:tgtEl>
                                          <p:spTgt spid="274479"/>
                                        </p:tgtEl>
                                      </p:cBhvr>
                                    </p:animEffect>
                                  </p:childTnLst>
                                </p:cTn>
                              </p:par>
                              <p:par>
                                <p:cTn id="8" presetID="12" presetClass="entr" presetSubtype="1" fill="hold" nodeType="withEffect">
                                  <p:stCondLst>
                                    <p:cond delay="0"/>
                                  </p:stCondLst>
                                  <p:childTnLst>
                                    <p:set>
                                      <p:cBhvr>
                                        <p:cTn id="9" dur="1" fill="hold">
                                          <p:stCondLst>
                                            <p:cond delay="0"/>
                                          </p:stCondLst>
                                        </p:cTn>
                                        <p:tgtEl>
                                          <p:spTgt spid="274482"/>
                                        </p:tgtEl>
                                        <p:attrNameLst>
                                          <p:attrName>style.visibility</p:attrName>
                                        </p:attrNameLst>
                                      </p:cBhvr>
                                      <p:to>
                                        <p:strVal val="visible"/>
                                      </p:to>
                                    </p:set>
                                    <p:animEffect transition="in" filter="slide(fromTop)">
                                      <p:cBhvr>
                                        <p:cTn id="10" dur="500"/>
                                        <p:tgtEl>
                                          <p:spTgt spid="274482"/>
                                        </p:tgtEl>
                                      </p:cBhvr>
                                    </p:animEffect>
                                  </p:childTnLst>
                                </p:cTn>
                              </p:par>
                              <p:par>
                                <p:cTn id="11" presetID="12" presetClass="entr" presetSubtype="1" fill="hold" nodeType="withEffect">
                                  <p:stCondLst>
                                    <p:cond delay="0"/>
                                  </p:stCondLst>
                                  <p:childTnLst>
                                    <p:set>
                                      <p:cBhvr>
                                        <p:cTn id="12" dur="1" fill="hold">
                                          <p:stCondLst>
                                            <p:cond delay="0"/>
                                          </p:stCondLst>
                                        </p:cTn>
                                        <p:tgtEl>
                                          <p:spTgt spid="274480"/>
                                        </p:tgtEl>
                                        <p:attrNameLst>
                                          <p:attrName>style.visibility</p:attrName>
                                        </p:attrNameLst>
                                      </p:cBhvr>
                                      <p:to>
                                        <p:strVal val="visible"/>
                                      </p:to>
                                    </p:set>
                                    <p:animEffect transition="in" filter="slide(fromTop)">
                                      <p:cBhvr>
                                        <p:cTn id="13" dur="500"/>
                                        <p:tgtEl>
                                          <p:spTgt spid="2744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79" grpId="0" animBg="1"/>
      <p:bldP spid="274480" grpId="0" animBg="1"/>
      <p:bldP spid="27448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8"/>
          <p:cNvSpPr/>
          <p:nvPr/>
        </p:nvSpPr>
        <p:spPr>
          <a:xfrm>
            <a:off x="0" y="6691313"/>
            <a:ext cx="8839200" cy="166687"/>
          </a:xfrm>
          <a:prstGeom prst="rect">
            <a:avLst/>
          </a:prstGeom>
          <a:solidFill>
            <a:srgbClr val="DDDDDD">
              <a:alpha val="43137"/>
            </a:srgbClr>
          </a:solidFill>
          <a:ln w="12700">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endParaRPr lang="ru-RU" altLang="ru-RU" dirty="0">
              <a:solidFill>
                <a:schemeClr val="tx1"/>
              </a:solidFill>
              <a:latin typeface="Arial" panose="020B0604020202020204" pitchFamily="34" charset="0"/>
            </a:endParaRPr>
          </a:p>
        </p:txBody>
      </p:sp>
      <p:sp>
        <p:nvSpPr>
          <p:cNvPr id="59395" name="Line 9"/>
          <p:cNvSpPr/>
          <p:nvPr/>
        </p:nvSpPr>
        <p:spPr>
          <a:xfrm>
            <a:off x="0" y="6697663"/>
            <a:ext cx="9144000" cy="0"/>
          </a:xfrm>
          <a:prstGeom prst="line">
            <a:avLst/>
          </a:prstGeom>
          <a:ln w="12700" cap="flat" cmpd="sng">
            <a:solidFill>
              <a:srgbClr val="B2B2B2"/>
            </a:solidFill>
            <a:prstDash val="solid"/>
            <a:headEnd type="none" w="med" len="med"/>
            <a:tailEnd type="none" w="med" len="med"/>
          </a:ln>
        </p:spPr>
      </p:sp>
      <p:sp>
        <p:nvSpPr>
          <p:cNvPr id="59396" name="Прямоугольник 11"/>
          <p:cNvSpPr/>
          <p:nvPr/>
        </p:nvSpPr>
        <p:spPr>
          <a:xfrm>
            <a:off x="339725" y="160338"/>
            <a:ext cx="8499475" cy="466725"/>
          </a:xfrm>
          <a:prstGeom prst="rect">
            <a:avLst/>
          </a:prstGeom>
          <a:noFill/>
          <a:ln w="9525">
            <a:noFill/>
          </a:ln>
        </p:spPr>
        <p:txBody>
          <a:bodyPr>
            <a:spAutoFit/>
          </a:bodyPr>
          <a:lstStyle/>
          <a:p>
            <a:pPr marL="184150" indent="352425" eaLnBrk="1" hangingPunct="1">
              <a:lnSpc>
                <a:spcPct val="110000"/>
              </a:lnSpc>
              <a:spcBef>
                <a:spcPct val="50000"/>
              </a:spcBef>
              <a:buNone/>
            </a:pPr>
            <a:r>
              <a:rPr lang="ru-RU" altLang="x-none" sz="2400" b="1" dirty="0">
                <a:solidFill>
                  <a:srgbClr val="C00000"/>
                </a:solidFill>
                <a:latin typeface="Arial" panose="020B0604020202020204" pitchFamily="34" charset="0"/>
                <a:cs typeface="Arial" panose="020B0604020202020204" pitchFamily="34" charset="0"/>
              </a:rPr>
              <a:t>П</a:t>
            </a:r>
            <a:r>
              <a:rPr lang="ru-RU" altLang="x-none" sz="2000" b="1" dirty="0">
                <a:solidFill>
                  <a:srgbClr val="C00000"/>
                </a:solidFill>
                <a:latin typeface="Arial" panose="020B0604020202020204" pitchFamily="34" charset="0"/>
                <a:cs typeface="Arial" panose="020B0604020202020204" pitchFamily="34" charset="0"/>
              </a:rPr>
              <a:t>РАВИЛА  АРИЗ</a:t>
            </a:r>
            <a:r>
              <a:rPr lang="ru-RU" altLang="x-none" sz="2400" b="1" dirty="0">
                <a:solidFill>
                  <a:srgbClr val="C00000"/>
                </a:solidFill>
                <a:latin typeface="Arial" panose="020B0604020202020204" pitchFamily="34" charset="0"/>
                <a:cs typeface="Arial" panose="020B0604020202020204" pitchFamily="34" charset="0"/>
              </a:rPr>
              <a:t> </a:t>
            </a:r>
            <a:endParaRPr lang="ru-RU" altLang="x-none" sz="2400" b="1" dirty="0">
              <a:solidFill>
                <a:srgbClr val="C00000"/>
              </a:solidFill>
              <a:latin typeface="Arial" panose="020B0604020202020204" pitchFamily="34" charset="0"/>
              <a:ea typeface="Arial" panose="020B0604020202020204" pitchFamily="34" charset="0"/>
            </a:endParaRPr>
          </a:p>
        </p:txBody>
      </p:sp>
      <p:sp>
        <p:nvSpPr>
          <p:cNvPr id="59397" name="Прямоугольник 12"/>
          <p:cNvSpPr/>
          <p:nvPr/>
        </p:nvSpPr>
        <p:spPr>
          <a:xfrm>
            <a:off x="827088" y="798513"/>
            <a:ext cx="8245475" cy="4092575"/>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58775" eaLnBrk="1" hangingPunct="1">
              <a:spcBef>
                <a:spcPct val="0"/>
              </a:spcBef>
              <a:buClrTx/>
              <a:buFontTx/>
              <a:buAutoNum type="arabicPeriod"/>
            </a:pPr>
            <a:r>
              <a:rPr lang="ru-RU" altLang="ru-RU" sz="2000" dirty="0">
                <a:solidFill>
                  <a:srgbClr val="002060"/>
                </a:solidFill>
                <a:latin typeface="Arial" panose="020B0604020202020204" pitchFamily="34" charset="0"/>
              </a:rPr>
              <a:t>Алгоритмы решения изобретательских задач (АРИЗ) – инструмент для мышления, а не вместо мышления. Тщательно обдумывайте формулировку каждого шага, записывайте все соображения, возникшие по ходу решения задачи. </a:t>
            </a:r>
          </a:p>
          <a:p>
            <a:pPr marL="0" lvl="0" indent="358775" eaLnBrk="1" hangingPunct="1">
              <a:spcBef>
                <a:spcPct val="0"/>
              </a:spcBef>
              <a:buClrTx/>
              <a:buFontTx/>
              <a:buAutoNum type="arabicPeriod"/>
            </a:pPr>
            <a:r>
              <a:rPr lang="ru-RU" altLang="ru-RU" sz="2000" dirty="0">
                <a:solidFill>
                  <a:srgbClr val="002060"/>
                </a:solidFill>
                <a:latin typeface="Arial" panose="020B0604020202020204" pitchFamily="34" charset="0"/>
              </a:rPr>
              <a:t>АРИЗ</a:t>
            </a:r>
            <a:r>
              <a:rPr lang="en-US" altLang="ru-RU" sz="2000" dirty="0">
                <a:solidFill>
                  <a:srgbClr val="002060"/>
                </a:solidFill>
                <a:latin typeface="Arial" panose="020B0604020202020204" pitchFamily="34" charset="0"/>
              </a:rPr>
              <a:t> </a:t>
            </a:r>
            <a:r>
              <a:rPr lang="ru-RU" altLang="ru-RU" sz="2000" dirty="0">
                <a:solidFill>
                  <a:srgbClr val="002060"/>
                </a:solidFill>
                <a:latin typeface="Arial" panose="020B0604020202020204" pitchFamily="34" charset="0"/>
              </a:rPr>
              <a:t>–</a:t>
            </a:r>
            <a:r>
              <a:rPr lang="en-US" altLang="ru-RU" sz="2000" dirty="0">
                <a:solidFill>
                  <a:srgbClr val="002060"/>
                </a:solidFill>
                <a:latin typeface="Arial" panose="020B0604020202020204" pitchFamily="34" charset="0"/>
              </a:rPr>
              <a:t> </a:t>
            </a:r>
            <a:r>
              <a:rPr lang="ru-RU" altLang="ru-RU" sz="2000" dirty="0">
                <a:solidFill>
                  <a:srgbClr val="002060"/>
                </a:solidFill>
                <a:latin typeface="Arial" panose="020B0604020202020204" pitchFamily="34" charset="0"/>
              </a:rPr>
              <a:t>инструмент для нестандартных задач.</a:t>
            </a:r>
          </a:p>
          <a:p>
            <a:pPr marL="0" lvl="0" indent="358775" eaLnBrk="1" hangingPunct="1">
              <a:spcBef>
                <a:spcPct val="0"/>
              </a:spcBef>
              <a:buClrTx/>
              <a:buFontTx/>
              <a:buNone/>
            </a:pPr>
            <a:r>
              <a:rPr lang="ru-RU" altLang="ru-RU" sz="2000" dirty="0">
                <a:solidFill>
                  <a:srgbClr val="002060"/>
                </a:solidFill>
                <a:latin typeface="Arial" panose="020B0604020202020204" pitchFamily="34" charset="0"/>
              </a:rPr>
              <a:t>Проверьте: может быть ваша задача решается уже</a:t>
            </a:r>
          </a:p>
          <a:p>
            <a:pPr marL="0" lvl="0" indent="358775" eaLnBrk="1" hangingPunct="1">
              <a:spcBef>
                <a:spcPct val="0"/>
              </a:spcBef>
              <a:buClrTx/>
              <a:buFontTx/>
              <a:buNone/>
            </a:pPr>
            <a:r>
              <a:rPr lang="ru-RU" altLang="ru-RU" sz="2000" dirty="0">
                <a:solidFill>
                  <a:srgbClr val="002060"/>
                </a:solidFill>
                <a:latin typeface="Arial" panose="020B0604020202020204" pitchFamily="34" charset="0"/>
              </a:rPr>
              <a:t>знакомыми методами? </a:t>
            </a:r>
          </a:p>
          <a:p>
            <a:pPr marL="0" lvl="0" indent="358775" eaLnBrk="1" hangingPunct="1">
              <a:spcBef>
                <a:spcPct val="0"/>
              </a:spcBef>
              <a:buClrTx/>
              <a:buFontTx/>
              <a:buNone/>
            </a:pPr>
            <a:r>
              <a:rPr lang="ru-RU" altLang="ru-RU" sz="2000" dirty="0">
                <a:solidFill>
                  <a:srgbClr val="002060"/>
                </a:solidFill>
                <a:latin typeface="Arial" panose="020B0604020202020204" pitchFamily="34" charset="0"/>
              </a:rPr>
              <a:t>3. При постановке задачи в АРИЗ учитывается, что источником психологической инерции служит техническая терминология. Поэтому надо указывать не что нужно сделать, а сформулировать нежелательный эффект, который нужно устранить. На др. шагах АРИЗа могут быть использованы операторы РВС, метод маленьких человечков и вепольный анализ. </a:t>
            </a:r>
          </a:p>
        </p:txBody>
      </p:sp>
    </p:spTree>
  </p:cSld>
  <p:clrMapOvr>
    <a:masterClrMapping/>
  </p:clrMapOvr>
  <p:transition spd="med">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p:nvPr/>
        </p:nvSpPr>
        <p:spPr>
          <a:xfrm>
            <a:off x="0" y="0"/>
            <a:ext cx="4576763" cy="6858000"/>
          </a:xfrm>
          <a:prstGeom prst="rect">
            <a:avLst/>
          </a:prstGeom>
          <a:solidFill>
            <a:schemeClr val="tx2"/>
          </a:solidFill>
          <a:ln w="12700" cap="flat" cmpd="sng">
            <a:solidFill>
              <a:srgbClr val="CC0000"/>
            </a:solidFill>
            <a:prstDash val="solid"/>
            <a:miter/>
            <a:headEnd type="none" w="med" len="med"/>
            <a:tailEnd type="none" w="med" len="med"/>
          </a:ln>
        </p:spPr>
        <p:txBody>
          <a:bodyPr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400" dirty="0">
                <a:solidFill>
                  <a:srgbClr val="FFFF00"/>
                </a:solidFill>
                <a:latin typeface="Arial" panose="020B0604020202020204" pitchFamily="34" charset="0"/>
                <a:cs typeface="Arial" panose="020B0604020202020204" pitchFamily="34" charset="0"/>
              </a:rPr>
              <a:t> </a:t>
            </a:r>
          </a:p>
          <a:p>
            <a:pPr marL="0" lvl="0" indent="0" eaLnBrk="1" hangingPunct="1">
              <a:spcBef>
                <a:spcPct val="0"/>
              </a:spcBef>
              <a:buClrTx/>
              <a:buFontTx/>
              <a:buChar char="•"/>
            </a:pPr>
            <a:endParaRPr lang="ru-RU" altLang="ru-RU" sz="1400" dirty="0">
              <a:solidFill>
                <a:srgbClr val="FFFF00"/>
              </a:solidFill>
              <a:latin typeface="Arial" panose="020B0604020202020204" pitchFamily="34" charset="0"/>
              <a:cs typeface="Arial" panose="020B0604020202020204" pitchFamily="34" charset="0"/>
            </a:endParaRPr>
          </a:p>
          <a:p>
            <a:pPr marL="0" lvl="0" indent="0" eaLnBrk="1" hangingPunct="1">
              <a:spcBef>
                <a:spcPct val="0"/>
              </a:spcBef>
              <a:buClrTx/>
              <a:buFontTx/>
              <a:buChar char="•"/>
            </a:pPr>
            <a:endParaRPr lang="ru-RU" altLang="ru-RU" sz="1400" dirty="0">
              <a:solidFill>
                <a:srgbClr val="FFFF00"/>
              </a:solidFill>
              <a:latin typeface="Arial" panose="020B0604020202020204" pitchFamily="34" charset="0"/>
              <a:ea typeface="Arial" panose="020B0604020202020204" pitchFamily="34" charset="0"/>
            </a:endParaRPr>
          </a:p>
        </p:txBody>
      </p:sp>
      <p:sp>
        <p:nvSpPr>
          <p:cNvPr id="279563" name="Rectangle 11"/>
          <p:cNvSpPr>
            <a:spLocks noChangeArrowheads="1"/>
          </p:cNvSpPr>
          <p:nvPr/>
        </p:nvSpPr>
        <p:spPr bwMode="auto">
          <a:xfrm>
            <a:off x="0" y="0"/>
            <a:ext cx="9144000" cy="766763"/>
          </a:xfrm>
          <a:prstGeom prst="rect">
            <a:avLst/>
          </a:prstGeom>
          <a:solidFill>
            <a:srgbClr val="FF0000"/>
          </a:solidFill>
          <a:ln w="9525">
            <a:noFill/>
            <a:miter lim="800000"/>
          </a:ln>
          <a:effectLst>
            <a:outerShdw dist="28398" dir="3806097" algn="ctr" rotWithShape="0">
              <a:srgbClr val="FF0000">
                <a:alpha val="50000"/>
              </a:srgbClr>
            </a:outerShdw>
          </a:effectLst>
        </p:spPr>
        <p:txBody>
          <a:bodyPr wrap="none" anchor="ctr"/>
          <a:lstStyle/>
          <a:p>
            <a:pPr algn="ctr" eaLnBrk="1" hangingPunct="1">
              <a:buNone/>
            </a:pPr>
            <a:r>
              <a:rPr lang="ru-RU" altLang="x-none" sz="2000" dirty="0">
                <a:solidFill>
                  <a:schemeClr val="bg1"/>
                </a:solidFill>
                <a:effectLst>
                  <a:outerShdw blurRad="38100" dist="38100" dir="2700000">
                    <a:srgbClr val="000000"/>
                  </a:outerShdw>
                </a:effectLst>
                <a:latin typeface="Arial" panose="020B0604020202020204" pitchFamily="34" charset="0"/>
                <a:cs typeface="Arial" panose="020B0604020202020204" pitchFamily="34" charset="0"/>
              </a:rPr>
              <a:t>СРАВНИТЕЛЬНАЯ  ТАБЛИЦА</a:t>
            </a:r>
          </a:p>
          <a:p>
            <a:pPr algn="ctr" eaLnBrk="1" hangingPunct="1">
              <a:lnSpc>
                <a:spcPct val="120000"/>
              </a:lnSpc>
              <a:buNone/>
            </a:pPr>
            <a:r>
              <a:rPr lang="ru-RU" altLang="x-none" sz="2000" dirty="0">
                <a:solidFill>
                  <a:schemeClr val="bg1"/>
                </a:solidFill>
                <a:effectLst>
                  <a:outerShdw blurRad="38100" dist="38100" dir="2700000">
                    <a:srgbClr val="000000"/>
                  </a:outerShdw>
                </a:effectLst>
                <a:latin typeface="Arial" panose="020B0604020202020204" pitchFamily="34" charset="0"/>
                <a:cs typeface="Arial" panose="020B0604020202020204" pitchFamily="34" charset="0"/>
              </a:rPr>
              <a:t>методов решения творческих задач</a:t>
            </a:r>
            <a:endParaRPr lang="ru-RU" altLang="x-none" sz="2000" dirty="0">
              <a:solidFill>
                <a:schemeClr val="bg1"/>
              </a:solidFill>
              <a:effectLst>
                <a:outerShdw blurRad="38100" dist="38100" dir="2700000">
                  <a:srgbClr val="000000"/>
                </a:outerShdw>
              </a:effectLst>
              <a:latin typeface="Arial" panose="020B0604020202020204" pitchFamily="34" charset="0"/>
              <a:ea typeface="Arial" panose="020B0604020202020204" pitchFamily="34" charset="0"/>
            </a:endParaRPr>
          </a:p>
        </p:txBody>
      </p:sp>
      <p:sp>
        <p:nvSpPr>
          <p:cNvPr id="61444" name="Rectangle 12"/>
          <p:cNvSpPr/>
          <p:nvPr/>
        </p:nvSpPr>
        <p:spPr>
          <a:xfrm>
            <a:off x="1447800" y="882650"/>
            <a:ext cx="1774825" cy="217488"/>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r>
              <a:rPr lang="ru-RU" altLang="ru-RU" dirty="0">
                <a:solidFill>
                  <a:schemeClr val="bg1"/>
                </a:solidFill>
                <a:latin typeface="Tw Cen MT" pitchFamily="34" charset="0"/>
              </a:rPr>
              <a:t>ДОСТОИНСТВА</a:t>
            </a:r>
          </a:p>
        </p:txBody>
      </p:sp>
      <p:sp>
        <p:nvSpPr>
          <p:cNvPr id="61445" name="Rectangle 15"/>
          <p:cNvSpPr/>
          <p:nvPr/>
        </p:nvSpPr>
        <p:spPr>
          <a:xfrm>
            <a:off x="5932488" y="889000"/>
            <a:ext cx="1774825" cy="217488"/>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r>
              <a:rPr lang="ru-RU" altLang="ru-RU" dirty="0">
                <a:solidFill>
                  <a:schemeClr val="tx1"/>
                </a:solidFill>
                <a:latin typeface="Tw Cen MT" pitchFamily="34" charset="0"/>
              </a:rPr>
              <a:t>НЕДОСТАТКИ</a:t>
            </a:r>
          </a:p>
        </p:txBody>
      </p:sp>
      <p:sp>
        <p:nvSpPr>
          <p:cNvPr id="61446" name="Rectangle 17"/>
          <p:cNvSpPr/>
          <p:nvPr/>
        </p:nvSpPr>
        <p:spPr>
          <a:xfrm>
            <a:off x="2192338" y="1092200"/>
            <a:ext cx="4757737" cy="404813"/>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r>
              <a:rPr lang="ru-RU" altLang="ru-RU" b="1" dirty="0">
                <a:solidFill>
                  <a:srgbClr val="002060"/>
                </a:solidFill>
                <a:latin typeface="Arial" panose="020B0604020202020204" pitchFamily="34" charset="0"/>
                <a:cs typeface="Arial" panose="020B0604020202020204" pitchFamily="34" charset="0"/>
              </a:rPr>
              <a:t>Неалгоритмические методы</a:t>
            </a:r>
            <a:endParaRPr lang="ru-RU" altLang="ru-RU" b="1" dirty="0">
              <a:solidFill>
                <a:srgbClr val="002060"/>
              </a:solidFill>
              <a:latin typeface="Arial" panose="020B0604020202020204" pitchFamily="34" charset="0"/>
              <a:ea typeface="Arial" panose="020B0604020202020204" pitchFamily="34" charset="0"/>
            </a:endParaRPr>
          </a:p>
        </p:txBody>
      </p:sp>
      <p:sp>
        <p:nvSpPr>
          <p:cNvPr id="61447" name="Rectangle 18"/>
          <p:cNvSpPr/>
          <p:nvPr/>
        </p:nvSpPr>
        <p:spPr>
          <a:xfrm>
            <a:off x="1087438" y="1392238"/>
            <a:ext cx="3346450" cy="4064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lnSpc>
                <a:spcPct val="80000"/>
              </a:lnSpc>
              <a:spcBef>
                <a:spcPct val="0"/>
              </a:spcBef>
              <a:buClrTx/>
              <a:buFontTx/>
              <a:buNone/>
            </a:pPr>
            <a:r>
              <a:rPr lang="ru-RU" altLang="ru-RU" sz="1600" dirty="0">
                <a:solidFill>
                  <a:schemeClr val="bg1"/>
                </a:solidFill>
                <a:latin typeface="Tw Cen MT" pitchFamily="34" charset="0"/>
              </a:rPr>
              <a:t>Решают относительно простые задачи</a:t>
            </a:r>
          </a:p>
        </p:txBody>
      </p:sp>
      <p:sp>
        <p:nvSpPr>
          <p:cNvPr id="61448" name="Rectangle 19"/>
          <p:cNvSpPr/>
          <p:nvPr/>
        </p:nvSpPr>
        <p:spPr>
          <a:xfrm>
            <a:off x="5178425" y="1420813"/>
            <a:ext cx="2989263" cy="37782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lnSpc>
                <a:spcPct val="80000"/>
              </a:lnSpc>
              <a:spcBef>
                <a:spcPct val="0"/>
              </a:spcBef>
              <a:buClrTx/>
              <a:buFontTx/>
              <a:buNone/>
            </a:pPr>
            <a:r>
              <a:rPr lang="ru-RU" altLang="ru-RU" sz="1600" dirty="0">
                <a:solidFill>
                  <a:schemeClr val="tx1"/>
                </a:solidFill>
                <a:latin typeface="Tw Cen MT" pitchFamily="34" charset="0"/>
              </a:rPr>
              <a:t>  Неэффективность при решении сложных задач</a:t>
            </a:r>
          </a:p>
        </p:txBody>
      </p:sp>
      <p:sp>
        <p:nvSpPr>
          <p:cNvPr id="61449" name="Line 20"/>
          <p:cNvSpPr/>
          <p:nvPr/>
        </p:nvSpPr>
        <p:spPr>
          <a:xfrm>
            <a:off x="1023938" y="1827213"/>
            <a:ext cx="3559175" cy="0"/>
          </a:xfrm>
          <a:prstGeom prst="line">
            <a:avLst/>
          </a:prstGeom>
          <a:ln w="9525" cap="flat" cmpd="sng">
            <a:solidFill>
              <a:schemeClr val="bg1"/>
            </a:solidFill>
            <a:prstDash val="solid"/>
            <a:headEnd type="none" w="med" len="med"/>
            <a:tailEnd type="none" w="med" len="med"/>
          </a:ln>
        </p:spPr>
      </p:sp>
      <p:sp>
        <p:nvSpPr>
          <p:cNvPr id="61450" name="Line 21"/>
          <p:cNvSpPr/>
          <p:nvPr/>
        </p:nvSpPr>
        <p:spPr>
          <a:xfrm>
            <a:off x="4595813" y="1827213"/>
            <a:ext cx="3559175" cy="0"/>
          </a:xfrm>
          <a:prstGeom prst="line">
            <a:avLst/>
          </a:prstGeom>
          <a:ln w="9525" cap="flat" cmpd="sng">
            <a:solidFill>
              <a:schemeClr val="tx1"/>
            </a:solidFill>
            <a:prstDash val="solid"/>
            <a:headEnd type="none" w="med" len="med"/>
            <a:tailEnd type="none" w="med" len="med"/>
          </a:ln>
        </p:spPr>
      </p:sp>
      <p:sp>
        <p:nvSpPr>
          <p:cNvPr id="61451" name="Rectangle 22"/>
          <p:cNvSpPr/>
          <p:nvPr/>
        </p:nvSpPr>
        <p:spPr>
          <a:xfrm>
            <a:off x="806450" y="1887538"/>
            <a:ext cx="3524250" cy="3175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lnSpc>
                <a:spcPct val="80000"/>
              </a:lnSpc>
              <a:spcBef>
                <a:spcPct val="0"/>
              </a:spcBef>
              <a:buClrTx/>
              <a:buFontTx/>
              <a:buNone/>
            </a:pPr>
            <a:r>
              <a:rPr lang="ru-RU" altLang="ru-RU" sz="1600" dirty="0">
                <a:solidFill>
                  <a:schemeClr val="bg1"/>
                </a:solidFill>
                <a:latin typeface="Tw Cen MT" pitchFamily="34" charset="0"/>
              </a:rPr>
              <a:t>Резко увеличивают количество новых идей</a:t>
            </a:r>
          </a:p>
        </p:txBody>
      </p:sp>
      <p:sp>
        <p:nvSpPr>
          <p:cNvPr id="61452" name="Rectangle 23"/>
          <p:cNvSpPr/>
          <p:nvPr/>
        </p:nvSpPr>
        <p:spPr>
          <a:xfrm>
            <a:off x="4537075" y="1739900"/>
            <a:ext cx="4232275" cy="6223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1600" dirty="0">
                <a:solidFill>
                  <a:schemeClr val="tx1"/>
                </a:solidFill>
                <a:latin typeface="Tw Cen MT" pitchFamily="34" charset="0"/>
              </a:rPr>
              <a:t> Низкая вероятность продуцирования </a:t>
            </a:r>
            <a:br>
              <a:rPr lang="ru-RU" altLang="ru-RU" sz="1600" dirty="0">
                <a:solidFill>
                  <a:schemeClr val="tx1"/>
                </a:solidFill>
                <a:latin typeface="Tw Cen MT" pitchFamily="34" charset="0"/>
              </a:rPr>
            </a:br>
            <a:r>
              <a:rPr lang="ru-RU" altLang="ru-RU" sz="1600" dirty="0">
                <a:solidFill>
                  <a:schemeClr val="tx1"/>
                </a:solidFill>
                <a:latin typeface="Tw Cen MT" pitchFamily="34" charset="0"/>
              </a:rPr>
              <a:t> новой качественной идеи</a:t>
            </a:r>
          </a:p>
        </p:txBody>
      </p:sp>
      <p:sp>
        <p:nvSpPr>
          <p:cNvPr id="61453" name="Line 24"/>
          <p:cNvSpPr/>
          <p:nvPr/>
        </p:nvSpPr>
        <p:spPr>
          <a:xfrm>
            <a:off x="1012825" y="2312988"/>
            <a:ext cx="3559175" cy="0"/>
          </a:xfrm>
          <a:prstGeom prst="line">
            <a:avLst/>
          </a:prstGeom>
          <a:ln w="9525" cap="flat" cmpd="sng">
            <a:solidFill>
              <a:schemeClr val="bg1"/>
            </a:solidFill>
            <a:prstDash val="solid"/>
            <a:headEnd type="none" w="med" len="med"/>
            <a:tailEnd type="none" w="med" len="med"/>
          </a:ln>
        </p:spPr>
      </p:sp>
      <p:sp>
        <p:nvSpPr>
          <p:cNvPr id="61454" name="Line 25"/>
          <p:cNvSpPr/>
          <p:nvPr/>
        </p:nvSpPr>
        <p:spPr>
          <a:xfrm>
            <a:off x="4584700" y="2322513"/>
            <a:ext cx="3559175" cy="0"/>
          </a:xfrm>
          <a:prstGeom prst="line">
            <a:avLst/>
          </a:prstGeom>
          <a:ln w="9525" cap="flat" cmpd="sng">
            <a:solidFill>
              <a:schemeClr val="tx1"/>
            </a:solidFill>
            <a:prstDash val="solid"/>
            <a:headEnd type="none" w="med" len="med"/>
            <a:tailEnd type="none" w="med" len="med"/>
          </a:ln>
        </p:spPr>
      </p:sp>
      <p:sp>
        <p:nvSpPr>
          <p:cNvPr id="61455" name="Rectangle 26"/>
          <p:cNvSpPr/>
          <p:nvPr/>
        </p:nvSpPr>
        <p:spPr>
          <a:xfrm>
            <a:off x="1012825" y="2222500"/>
            <a:ext cx="3524250" cy="84137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r" eaLnBrk="1" hangingPunct="1">
              <a:lnSpc>
                <a:spcPct val="120000"/>
              </a:lnSpc>
              <a:spcBef>
                <a:spcPct val="0"/>
              </a:spcBef>
              <a:buClrTx/>
              <a:buFontTx/>
              <a:buNone/>
            </a:pPr>
            <a:r>
              <a:rPr lang="ru-RU" altLang="ru-RU" sz="1600" dirty="0">
                <a:solidFill>
                  <a:schemeClr val="bg1"/>
                </a:solidFill>
                <a:latin typeface="Tw Cen MT" pitchFamily="34" charset="0"/>
              </a:rPr>
              <a:t>Принципиально доступны в усвоении.</a:t>
            </a:r>
          </a:p>
          <a:p>
            <a:pPr marL="0" lvl="0" indent="0" algn="r" eaLnBrk="1" hangingPunct="1">
              <a:lnSpc>
                <a:spcPct val="120000"/>
              </a:lnSpc>
              <a:spcBef>
                <a:spcPct val="0"/>
              </a:spcBef>
              <a:buClrTx/>
              <a:buFontTx/>
              <a:buNone/>
            </a:pPr>
            <a:r>
              <a:rPr lang="ru-RU" altLang="ru-RU" sz="1600" dirty="0">
                <a:solidFill>
                  <a:schemeClr val="bg1"/>
                </a:solidFill>
                <a:latin typeface="Tw Cen MT" pitchFamily="34" charset="0"/>
              </a:rPr>
              <a:t>Иногда опираются на  коллективный опыт</a:t>
            </a:r>
          </a:p>
        </p:txBody>
      </p:sp>
      <p:sp>
        <p:nvSpPr>
          <p:cNvPr id="61456" name="Rectangle 27"/>
          <p:cNvSpPr/>
          <p:nvPr/>
        </p:nvSpPr>
        <p:spPr>
          <a:xfrm>
            <a:off x="4826000" y="2063750"/>
            <a:ext cx="4187825" cy="820738"/>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r>
              <a:rPr lang="ru-RU" altLang="ru-RU" sz="1600" dirty="0">
                <a:solidFill>
                  <a:schemeClr val="tx1"/>
                </a:solidFill>
                <a:latin typeface="Tw Cen MT" pitchFamily="34" charset="0"/>
              </a:rPr>
              <a:t> Нет корректного отечественного опыта применения.</a:t>
            </a:r>
          </a:p>
        </p:txBody>
      </p:sp>
      <p:sp>
        <p:nvSpPr>
          <p:cNvPr id="61457" name="Rectangle 30"/>
          <p:cNvSpPr/>
          <p:nvPr/>
        </p:nvSpPr>
        <p:spPr>
          <a:xfrm>
            <a:off x="4576763" y="2847975"/>
            <a:ext cx="4338637" cy="6096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lnSpc>
                <a:spcPct val="110000"/>
              </a:lnSpc>
              <a:spcBef>
                <a:spcPct val="0"/>
              </a:spcBef>
              <a:buClrTx/>
              <a:buFontTx/>
              <a:buNone/>
            </a:pPr>
            <a:r>
              <a:rPr lang="ru-RU" altLang="ru-RU" sz="1600" dirty="0">
                <a:solidFill>
                  <a:schemeClr val="tx1"/>
                </a:solidFill>
                <a:latin typeface="Tw Cen MT" pitchFamily="34" charset="0"/>
              </a:rPr>
              <a:t>Не дают критериев оценки полученных идей, </a:t>
            </a:r>
          </a:p>
          <a:p>
            <a:pPr marL="0" lvl="0" indent="0" eaLnBrk="1" hangingPunct="1">
              <a:lnSpc>
                <a:spcPct val="110000"/>
              </a:lnSpc>
              <a:spcBef>
                <a:spcPct val="0"/>
              </a:spcBef>
              <a:buClrTx/>
              <a:buFontTx/>
              <a:buNone/>
            </a:pPr>
            <a:r>
              <a:rPr lang="ru-RU" altLang="ru-RU" sz="1600" dirty="0">
                <a:solidFill>
                  <a:schemeClr val="tx1"/>
                </a:solidFill>
                <a:latin typeface="Tw Cen MT" pitchFamily="34" charset="0"/>
              </a:rPr>
              <a:t>поэтому трудно использовать ЭВМ</a:t>
            </a:r>
          </a:p>
        </p:txBody>
      </p:sp>
      <p:sp>
        <p:nvSpPr>
          <p:cNvPr id="61458" name="Line 31"/>
          <p:cNvSpPr/>
          <p:nvPr/>
        </p:nvSpPr>
        <p:spPr>
          <a:xfrm>
            <a:off x="4595813" y="3489325"/>
            <a:ext cx="3559175" cy="0"/>
          </a:xfrm>
          <a:prstGeom prst="line">
            <a:avLst/>
          </a:prstGeom>
          <a:ln w="9525" cap="flat" cmpd="sng">
            <a:solidFill>
              <a:schemeClr val="tx1"/>
            </a:solidFill>
            <a:prstDash val="solid"/>
            <a:headEnd type="none" w="med" len="med"/>
            <a:tailEnd type="none" w="med" len="med"/>
          </a:ln>
        </p:spPr>
      </p:sp>
      <p:sp>
        <p:nvSpPr>
          <p:cNvPr id="61459" name="Line 32"/>
          <p:cNvSpPr/>
          <p:nvPr/>
        </p:nvSpPr>
        <p:spPr>
          <a:xfrm>
            <a:off x="1035050" y="3478213"/>
            <a:ext cx="3559175" cy="0"/>
          </a:xfrm>
          <a:prstGeom prst="line">
            <a:avLst/>
          </a:prstGeom>
          <a:ln w="9525" cap="flat" cmpd="sng">
            <a:solidFill>
              <a:schemeClr val="bg1"/>
            </a:solidFill>
            <a:prstDash val="solid"/>
            <a:headEnd type="none" w="med" len="med"/>
            <a:tailEnd type="none" w="med" len="med"/>
          </a:ln>
        </p:spPr>
      </p:sp>
      <p:sp>
        <p:nvSpPr>
          <p:cNvPr id="61460" name="Rectangle 33"/>
          <p:cNvSpPr/>
          <p:nvPr/>
        </p:nvSpPr>
        <p:spPr>
          <a:xfrm>
            <a:off x="2252663" y="3409950"/>
            <a:ext cx="4757737" cy="404813"/>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spcBef>
                <a:spcPct val="0"/>
              </a:spcBef>
              <a:buClrTx/>
              <a:buFontTx/>
              <a:buNone/>
            </a:pPr>
            <a:r>
              <a:rPr lang="ru-RU" altLang="ru-RU" sz="1400" b="1" dirty="0">
                <a:solidFill>
                  <a:srgbClr val="FFFF00"/>
                </a:solidFill>
                <a:latin typeface="Tw Cen MT" pitchFamily="34" charset="0"/>
              </a:rPr>
              <a:t>)</a:t>
            </a:r>
          </a:p>
        </p:txBody>
      </p:sp>
      <p:sp>
        <p:nvSpPr>
          <p:cNvPr id="61461" name="Rectangle 34"/>
          <p:cNvSpPr/>
          <p:nvPr/>
        </p:nvSpPr>
        <p:spPr>
          <a:xfrm>
            <a:off x="395288" y="3760788"/>
            <a:ext cx="4219575" cy="15367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ctr" eaLnBrk="1" hangingPunct="1">
              <a:lnSpc>
                <a:spcPct val="120000"/>
              </a:lnSpc>
              <a:spcBef>
                <a:spcPct val="0"/>
              </a:spcBef>
              <a:buClrTx/>
              <a:buFontTx/>
              <a:buNone/>
            </a:pPr>
            <a:r>
              <a:rPr lang="ru-RU" altLang="ru-RU" sz="1600" dirty="0">
                <a:solidFill>
                  <a:schemeClr val="bg1"/>
                </a:solidFill>
                <a:latin typeface="Tw Cen MT" pitchFamily="34" charset="0"/>
              </a:rPr>
              <a:t>Позволяет решать конкретные задачи, прогнозы</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развития техники. Повышает КДП при решении </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сходных изобретательских задач.</a:t>
            </a:r>
          </a:p>
          <a:p>
            <a:pPr marL="0" lvl="0" indent="0" algn="ctr" eaLnBrk="1" hangingPunct="1">
              <a:spcBef>
                <a:spcPct val="0"/>
              </a:spcBef>
              <a:buClrTx/>
              <a:buFontTx/>
              <a:buNone/>
            </a:pPr>
            <a:endParaRPr lang="ru-RU" altLang="ru-RU" sz="1400" dirty="0">
              <a:solidFill>
                <a:schemeClr val="bg1"/>
              </a:solidFill>
              <a:latin typeface="Tw Cen MT" pitchFamily="34" charset="0"/>
            </a:endParaRPr>
          </a:p>
          <a:p>
            <a:pPr marL="0" lvl="0" indent="0" algn="ctr" eaLnBrk="1" hangingPunct="1">
              <a:spcBef>
                <a:spcPct val="0"/>
              </a:spcBef>
              <a:buClrTx/>
              <a:buFontTx/>
              <a:buNone/>
            </a:pPr>
            <a:r>
              <a:rPr lang="ru-RU" altLang="ru-RU" sz="1600" dirty="0">
                <a:solidFill>
                  <a:schemeClr val="bg1"/>
                </a:solidFill>
                <a:latin typeface="Tw Cen MT" pitchFamily="34" charset="0"/>
              </a:rPr>
              <a:t>Может эффективно использоваться в </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нетехнических областях знаний </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(педагогика, психология, социология и т. п.)</a:t>
            </a:r>
          </a:p>
        </p:txBody>
      </p:sp>
      <p:sp>
        <p:nvSpPr>
          <p:cNvPr id="61462" name="Rectangle 37"/>
          <p:cNvSpPr/>
          <p:nvPr/>
        </p:nvSpPr>
        <p:spPr>
          <a:xfrm>
            <a:off x="260350" y="5484813"/>
            <a:ext cx="4311650" cy="1231900"/>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algn="r" eaLnBrk="1" hangingPunct="1">
              <a:lnSpc>
                <a:spcPct val="110000"/>
              </a:lnSpc>
              <a:spcBef>
                <a:spcPct val="0"/>
              </a:spcBef>
              <a:buClrTx/>
              <a:buFontTx/>
              <a:buNone/>
            </a:pPr>
            <a:r>
              <a:rPr lang="ru-RU" altLang="ru-RU" sz="1600" dirty="0">
                <a:solidFill>
                  <a:schemeClr val="bg1"/>
                </a:solidFill>
                <a:latin typeface="Tw Cen MT" pitchFamily="34" charset="0"/>
              </a:rPr>
              <a:t>Опирается на широкий опыт многих изобретателей </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достижений физики, химии и т.п. </a:t>
            </a:r>
          </a:p>
          <a:p>
            <a:pPr marL="0" lvl="0" indent="0" algn="r" eaLnBrk="1" hangingPunct="1">
              <a:lnSpc>
                <a:spcPct val="110000"/>
              </a:lnSpc>
              <a:spcBef>
                <a:spcPct val="0"/>
              </a:spcBef>
              <a:buClrTx/>
              <a:buFontTx/>
              <a:buNone/>
            </a:pPr>
            <a:r>
              <a:rPr lang="ru-RU" altLang="ru-RU" sz="1600" dirty="0">
                <a:solidFill>
                  <a:schemeClr val="bg1"/>
                </a:solidFill>
                <a:latin typeface="Tw Cen MT" pitchFamily="34" charset="0"/>
              </a:rPr>
              <a:t>Технологичность метода позволяет овладеть его </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основными  процедурами и приемами. </a:t>
            </a:r>
            <a:br>
              <a:rPr lang="ru-RU" altLang="ru-RU" sz="1600" dirty="0">
                <a:solidFill>
                  <a:schemeClr val="bg1"/>
                </a:solidFill>
                <a:latin typeface="Tw Cen MT" pitchFamily="34" charset="0"/>
              </a:rPr>
            </a:br>
            <a:r>
              <a:rPr lang="ru-RU" altLang="ru-RU" sz="1600" dirty="0">
                <a:solidFill>
                  <a:schemeClr val="bg1"/>
                </a:solidFill>
                <a:latin typeface="Tw Cen MT" pitchFamily="34" charset="0"/>
              </a:rPr>
              <a:t>Придает  уверенность в успех.</a:t>
            </a:r>
          </a:p>
        </p:txBody>
      </p:sp>
      <p:sp>
        <p:nvSpPr>
          <p:cNvPr id="61463" name="Rectangle 39"/>
          <p:cNvSpPr/>
          <p:nvPr/>
        </p:nvSpPr>
        <p:spPr>
          <a:xfrm>
            <a:off x="4556125" y="3716338"/>
            <a:ext cx="3165475" cy="68262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lnSpc>
                <a:spcPct val="110000"/>
              </a:lnSpc>
              <a:spcBef>
                <a:spcPct val="0"/>
              </a:spcBef>
              <a:buClrTx/>
              <a:buFontTx/>
              <a:buNone/>
            </a:pPr>
            <a:r>
              <a:rPr lang="ru-RU" altLang="ru-RU" sz="1600" dirty="0">
                <a:solidFill>
                  <a:schemeClr val="tx1"/>
                </a:solidFill>
                <a:latin typeface="Tw Cen MT" pitchFamily="34" charset="0"/>
              </a:rPr>
              <a:t>Труден в освоении, требует</a:t>
            </a:r>
          </a:p>
          <a:p>
            <a:pPr marL="0" lvl="0" indent="0" eaLnBrk="1" hangingPunct="1">
              <a:lnSpc>
                <a:spcPct val="110000"/>
              </a:lnSpc>
              <a:spcBef>
                <a:spcPct val="0"/>
              </a:spcBef>
              <a:buClrTx/>
              <a:buFontTx/>
              <a:buNone/>
            </a:pPr>
            <a:r>
              <a:rPr lang="ru-RU" altLang="ru-RU" sz="1600" dirty="0">
                <a:solidFill>
                  <a:schemeClr val="tx1"/>
                </a:solidFill>
                <a:latin typeface="Tw Cen MT" pitchFamily="34" charset="0"/>
              </a:rPr>
              <a:t>постоянного поддерживания</a:t>
            </a:r>
          </a:p>
          <a:p>
            <a:pPr marL="0" lvl="0" indent="0" eaLnBrk="1" hangingPunct="1">
              <a:lnSpc>
                <a:spcPct val="110000"/>
              </a:lnSpc>
              <a:spcBef>
                <a:spcPct val="0"/>
              </a:spcBef>
              <a:buClrTx/>
              <a:buFontTx/>
              <a:buNone/>
            </a:pPr>
            <a:r>
              <a:rPr lang="ru-RU" altLang="ru-RU" sz="1600" dirty="0">
                <a:solidFill>
                  <a:schemeClr val="tx1"/>
                </a:solidFill>
                <a:latin typeface="Tw Cen MT" pitchFamily="34" charset="0"/>
              </a:rPr>
              <a:t>изобретательской формы.</a:t>
            </a:r>
          </a:p>
        </p:txBody>
      </p:sp>
      <p:sp>
        <p:nvSpPr>
          <p:cNvPr id="61464" name="Rectangle 40"/>
          <p:cNvSpPr/>
          <p:nvPr/>
        </p:nvSpPr>
        <p:spPr>
          <a:xfrm>
            <a:off x="4583113" y="4806950"/>
            <a:ext cx="3165475" cy="47942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lnSpc>
                <a:spcPct val="120000"/>
              </a:lnSpc>
              <a:spcBef>
                <a:spcPct val="0"/>
              </a:spcBef>
              <a:buClrTx/>
              <a:buFontTx/>
              <a:buNone/>
            </a:pPr>
            <a:r>
              <a:rPr lang="ru-RU" altLang="ru-RU" sz="1600" dirty="0">
                <a:solidFill>
                  <a:schemeClr val="tx1"/>
                </a:solidFill>
                <a:latin typeface="Tw Cen MT" pitchFamily="34" charset="0"/>
              </a:rPr>
              <a:t>В настоящее время в АРИЗе слабо</a:t>
            </a:r>
          </a:p>
          <a:p>
            <a:pPr marL="0" lvl="0" indent="0" eaLnBrk="1" hangingPunct="1">
              <a:lnSpc>
                <a:spcPct val="120000"/>
              </a:lnSpc>
              <a:spcBef>
                <a:spcPct val="0"/>
              </a:spcBef>
              <a:buClrTx/>
              <a:buFontTx/>
              <a:buNone/>
            </a:pPr>
            <a:r>
              <a:rPr lang="ru-RU" altLang="ru-RU" sz="1600" dirty="0">
                <a:solidFill>
                  <a:schemeClr val="tx1"/>
                </a:solidFill>
                <a:latin typeface="Tw Cen MT" pitchFamily="34" charset="0"/>
              </a:rPr>
              <a:t>разработаны принципы решения</a:t>
            </a:r>
          </a:p>
          <a:p>
            <a:pPr marL="0" lvl="0" indent="0" eaLnBrk="1" hangingPunct="1">
              <a:lnSpc>
                <a:spcPct val="120000"/>
              </a:lnSpc>
              <a:spcBef>
                <a:spcPct val="0"/>
              </a:spcBef>
              <a:buClrTx/>
              <a:buFontTx/>
              <a:buNone/>
            </a:pPr>
            <a:r>
              <a:rPr lang="ru-RU" altLang="ru-RU" sz="1600" dirty="0">
                <a:solidFill>
                  <a:schemeClr val="tx1"/>
                </a:solidFill>
                <a:latin typeface="Tw Cen MT" pitchFamily="34" charset="0"/>
              </a:rPr>
              <a:t>задач в области химии и радиотехники.</a:t>
            </a:r>
          </a:p>
        </p:txBody>
      </p:sp>
      <p:sp>
        <p:nvSpPr>
          <p:cNvPr id="61465" name="Line 41"/>
          <p:cNvSpPr/>
          <p:nvPr/>
        </p:nvSpPr>
        <p:spPr>
          <a:xfrm>
            <a:off x="1028700" y="4660900"/>
            <a:ext cx="3559175" cy="0"/>
          </a:xfrm>
          <a:prstGeom prst="line">
            <a:avLst/>
          </a:prstGeom>
          <a:ln w="9525" cap="flat" cmpd="sng">
            <a:solidFill>
              <a:schemeClr val="bg1"/>
            </a:solidFill>
            <a:prstDash val="solid"/>
            <a:headEnd type="none" w="med" len="med"/>
            <a:tailEnd type="none" w="med" len="med"/>
          </a:ln>
        </p:spPr>
      </p:sp>
      <p:sp>
        <p:nvSpPr>
          <p:cNvPr id="61466" name="Line 42"/>
          <p:cNvSpPr/>
          <p:nvPr/>
        </p:nvSpPr>
        <p:spPr>
          <a:xfrm>
            <a:off x="4330700" y="4660900"/>
            <a:ext cx="3559175" cy="0"/>
          </a:xfrm>
          <a:prstGeom prst="line">
            <a:avLst/>
          </a:prstGeom>
          <a:ln w="9525" cap="flat" cmpd="sng">
            <a:solidFill>
              <a:schemeClr val="tx1"/>
            </a:solidFill>
            <a:prstDash val="solid"/>
            <a:headEnd type="none" w="med" len="med"/>
            <a:tailEnd type="none" w="med" len="med"/>
          </a:ln>
        </p:spPr>
      </p:sp>
      <p:sp>
        <p:nvSpPr>
          <p:cNvPr id="61467" name="Line 43"/>
          <p:cNvSpPr/>
          <p:nvPr/>
        </p:nvSpPr>
        <p:spPr>
          <a:xfrm>
            <a:off x="1011238" y="5465763"/>
            <a:ext cx="3559175" cy="0"/>
          </a:xfrm>
          <a:prstGeom prst="line">
            <a:avLst/>
          </a:prstGeom>
          <a:ln w="9525" cap="flat" cmpd="sng">
            <a:solidFill>
              <a:schemeClr val="bg1"/>
            </a:solidFill>
            <a:prstDash val="solid"/>
            <a:headEnd type="none" w="med" len="med"/>
            <a:tailEnd type="none" w="med" len="med"/>
          </a:ln>
        </p:spPr>
      </p:sp>
      <p:sp>
        <p:nvSpPr>
          <p:cNvPr id="61468" name="Line 44"/>
          <p:cNvSpPr/>
          <p:nvPr/>
        </p:nvSpPr>
        <p:spPr>
          <a:xfrm>
            <a:off x="4572000" y="5465763"/>
            <a:ext cx="3559175" cy="0"/>
          </a:xfrm>
          <a:prstGeom prst="line">
            <a:avLst/>
          </a:prstGeom>
          <a:ln w="9525" cap="flat" cmpd="sng">
            <a:solidFill>
              <a:schemeClr val="tx1"/>
            </a:solidFill>
            <a:prstDash val="solid"/>
            <a:headEnd type="none" w="med" len="med"/>
            <a:tailEnd type="none" w="med" len="med"/>
          </a:ln>
        </p:spPr>
      </p:sp>
      <p:sp>
        <p:nvSpPr>
          <p:cNvPr id="61469" name="Rectangle 45"/>
          <p:cNvSpPr/>
          <p:nvPr/>
        </p:nvSpPr>
        <p:spPr>
          <a:xfrm>
            <a:off x="4592638" y="5476875"/>
            <a:ext cx="3165475" cy="619125"/>
          </a:xfrm>
          <a:prstGeom prst="rect">
            <a:avLst/>
          </a:prstGeom>
          <a:noFill/>
          <a:ln w="9525">
            <a:noFill/>
          </a:ln>
        </p:spPr>
        <p:txBody>
          <a:bodyPr wrap="none" anchor="ctr" anchorCtr="0"/>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lnSpc>
                <a:spcPct val="120000"/>
              </a:lnSpc>
              <a:spcBef>
                <a:spcPct val="0"/>
              </a:spcBef>
              <a:buClrTx/>
              <a:buFontTx/>
              <a:buNone/>
            </a:pPr>
            <a:r>
              <a:rPr lang="ru-RU" altLang="ru-RU" sz="1600" dirty="0">
                <a:solidFill>
                  <a:schemeClr val="tx1"/>
                </a:solidFill>
                <a:latin typeface="Tw Cen MT" pitchFamily="34" charset="0"/>
              </a:rPr>
              <a:t>Дает лишь идеи решения, а не</a:t>
            </a:r>
          </a:p>
          <a:p>
            <a:pPr marL="0" lvl="0" indent="0" eaLnBrk="1" hangingPunct="1">
              <a:lnSpc>
                <a:spcPct val="120000"/>
              </a:lnSpc>
              <a:spcBef>
                <a:spcPct val="0"/>
              </a:spcBef>
              <a:buClrTx/>
              <a:buFontTx/>
              <a:buNone/>
            </a:pPr>
            <a:r>
              <a:rPr lang="ru-RU" altLang="ru-RU" sz="1600" dirty="0">
                <a:solidFill>
                  <a:schemeClr val="tx1"/>
                </a:solidFill>
                <a:latin typeface="Tw Cen MT" pitchFamily="34" charset="0"/>
              </a:rPr>
              <a:t>конструкции (как и все другие  методы</a:t>
            </a:r>
            <a:r>
              <a:rPr lang="ru-RU" altLang="ru-RU" sz="1400" dirty="0">
                <a:solidFill>
                  <a:schemeClr val="tx1"/>
                </a:solidFill>
                <a:latin typeface="Tw Cen MT" pitchFamily="34" charset="0"/>
              </a:rPr>
              <a:t>)</a:t>
            </a:r>
          </a:p>
        </p:txBody>
      </p:sp>
      <p:sp>
        <p:nvSpPr>
          <p:cNvPr id="61470" name="Line 46"/>
          <p:cNvSpPr/>
          <p:nvPr/>
        </p:nvSpPr>
        <p:spPr>
          <a:xfrm>
            <a:off x="0" y="1117600"/>
            <a:ext cx="9144000" cy="0"/>
          </a:xfrm>
          <a:prstGeom prst="line">
            <a:avLst/>
          </a:prstGeom>
          <a:ln w="9525" cap="flat" cmpd="sng">
            <a:solidFill>
              <a:srgbClr val="FF1515"/>
            </a:solidFill>
            <a:prstDash val="solid"/>
            <a:headEnd type="none" w="med" len="med"/>
            <a:tailEnd type="none" w="med" len="med"/>
          </a:ln>
        </p:spPr>
      </p:sp>
      <p:sp>
        <p:nvSpPr>
          <p:cNvPr id="61471" name="TextBox 4"/>
          <p:cNvSpPr txBox="1"/>
          <p:nvPr/>
        </p:nvSpPr>
        <p:spPr>
          <a:xfrm>
            <a:off x="2838450" y="3355975"/>
            <a:ext cx="4972050" cy="368300"/>
          </a:xfrm>
          <a:prstGeom prst="rect">
            <a:avLst/>
          </a:prstGeom>
          <a:noFill/>
          <a:ln w="9525">
            <a:noFill/>
          </a:ln>
        </p:spPr>
        <p:txBody>
          <a:bodyPr>
            <a:spAutoFit/>
          </a:bodyPr>
          <a:lstStyle/>
          <a:p>
            <a:pPr>
              <a:buNone/>
            </a:pPr>
            <a:r>
              <a:rPr lang="ru-RU" altLang="ru-RU" b="1" dirty="0">
                <a:solidFill>
                  <a:srgbClr val="002060"/>
                </a:solidFill>
                <a:latin typeface="Arial" panose="020B0604020202020204" pitchFamily="34" charset="0"/>
                <a:cs typeface="Arial" panose="020B0604020202020204" pitchFamily="34" charset="0"/>
              </a:rPr>
              <a:t>Алгоритмический метод (АРИЗ</a:t>
            </a:r>
            <a:endParaRPr lang="ru-RU" altLang="x-none" dirty="0">
              <a:solidFill>
                <a:srgbClr val="002060"/>
              </a:solidFill>
              <a:latin typeface="Arial" panose="020B0604020202020204" pitchFamily="34" charset="0"/>
              <a:ea typeface="Arial" panose="020B0604020202020204" pitchFamily="34" charset="0"/>
            </a:endParaRPr>
          </a:p>
        </p:txBody>
      </p:sp>
      <p:pic>
        <p:nvPicPr>
          <p:cNvPr id="61472" name="Рисунок 6"/>
          <p:cNvPicPr>
            <a:picLocks noChangeAspect="1"/>
          </p:cNvPicPr>
          <p:nvPr/>
        </p:nvPicPr>
        <p:blipFill>
          <a:blip r:embed="rId3"/>
          <a:stretch>
            <a:fillRect/>
          </a:stretch>
        </p:blipFill>
        <p:spPr>
          <a:xfrm>
            <a:off x="4614863" y="2605088"/>
            <a:ext cx="3876675" cy="346075"/>
          </a:xfrm>
          <a:prstGeom prst="rect">
            <a:avLst/>
          </a:prstGeom>
          <a:noFill/>
          <a:ln w="9525">
            <a:noFill/>
          </a:ln>
        </p:spPr>
      </p:pic>
    </p:spTree>
  </p:cSld>
  <p:clrMapOvr>
    <a:masterClrMapping/>
  </p:clrMapOvr>
  <p:transition spd="med" advClick="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79563"/>
                                        </p:tgtEl>
                                        <p:attrNameLst>
                                          <p:attrName>style.visibility</p:attrName>
                                        </p:attrNameLst>
                                      </p:cBhvr>
                                      <p:to>
                                        <p:strVal val="visible"/>
                                      </p:to>
                                    </p:set>
                                    <p:animEffect transition="in" filter="wipe(left)">
                                      <p:cBhvr>
                                        <p:cTn id="7" dur="500"/>
                                        <p:tgtEl>
                                          <p:spTgt spid="279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6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23555" name="Прямоугольник 2"/>
          <p:cNvSpPr/>
          <p:nvPr/>
        </p:nvSpPr>
        <p:spPr>
          <a:xfrm>
            <a:off x="684213" y="384175"/>
            <a:ext cx="3751262" cy="400050"/>
          </a:xfrm>
          <a:prstGeom prst="rect">
            <a:avLst/>
          </a:prstGeom>
          <a:noFill/>
          <a:ln w="9525">
            <a:noFill/>
          </a:ln>
        </p:spPr>
        <p:txBody>
          <a:bodyPr wrap="none">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2000" b="1" dirty="0">
                <a:solidFill>
                  <a:srgbClr val="C00000"/>
                </a:solidFill>
                <a:latin typeface="Arial" panose="020B0604020202020204" pitchFamily="34" charset="0"/>
              </a:rPr>
              <a:t>Аналогии метода синектики</a:t>
            </a:r>
          </a:p>
        </p:txBody>
      </p:sp>
      <p:sp>
        <p:nvSpPr>
          <p:cNvPr id="23556" name="Прямоугольник 3"/>
          <p:cNvSpPr/>
          <p:nvPr/>
        </p:nvSpPr>
        <p:spPr>
          <a:xfrm>
            <a:off x="430213" y="908050"/>
            <a:ext cx="8713787" cy="5756275"/>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61950" eaLnBrk="1" hangingPunct="1">
              <a:spcBef>
                <a:spcPct val="0"/>
              </a:spcBef>
              <a:buClrTx/>
              <a:buFontTx/>
              <a:buNone/>
            </a:pPr>
            <a:r>
              <a:rPr lang="ru-RU" altLang="ru-RU" sz="2000" u="sng" dirty="0">
                <a:solidFill>
                  <a:srgbClr val="000066"/>
                </a:solidFill>
                <a:latin typeface="Arial" panose="020B0604020202020204" pitchFamily="34" charset="0"/>
              </a:rPr>
              <a:t>Прямая аналогия </a:t>
            </a:r>
            <a:r>
              <a:rPr lang="ru-RU" altLang="ru-RU" sz="2000" dirty="0">
                <a:solidFill>
                  <a:srgbClr val="000066"/>
                </a:solidFill>
                <a:latin typeface="Arial" panose="020B0604020202020204" pitchFamily="34" charset="0"/>
              </a:rPr>
              <a:t>— это любая похожесть, имеющая отыскиваемые элементы в системах или объектах, которые решают сходные задачи. Прямая аналогия чаще всего – природная или техническая аналогия. Ярким примером метода синектики и использования прямых аналогий можно считать изобретение Изамбара Брюнеля — кессонный метод сооружения подводных строений. На это инженера натолкнуло наблюдение за червем-древоточцем, образующем при бурении древесины трубчатый канал.</a:t>
            </a:r>
          </a:p>
          <a:p>
            <a:pPr marL="0" lvl="0" indent="361950" eaLnBrk="1" hangingPunct="1">
              <a:spcBef>
                <a:spcPct val="0"/>
              </a:spcBef>
              <a:buClrTx/>
              <a:buFontTx/>
              <a:buNone/>
            </a:pPr>
            <a:r>
              <a:rPr lang="ru-RU" altLang="ru-RU" sz="2000" u="sng" dirty="0">
                <a:solidFill>
                  <a:srgbClr val="000066"/>
                </a:solidFill>
                <a:latin typeface="Arial" panose="020B0604020202020204" pitchFamily="34" charset="0"/>
              </a:rPr>
              <a:t>Символическая аналогия </a:t>
            </a:r>
            <a:r>
              <a:rPr lang="ru-RU" altLang="ru-RU" sz="2000" dirty="0">
                <a:solidFill>
                  <a:srgbClr val="000066"/>
                </a:solidFill>
                <a:latin typeface="Arial" panose="020B0604020202020204" pitchFamily="34" charset="0"/>
              </a:rPr>
              <a:t>позволяет выразить и определить суть проблемы, используя метафоры и разнообразные сравнения, и заключается в обнаружении парадоксов и конфликтов в привычных и понятных фактах. Данный вид аналогии – это ценный инструмент для обнаружения «обычного в необычном» и наоборот — «необычного в обычном». По сути, он заключается в неожиданном определении предмета, показывающем его с интересной и противоречивой стороны. Примером символической аналогии может быть характеристика: храпового механизма как надежной прерывистости; дерева как качающейся твердыни.</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59395" name="Прямоугольник 2"/>
          <p:cNvSpPr>
            <a:spLocks noChangeArrowheads="1"/>
          </p:cNvSpPr>
          <p:nvPr/>
        </p:nvSpPr>
        <p:spPr bwMode="auto">
          <a:xfrm>
            <a:off x="755650" y="333375"/>
            <a:ext cx="8640763" cy="6370638"/>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defRPr/>
            </a:pPr>
            <a:r>
              <a:rPr kumimoji="0" lang="ru-RU" altLang="ru-RU"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altLang="ru-RU" sz="2000" b="0" i="0" u="sng" strike="noStrike" kern="1200" cap="none" spc="0" normalizeH="0" baseline="0" noProof="0" dirty="0">
                <a:ln>
                  <a:noFill/>
                </a:ln>
                <a:solidFill>
                  <a:srgbClr val="000066"/>
                </a:solidFill>
                <a:effectLst/>
                <a:uLnTx/>
                <a:uFillTx/>
                <a:latin typeface="Arial" panose="020B0604020202020204" pitchFamily="34" charset="0"/>
                <a:ea typeface="+mn-ea"/>
                <a:cs typeface="+mn-cs"/>
              </a:rPr>
              <a:t>Символическая аналогия </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позволяет выразить и определить суть проблемы, используя метафоры и разнообразные сравнения, и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заклю</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-чается в обнаружении парадоксов и конфликтов в привычных и понятных фактах. Данный вид аналогии – это ценный инструмент для обнаружения «обычного в необычном» и наоборот — «необычного в обычном». Он заключается в неожиданном определении предмета, показывающем его с интересной и противоречивой стороны. Пример-ом символической аналогии может быть характеристика: храпового механизма как надежной прерывистости; дерева как качающейся твердыни.</a:t>
            </a:r>
          </a:p>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000" b="0" i="0" u="sng" strike="noStrike" kern="1200" cap="none" spc="0" normalizeH="0" baseline="0" noProof="0" dirty="0">
                <a:ln>
                  <a:noFill/>
                </a:ln>
                <a:solidFill>
                  <a:srgbClr val="000066"/>
                </a:solidFill>
                <a:effectLst/>
                <a:uLnTx/>
                <a:uFillTx/>
                <a:latin typeface="Arial" panose="020B0604020202020204" pitchFamily="34" charset="0"/>
                <a:ea typeface="+mn-ea"/>
                <a:cs typeface="+mn-cs"/>
              </a:rPr>
              <a:t>Субъективная аналогия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синектики</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 предполагает представление себя рассматриваемым и совершенствуемым предметом (его частью). Она требует от разработчика способность перевоплощения, для чего, необходимо обладать ярким воображением. Главная задача личной аналогии - рассмотреть такие нюансы изучаемой проблемы, которые, в силу косности человеческого мышления, не могут быть увидены и прочувствованы при помощи простых размышлений. Высказываемые аналогии могут быть нелепыми, здесь главное прочувствовать и заметить новые, не воспринимаемые до этого грани и аспекты, которые невозможно разглядеть, используя логические рассуждения.</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25603" name="Прямоугольник 2"/>
          <p:cNvSpPr/>
          <p:nvPr/>
        </p:nvSpPr>
        <p:spPr>
          <a:xfrm>
            <a:off x="592138" y="61913"/>
            <a:ext cx="8713787" cy="3292475"/>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sz="2800" dirty="0">
                <a:solidFill>
                  <a:srgbClr val="000066"/>
                </a:solidFill>
                <a:latin typeface="Arial" panose="020B0604020202020204" pitchFamily="34" charset="0"/>
              </a:rPr>
              <a:t>    </a:t>
            </a:r>
            <a:r>
              <a:rPr lang="ru-RU" altLang="ru-RU" sz="2000" u="sng" dirty="0">
                <a:solidFill>
                  <a:srgbClr val="000066"/>
                </a:solidFill>
                <a:latin typeface="Arial" panose="020B0604020202020204" pitchFamily="34" charset="0"/>
              </a:rPr>
              <a:t>Фантастическая аналогия</a:t>
            </a:r>
            <a:r>
              <a:rPr lang="ru-RU" altLang="ru-RU" sz="2000" dirty="0">
                <a:solidFill>
                  <a:srgbClr val="000066"/>
                </a:solidFill>
                <a:latin typeface="Arial" panose="020B0604020202020204" pitchFamily="34" charset="0"/>
              </a:rPr>
              <a:t>, как и предыдущие синектические анало-гии, требует от синекторов наличия развитого креативного мышления и творческой раскованности. Участники представляют себе объекты, предметы и рассматриваемые явления в отрыве от существующих физических законов и воображают их такими, какими хотели бы их видеть, невзирая на реальность. Часто для решения какой-либо зада-чи, определяя конечный результат, используют волшебную палочку или другой сказочный атрибут. Можно предположить, что фантасты при написании своих произведений вовсю используют метод синектики и в частности этот вид аналогий.</a:t>
            </a:r>
          </a:p>
        </p:txBody>
      </p:sp>
      <p:pic>
        <p:nvPicPr>
          <p:cNvPr id="49156" name="Picture 2"/>
          <p:cNvPicPr>
            <a:picLocks noChangeAspect="1" noChangeArrowheads="1"/>
          </p:cNvPicPr>
          <p:nvPr/>
        </p:nvPicPr>
        <p:blipFill>
          <a:blip r:embed="rId2"/>
          <a:srcRect/>
          <a:stretch>
            <a:fillRect/>
          </a:stretch>
        </p:blipFill>
        <p:spPr bwMode="auto">
          <a:xfrm>
            <a:off x="592138" y="3438897"/>
            <a:ext cx="3525837" cy="3033712"/>
          </a:xfrm>
          <a:prstGeom prst="rect">
            <a:avLst/>
          </a:prstGeom>
          <a:noFill/>
          <a:ln>
            <a:noFill/>
          </a:ln>
          <a:effectLst>
            <a:glow rad="127000">
              <a:schemeClr val="bg1">
                <a:alpha val="5000"/>
              </a:schemeClr>
            </a:glow>
          </a:effectLst>
        </p:spPr>
      </p:pic>
      <p:sp>
        <p:nvSpPr>
          <p:cNvPr id="25605" name="Прямоугольник 2"/>
          <p:cNvSpPr/>
          <p:nvPr/>
        </p:nvSpPr>
        <p:spPr>
          <a:xfrm>
            <a:off x="4117975" y="3354388"/>
            <a:ext cx="4992688" cy="3170237"/>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58775" algn="just" eaLnBrk="1" hangingPunct="1">
              <a:spcBef>
                <a:spcPct val="0"/>
              </a:spcBef>
              <a:buClrTx/>
              <a:buFontTx/>
              <a:buNone/>
            </a:pPr>
            <a:r>
              <a:rPr lang="ru-RU" altLang="ru-RU" sz="2000" dirty="0">
                <a:solidFill>
                  <a:srgbClr val="000066"/>
                </a:solidFill>
                <a:latin typeface="Arial" panose="020B0604020202020204" pitchFamily="34" charset="0"/>
              </a:rPr>
              <a:t>Метод синектики состоит из нескольких этапов, которые начиная с момента его создания, постоянно совершенствовались и видоизменяли-сь. Если же брать фазы синектического процесса такими, какими они описаны Уильямом Гордоном, в своей книге «Синектика: развитие творческого воображения», то они выглядят следующим образом:</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63491" name="Прямоугольник 2"/>
          <p:cNvSpPr>
            <a:spLocks noChangeArrowheads="1"/>
          </p:cNvSpPr>
          <p:nvPr/>
        </p:nvSpPr>
        <p:spPr bwMode="auto">
          <a:xfrm>
            <a:off x="684213" y="115888"/>
            <a:ext cx="8713788" cy="6064250"/>
          </a:xfrm>
          <a:prstGeom prst="rect">
            <a:avLst/>
          </a:prstGeom>
          <a:noFill/>
          <a:ln>
            <a:noFill/>
          </a:ln>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marL="0" marR="0" lvl="0" indent="361950" algn="l" defTabSz="457200" rtl="0" eaLnBrk="1" fontAlgn="base" latinLnBrk="0" hangingPunct="1">
              <a:lnSpc>
                <a:spcPct val="100000"/>
              </a:lnSpc>
              <a:spcBef>
                <a:spcPct val="0"/>
              </a:spcBef>
              <a:spcAft>
                <a:spcPct val="0"/>
              </a:spcAft>
              <a:buClrTx/>
              <a:buSzTx/>
              <a:buFontTx/>
              <a:buNone/>
              <a:defRPr/>
            </a:pPr>
            <a:r>
              <a:rPr kumimoji="0" lang="ru-RU" altLang="ru-RU" sz="24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1 </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Проблема как она дана. Особенность этой фазы заключается в том, что никто (кроме руководителя) из участников </a:t>
            </a:r>
            <a:r>
              <a:rPr kumimoji="0" lang="ru-RU" altLang="ru-RU" sz="2000" b="0" i="0" u="none" strike="noStrike" kern="1200" cap="none" spc="0" normalizeH="0" baseline="0" noProof="0" dirty="0" err="1">
                <a:ln>
                  <a:noFill/>
                </a:ln>
                <a:solidFill>
                  <a:srgbClr val="000066"/>
                </a:solidFill>
                <a:effectLst/>
                <a:uLnTx/>
                <a:uFillTx/>
                <a:latin typeface="Arial" panose="020B0604020202020204" pitchFamily="34" charset="0"/>
                <a:ea typeface="+mn-ea"/>
                <a:cs typeface="+mn-cs"/>
              </a:rPr>
              <a:t>синект</a:t>
            </a:r>
            <a:r>
              <a:rPr kumimoji="0" lang="ru-RU" altLang="ru-RU" sz="2000" b="0" i="0" u="none" strike="noStrike" kern="1200" cap="none" spc="0" normalizeH="0" baseline="0" noProof="0" dirty="0">
                <a:ln>
                  <a:noFill/>
                </a:ln>
                <a:solidFill>
                  <a:srgbClr val="000066"/>
                </a:solidFill>
                <a:effectLst/>
                <a:uLnTx/>
                <a:uFillTx/>
                <a:latin typeface="Arial" panose="020B0604020202020204" pitchFamily="34" charset="0"/>
                <a:ea typeface="+mn-ea"/>
                <a:cs typeface="+mn-cs"/>
              </a:rPr>
              <a:t>-сессии не посвящается в конкретные условия задачи и необходимый результат. Считается, что раннее определение задачи не позволит уйти от привычного хода мыслей и затруднит </a:t>
            </a:r>
            <a:r>
              <a:rPr kumimoji="0" lang="ru-RU" altLang="ru-RU"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абстрагирование. </a:t>
            </a:r>
          </a:p>
          <a:p>
            <a:pPr marL="0" marR="0" lvl="0" indent="361950" algn="l" defTabSz="457200" rtl="0" eaLnBrk="1" fontAlgn="base" latinLnBrk="0" hangingPunct="1">
              <a:lnSpc>
                <a:spcPct val="100000"/>
              </a:lnSpc>
              <a:spcBef>
                <a:spcPct val="0"/>
              </a:spcBef>
              <a:spcAft>
                <a:spcPct val="0"/>
              </a:spcAft>
              <a:buClrTx/>
              <a:buSzTx/>
              <a:buFontTx/>
              <a:buNone/>
              <a:defRPr/>
            </a:pPr>
            <a:endParaRPr kumimoji="0" lang="ru-RU" altLang="ru-RU"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just" defTabSz="457200" rtl="0" eaLnBrk="1" fontAlgn="base" latinLnBrk="0" hangingPunct="1">
              <a:lnSpc>
                <a:spcPct val="100000"/>
              </a:lnSpc>
              <a:spcBef>
                <a:spcPct val="0"/>
              </a:spcBef>
              <a:spcAft>
                <a:spcPct val="0"/>
              </a:spcAft>
              <a:buClrTx/>
              <a:buSzTx/>
              <a:buFontTx/>
              <a:buNone/>
              <a:defRPr/>
            </a:pPr>
            <a:endParaRPr kumimoji="0" lang="ru-RU" alt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sp>
        <p:nvSpPr>
          <p:cNvPr id="26628" name="Прямоугольник 3"/>
          <p:cNvSpPr/>
          <p:nvPr/>
        </p:nvSpPr>
        <p:spPr>
          <a:xfrm>
            <a:off x="684213" y="1700213"/>
            <a:ext cx="8569325" cy="4710112"/>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61950" eaLnBrk="1" hangingPunct="1">
              <a:spcBef>
                <a:spcPct val="0"/>
              </a:spcBef>
              <a:buClrTx/>
              <a:buFontTx/>
              <a:buNone/>
            </a:pPr>
            <a:r>
              <a:rPr lang="ru-RU" altLang="ru-RU" sz="2000" dirty="0">
                <a:solidFill>
                  <a:schemeClr val="tx1"/>
                </a:solidFill>
                <a:latin typeface="Arial" panose="020B0604020202020204" pitchFamily="34" charset="0"/>
              </a:rPr>
              <a:t>2 </a:t>
            </a:r>
            <a:r>
              <a:rPr lang="ru-RU" altLang="ru-RU" sz="2000" dirty="0">
                <a:solidFill>
                  <a:srgbClr val="000066"/>
                </a:solidFill>
                <a:latin typeface="Arial" panose="020B0604020202020204" pitchFamily="34" charset="0"/>
              </a:rPr>
              <a:t>Превращение не знакомого в знакомое. Открываются ранее неоткрытые элементы —  проблема делится на несколько как она понята. Обдумывается и систематизируетчастей и из незнакомой превращается в ряд более обычных задач.</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3 Проблема ся проблема, как она понимается членами группы исходя из того, что получилось на предыдущем этапе. </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4 Оперативные механизмы. На этом этапе идет игра с метафорами, используются аналогии родственные проблеме, и проблема, как понятая, раскрывается еще больше.</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5 Из знакомого сделать незнакомое. Это  позволяет рассмотреть проблему уже понятую и осмысленную в новой форме, с иной точки зрения.</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6 Психологическое состояние. Эта фаза подразумевает особое состояние ума к проблеме как она понята, идет размышление над ней. Используются все виды аналогий.</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27651" name="Прямоугольник 3"/>
          <p:cNvSpPr/>
          <p:nvPr/>
        </p:nvSpPr>
        <p:spPr>
          <a:xfrm>
            <a:off x="684213" y="260350"/>
            <a:ext cx="8569325" cy="5940425"/>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61950" eaLnBrk="1" hangingPunct="1">
              <a:spcBef>
                <a:spcPct val="0"/>
              </a:spcBef>
              <a:buClrTx/>
              <a:buFontTx/>
              <a:buNone/>
            </a:pPr>
            <a:r>
              <a:rPr lang="ru-RU" altLang="ru-RU" sz="2000" dirty="0">
                <a:solidFill>
                  <a:srgbClr val="000066"/>
                </a:solidFill>
                <a:latin typeface="Arial" panose="020B0604020202020204" pitchFamily="34" charset="0"/>
              </a:rPr>
              <a:t>7 Объединения с проблемой. На этом этапе самая подходящая аналогия сравнивается с проблемой как понятой. Проблема как понятая освобождается от своей старой жесткой формы.</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8 Точка зрения. На этой фазе происходит переход от аналогии к конкретному решению, идее. Идеи переносятся на проблему «как она дана».</a:t>
            </a: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9 Принятие окончательного решения и проведение научно-исследовательских работ. Важным элементом является критическая оценка идей экспертами и доведение ее до практики.</a:t>
            </a:r>
          </a:p>
          <a:p>
            <a:pPr marL="0" lvl="0" indent="361950" eaLnBrk="1" hangingPunct="1">
              <a:spcBef>
                <a:spcPct val="0"/>
              </a:spcBef>
              <a:buClrTx/>
              <a:buFontTx/>
              <a:buNone/>
            </a:pPr>
            <a:endParaRPr lang="ru-RU" altLang="ru-RU" sz="2000" dirty="0">
              <a:solidFill>
                <a:srgbClr val="000066"/>
              </a:solidFill>
              <a:latin typeface="Arial" panose="020B0604020202020204" pitchFamily="34" charset="0"/>
            </a:endParaRPr>
          </a:p>
          <a:p>
            <a:pPr marL="0" lvl="0" indent="361950" eaLnBrk="1" hangingPunct="1">
              <a:spcBef>
                <a:spcPct val="0"/>
              </a:spcBef>
              <a:buClrTx/>
              <a:buFontTx/>
              <a:buNone/>
            </a:pPr>
            <a:r>
              <a:rPr lang="ru-RU" altLang="ru-RU" sz="2000" dirty="0">
                <a:solidFill>
                  <a:srgbClr val="000066"/>
                </a:solidFill>
                <a:latin typeface="Arial" panose="020B0604020202020204" pitchFamily="34" charset="0"/>
              </a:rPr>
              <a:t>В настоящее время этапы метода синектики упрощены и выглядят более понятно. Хотя на самом деле этот метод очень сложен в применении. Не просто же так обучение синекторских групп длится целый год. Если владелец крупного предприятия решит использовать этот метод, ему так или иначе надо будет найти опытных специалистов, обучающих персонал всем премудростям синектики. Обычный же человек для решения творческих задач может использовать аналогии, являющиеся важным инструментом метода синектики. </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67587" name="Прямоугольник 3"/>
          <p:cNvSpPr>
            <a:spLocks noChangeArrowheads="1"/>
          </p:cNvSpPr>
          <p:nvPr/>
        </p:nvSpPr>
        <p:spPr bwMode="auto">
          <a:xfrm>
            <a:off x="900113" y="188913"/>
            <a:ext cx="8713788" cy="6862763"/>
          </a:xfrm>
          <a:prstGeom prst="rect">
            <a:avLst/>
          </a:prstGeom>
          <a:noFill/>
          <a:ln>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0" eaLnBrk="1" hangingPunct="1">
              <a:spcBef>
                <a:spcPct val="0"/>
              </a:spcBef>
              <a:buClrTx/>
              <a:buFontTx/>
              <a:buNone/>
            </a:pPr>
            <a:r>
              <a:rPr lang="ru-RU" altLang="ru-RU" b="1" dirty="0">
                <a:solidFill>
                  <a:schemeClr val="tx1"/>
                </a:solidFill>
                <a:latin typeface="Arial" panose="020B0604020202020204" pitchFamily="34" charset="0"/>
              </a:rPr>
              <a:t>    </a:t>
            </a:r>
            <a:r>
              <a:rPr lang="ru-RU" altLang="ru-RU" dirty="0">
                <a:solidFill>
                  <a:srgbClr val="C00000"/>
                </a:solidFill>
                <a:latin typeface="Arial" panose="020B0604020202020204" pitchFamily="34" charset="0"/>
                <a:cs typeface="Arial" panose="020B0604020202020204" pitchFamily="34" charset="0"/>
              </a:rPr>
              <a:t>«</a:t>
            </a:r>
            <a:r>
              <a:rPr lang="ru-RU" altLang="ru-RU" sz="2000" dirty="0">
                <a:solidFill>
                  <a:srgbClr val="C00000"/>
                </a:solidFill>
                <a:latin typeface="Arial" panose="020B0604020202020204" pitchFamily="34" charset="0"/>
                <a:cs typeface="Arial" panose="020B0604020202020204" pitchFamily="34" charset="0"/>
              </a:rPr>
              <a:t>Метод морфологического анализа»</a:t>
            </a:r>
          </a:p>
          <a:p>
            <a:pPr marL="0" lvl="0" indent="0" eaLnBrk="1" hangingPunct="1">
              <a:spcBef>
                <a:spcPct val="0"/>
              </a:spcBef>
              <a:buClrTx/>
              <a:buFontTx/>
              <a:buNone/>
            </a:pPr>
            <a:endParaRPr lang="ru-RU" altLang="ru-RU" sz="2000" dirty="0">
              <a:solidFill>
                <a:srgbClr val="C00000"/>
              </a:solidFill>
              <a:latin typeface="Arial" panose="020B0604020202020204" pitchFamily="34" charset="0"/>
              <a:cs typeface="Arial" panose="020B0604020202020204" pitchFamily="34" charset="0"/>
            </a:endParaRPr>
          </a:p>
          <a:p>
            <a:pPr marL="0" lvl="0" indent="0" eaLnBrk="1" hangingPunct="1">
              <a:spcBef>
                <a:spcPct val="0"/>
              </a:spcBef>
              <a:buClrTx/>
              <a:buFontTx/>
              <a:buNone/>
            </a:pPr>
            <a:r>
              <a:rPr lang="ru-RU" altLang="ru-RU" sz="2000" dirty="0">
                <a:solidFill>
                  <a:srgbClr val="000066"/>
                </a:solidFill>
                <a:latin typeface="Arial" panose="020B0604020202020204" pitchFamily="34" charset="0"/>
              </a:rPr>
              <a:t>Морфологический подход представляет собой упорядоченный способ рассмотрения предмета и получения систематизированной информации по всем возможным решениям изучаемой проблемы. В процессе анализа все объекты разбиваются на группы, каждая из которых подвергается тщательному изучению. Такой подход позволяет накапливать данные для последующих исследований. и Морфологический подход связан со структурными взаимосвязями между объектами, явлениями концепциями.</a:t>
            </a:r>
          </a:p>
          <a:p>
            <a:pPr marL="0" lvl="0" indent="0" eaLnBrk="1" hangingPunct="1">
              <a:spcBef>
                <a:spcPct val="0"/>
              </a:spcBef>
              <a:buClrTx/>
              <a:buFontTx/>
              <a:buNone/>
            </a:pPr>
            <a:r>
              <a:rPr lang="ru-RU" altLang="ru-RU" sz="2000" dirty="0">
                <a:solidFill>
                  <a:srgbClr val="000066"/>
                </a:solidFill>
                <a:latin typeface="Arial" panose="020B0604020202020204" pitchFamily="34" charset="0"/>
                <a:cs typeface="Arial" panose="020B0604020202020204" pitchFamily="34" charset="0"/>
              </a:rPr>
              <a:t>Этапы проведения морфологического анализа:</a:t>
            </a:r>
          </a:p>
          <a:p>
            <a:pPr marL="0" lvl="0" indent="0" eaLnBrk="1" hangingPunct="1">
              <a:spcBef>
                <a:spcPct val="0"/>
              </a:spcBef>
              <a:buClrTx/>
              <a:buNone/>
            </a:pPr>
            <a:r>
              <a:rPr lang="ru-RU" altLang="ru-RU" sz="2000" dirty="0">
                <a:solidFill>
                  <a:srgbClr val="000066"/>
                </a:solidFill>
                <a:latin typeface="Arial" panose="020B0604020202020204" pitchFamily="34" charset="0"/>
                <a:cs typeface="Arial" panose="020B0604020202020204" pitchFamily="34" charset="0"/>
              </a:rPr>
              <a:t>1. Точная формулировка риск-проблемы.</a:t>
            </a:r>
          </a:p>
          <a:p>
            <a:pPr marL="0" lvl="0" indent="0" eaLnBrk="1" hangingPunct="1">
              <a:spcBef>
                <a:spcPct val="0"/>
              </a:spcBef>
              <a:buClrTx/>
              <a:buNone/>
            </a:pPr>
            <a:r>
              <a:rPr lang="ru-RU" altLang="ru-RU" sz="2000" dirty="0">
                <a:solidFill>
                  <a:srgbClr val="000066"/>
                </a:solidFill>
                <a:latin typeface="Arial" panose="020B0604020202020204" pitchFamily="34" charset="0"/>
                <a:cs typeface="Arial" panose="020B0604020202020204" pitchFamily="34" charset="0"/>
              </a:rPr>
              <a:t>2. Тщательный анализ всех параметров, важных с точки зрения решения данной проблемы риска.</a:t>
            </a:r>
          </a:p>
          <a:p>
            <a:pPr marL="0" lvl="0" indent="0" eaLnBrk="1" hangingPunct="1">
              <a:spcBef>
                <a:spcPct val="0"/>
              </a:spcBef>
              <a:buClrTx/>
              <a:buNone/>
            </a:pPr>
            <a:r>
              <a:rPr lang="ru-RU" altLang="ru-RU" sz="2000" dirty="0">
                <a:solidFill>
                  <a:srgbClr val="000066"/>
                </a:solidFill>
                <a:latin typeface="Arial" panose="020B0604020202020204" pitchFamily="34" charset="0"/>
                <a:cs typeface="Arial" panose="020B0604020202020204" pitchFamily="34" charset="0"/>
              </a:rPr>
              <a:t>3. Построение "морфологического ящика", потенциально содержащего все решения. </a:t>
            </a:r>
            <a:br>
              <a:rPr lang="ru-RU" altLang="ru-RU" sz="2000" dirty="0">
                <a:solidFill>
                  <a:srgbClr val="000066"/>
                </a:solidFill>
                <a:latin typeface="Arial" panose="020B0604020202020204" pitchFamily="34" charset="0"/>
                <a:cs typeface="Arial" panose="020B0604020202020204" pitchFamily="34" charset="0"/>
              </a:rPr>
            </a:br>
            <a:r>
              <a:rPr lang="ru-RU" altLang="ru-RU" sz="2000" dirty="0">
                <a:solidFill>
                  <a:srgbClr val="000066"/>
                </a:solidFill>
                <a:latin typeface="Arial" panose="020B0604020202020204" pitchFamily="34" charset="0"/>
                <a:cs typeface="Arial" panose="020B0604020202020204" pitchFamily="34" charset="0"/>
              </a:rPr>
              <a:t>Если проблема решена, то каждое отделение такого "ящика" будет содержать только одно возможное решение</a:t>
            </a:r>
          </a:p>
          <a:p>
            <a:pPr marL="0" lvl="0" indent="0" eaLnBrk="1" hangingPunct="1">
              <a:spcBef>
                <a:spcPct val="0"/>
              </a:spcBef>
              <a:buClrTx/>
              <a:buNone/>
            </a:pPr>
            <a:r>
              <a:rPr lang="ru-RU" altLang="ru-RU" sz="2000" dirty="0">
                <a:solidFill>
                  <a:srgbClr val="000066"/>
                </a:solidFill>
                <a:latin typeface="Arial" panose="020B0604020202020204" pitchFamily="34" charset="0"/>
                <a:cs typeface="Arial" panose="020B0604020202020204" pitchFamily="34" charset="0"/>
              </a:rPr>
              <a:t>4. "Морфологический ящик" строится в виде "дерева" или матрицы, в клетках которой помещены соответствующие решений.</a:t>
            </a:r>
          </a:p>
          <a:p>
            <a:pPr marL="0" lvl="0" indent="0" eaLnBrk="1" hangingPunct="1">
              <a:spcBef>
                <a:spcPct val="0"/>
              </a:spcBef>
              <a:buClrTx/>
              <a:buFontTx/>
              <a:buNone/>
            </a:pPr>
            <a:endParaRPr lang="ru-RU" altLang="ru-RU" sz="2000" dirty="0">
              <a:solidFill>
                <a:srgbClr val="000066"/>
              </a:solidFill>
              <a:latin typeface="Arial" panose="020B0604020202020204" pitchFamily="34" charset="0"/>
            </a:endParaRPr>
          </a:p>
          <a:p>
            <a:pPr marL="0" lvl="0" indent="0" eaLnBrk="1" hangingPunct="1">
              <a:spcBef>
                <a:spcPct val="0"/>
              </a:spcBef>
              <a:buClrTx/>
              <a:buFontTx/>
              <a:buNone/>
            </a:pPr>
            <a:endParaRPr lang="ru-RU" altLang="ru-RU" sz="2000" dirty="0">
              <a:solidFill>
                <a:srgbClr val="000066"/>
              </a:solidFill>
              <a:latin typeface="Arial" panose="020B0604020202020204" pitchFamily="34" charset="0"/>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Содержимое 2"/>
          <p:cNvSpPr>
            <a:spLocks noGrp="1"/>
          </p:cNvSpPr>
          <p:nvPr>
            <p:ph idx="1"/>
          </p:nvPr>
        </p:nvSpPr>
        <p:spPr>
          <a:xfrm>
            <a:off x="395288" y="7605713"/>
            <a:ext cx="8229600" cy="3024187"/>
          </a:xfrm>
          <a:ln/>
        </p:spPr>
        <p:txBody>
          <a:bodyPr vert="horz" wrap="square" lIns="91440" tIns="45720" rIns="91440" bIns="45720" anchor="t" anchorCtr="0"/>
          <a:lstStyle/>
          <a:p>
            <a:pPr eaLnBrk="1" hangingPunct="1"/>
            <a:r>
              <a:rPr lang="ru-RU" altLang="ru-RU" dirty="0"/>
              <a:t>.</a:t>
            </a:r>
          </a:p>
        </p:txBody>
      </p:sp>
      <p:sp>
        <p:nvSpPr>
          <p:cNvPr id="53251" name="Прямоугольник 2"/>
          <p:cNvSpPr>
            <a:spLocks noChangeArrowheads="1"/>
          </p:cNvSpPr>
          <p:nvPr/>
        </p:nvSpPr>
        <p:spPr bwMode="auto">
          <a:xfrm>
            <a:off x="755650" y="333375"/>
            <a:ext cx="8785225" cy="5630863"/>
          </a:xfrm>
          <a:prstGeom prst="rect">
            <a:avLst/>
          </a:prstGeom>
          <a:noFill/>
          <a:ln>
            <a:noFill/>
          </a:ln>
        </p:spPr>
        <p:txBody>
          <a:bodyPr>
            <a:spAutoFit/>
          </a:bodyPr>
          <a:lst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stStyle>
          <a:p>
            <a:pPr marL="0" lvl="0" indent="358775" eaLnBrk="1" hangingPunct="1">
              <a:spcBef>
                <a:spcPct val="0"/>
              </a:spcBef>
              <a:buClrTx/>
              <a:buFontTx/>
              <a:buNone/>
            </a:pPr>
            <a:r>
              <a:rPr lang="ru-RU" altLang="ru-RU" sz="2000" dirty="0">
                <a:solidFill>
                  <a:srgbClr val="000066"/>
                </a:solidFill>
                <a:latin typeface="Arial" panose="020B0604020202020204" pitchFamily="34" charset="0"/>
              </a:rPr>
              <a:t> </a:t>
            </a:r>
            <a:r>
              <a:rPr lang="ru-RU" altLang="ru-RU" sz="2000" dirty="0">
                <a:solidFill>
                  <a:srgbClr val="000066"/>
                </a:solidFill>
                <a:latin typeface="Arial" panose="020B0604020202020204" pitchFamily="34" charset="0"/>
                <a:cs typeface="Arial" panose="020B0604020202020204" pitchFamily="34" charset="0"/>
              </a:rPr>
              <a:t>5. Изучение всех полученных решений, с точки зрения их функциональной ценности.</a:t>
            </a:r>
          </a:p>
          <a:p>
            <a:pPr marL="0" lvl="0" indent="358775" eaLnBrk="1" hangingPunct="1">
              <a:spcBef>
                <a:spcPct val="0"/>
              </a:spcBef>
              <a:buClrTx/>
              <a:buNone/>
            </a:pPr>
            <a:r>
              <a:rPr lang="ru-RU" altLang="ru-RU" sz="2000" dirty="0">
                <a:solidFill>
                  <a:srgbClr val="000066"/>
                </a:solidFill>
                <a:latin typeface="Arial" panose="020B0604020202020204" pitchFamily="34" charset="0"/>
                <a:cs typeface="Arial" panose="020B0604020202020204" pitchFamily="34" charset="0"/>
              </a:rPr>
              <a:t>6. Выбор наиболее желательных конкретных решений и их реализация</a:t>
            </a:r>
            <a:endParaRPr lang="ru-RU" altLang="ru-RU" sz="2000" dirty="0">
              <a:solidFill>
                <a:srgbClr val="000066"/>
              </a:solidFill>
              <a:latin typeface="Arial" panose="020B0604020202020204" pitchFamily="34" charset="0"/>
            </a:endParaRPr>
          </a:p>
          <a:p>
            <a:pPr marL="0" lvl="0" indent="358775" eaLnBrk="1" hangingPunct="1">
              <a:spcBef>
                <a:spcPct val="0"/>
              </a:spcBef>
              <a:buClrTx/>
              <a:buFontTx/>
              <a:buNone/>
            </a:pPr>
            <a:endParaRPr lang="ru-RU" altLang="ru-RU" sz="2000" dirty="0">
              <a:solidFill>
                <a:srgbClr val="000066"/>
              </a:solidFill>
              <a:latin typeface="Arial" panose="020B0604020202020204" pitchFamily="34" charset="0"/>
            </a:endParaRPr>
          </a:p>
          <a:p>
            <a:pPr marL="0" lvl="0" indent="358775" eaLnBrk="1" hangingPunct="1">
              <a:spcBef>
                <a:spcPct val="0"/>
              </a:spcBef>
              <a:buClrTx/>
              <a:buFontTx/>
              <a:buNone/>
            </a:pPr>
            <a:r>
              <a:rPr lang="ru-RU" altLang="ru-RU" sz="2000" dirty="0">
                <a:solidFill>
                  <a:srgbClr val="000066"/>
                </a:solidFill>
                <a:latin typeface="Arial" panose="020B0604020202020204" pitchFamily="34" charset="0"/>
              </a:rPr>
              <a:t>Морфологический метод основан на комбинаторике. Суть его состоит в том, что в интересующем изделии или объекте выделяют группу основных конструктивных или других признаков. Для каждого признака выбирают альтернативные варианты, т. е. возможные варианты его исполнения и реализации. Комбинируя их между собой, можно получить множество различных решений, в том числе представляющих практический интерес. В качестве признаков    берутся функции элементов (узлов, деталей) рассматриваемого технического объекта, а в качестве альтернативных вариантов – различные    способы реализации каждой функции.</a:t>
            </a:r>
          </a:p>
          <a:p>
            <a:pPr marL="0" lvl="0" indent="358775" eaLnBrk="1" hangingPunct="1">
              <a:spcBef>
                <a:spcPct val="0"/>
              </a:spcBef>
              <a:buClrTx/>
              <a:buFontTx/>
              <a:buNone/>
            </a:pPr>
            <a:r>
              <a:rPr lang="ru-RU" altLang="ru-RU" sz="2000" dirty="0">
                <a:solidFill>
                  <a:schemeClr val="tx1"/>
                </a:solidFill>
                <a:latin typeface="Arial" panose="020B0604020202020204" pitchFamily="34" charset="0"/>
              </a:rPr>
              <a:t> </a:t>
            </a:r>
            <a:r>
              <a:rPr lang="ru-RU" altLang="ru-RU" sz="2000" dirty="0">
                <a:solidFill>
                  <a:srgbClr val="000066"/>
                </a:solidFill>
                <a:latin typeface="Arial" panose="020B0604020202020204" pitchFamily="34" charset="0"/>
              </a:rPr>
              <a:t>Постановка задачи поиска улучшенного технического решения с помощью морфологического метода выполняется в соответствии с ниже описанными операциями.</a:t>
            </a:r>
            <a:r>
              <a:rPr lang="ru-RU" altLang="ru-RU" sz="2000" dirty="0">
                <a:solidFill>
                  <a:schemeClr val="tx1"/>
                </a:solidFill>
                <a:latin typeface="Arial" panose="020B0604020202020204" pitchFamily="34" charset="0"/>
              </a:rPr>
              <a:t> </a:t>
            </a:r>
            <a:endParaRPr lang="ru-RU" altLang="ru-RU" sz="2000" dirty="0">
              <a:solidFill>
                <a:srgbClr val="000066"/>
              </a:solidFill>
              <a:latin typeface="Arial" panose="020B0604020202020204" pitchFamily="34" charset="0"/>
            </a:endParaRPr>
          </a:p>
        </p:txBody>
      </p:sp>
    </p:spTree>
  </p:cSld>
  <p:clrMapOvr>
    <a:masterClrMapping/>
  </p:clrMapOvr>
  <p:transition spd="slow"/>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19</TotalTime>
  <Words>3045</Words>
  <Application>Microsoft Office PowerPoint</Application>
  <PresentationFormat>Экран (4:3)</PresentationFormat>
  <Paragraphs>254</Paragraphs>
  <Slides>29</Slides>
  <Notes>12</Notes>
  <HiddenSlides>7</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29</vt:i4>
      </vt:variant>
    </vt:vector>
  </HeadingPairs>
  <TitlesOfParts>
    <vt:vector size="36" baseType="lpstr">
      <vt:lpstr>Arial</vt:lpstr>
      <vt:lpstr>Calibri</vt:lpstr>
      <vt:lpstr>Century Gothic</vt:lpstr>
      <vt:lpstr>Tw Cen MT</vt:lpstr>
      <vt:lpstr>Verdana</vt:lpstr>
      <vt:lpstr>Wingdings 3</vt:lpstr>
      <vt:lpstr>Легкий дым</vt:lpstr>
      <vt:lpstr>Лекция 9. «Методика использования синектических процессов»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Prioznet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Andy</dc:creator>
  <cp:lastModifiedBy>User</cp:lastModifiedBy>
  <cp:revision>329</cp:revision>
  <dcterms:created xsi:type="dcterms:W3CDTF">2005-01-08T21:19:15Z</dcterms:created>
  <dcterms:modified xsi:type="dcterms:W3CDTF">2024-11-13T14:24:45Z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F030835103C54047A61000D34290A91F_12</vt:lpwstr>
  </property>
  <property fmtid="{D5CDD505-2E9C-101B-9397-08002B2CF9AE}" pid="3" name="KSOProductBuildVer">
    <vt:lpwstr>1049-12.2.0.18607</vt:lpwstr>
  </property>
</Properties>
</file>