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379" r:id="rId2"/>
    <p:sldId id="525" r:id="rId3"/>
    <p:sldId id="507" r:id="rId4"/>
    <p:sldId id="508" r:id="rId5"/>
    <p:sldId id="510" r:id="rId6"/>
    <p:sldId id="511" r:id="rId7"/>
    <p:sldId id="513" r:id="rId8"/>
    <p:sldId id="514" r:id="rId9"/>
    <p:sldId id="515" r:id="rId10"/>
    <p:sldId id="516" r:id="rId11"/>
    <p:sldId id="517" r:id="rId12"/>
    <p:sldId id="518" r:id="rId13"/>
    <p:sldId id="520" r:id="rId14"/>
    <p:sldId id="521" r:id="rId15"/>
    <p:sldId id="380" r:id="rId16"/>
    <p:sldId id="528" r:id="rId17"/>
    <p:sldId id="531" r:id="rId18"/>
    <p:sldId id="529" r:id="rId19"/>
    <p:sldId id="325" r:id="rId20"/>
    <p:sldId id="532" r:id="rId21"/>
    <p:sldId id="533" r:id="rId22"/>
    <p:sldId id="534" r:id="rId23"/>
    <p:sldId id="535" r:id="rId24"/>
    <p:sldId id="536" r:id="rId25"/>
    <p:sldId id="537" r:id="rId26"/>
    <p:sldId id="538" r:id="rId27"/>
    <p:sldId id="539" r:id="rId28"/>
    <p:sldId id="540" r:id="rId29"/>
    <p:sldId id="541" r:id="rId30"/>
    <p:sldId id="542" r:id="rId31"/>
    <p:sldId id="544" r:id="rId32"/>
    <p:sldId id="543" r:id="rId33"/>
    <p:sldId id="296" r:id="rId34"/>
  </p:sldIdLst>
  <p:sldSz cx="9144000" cy="6858000" type="screen4x3"/>
  <p:notesSz cx="6856413" cy="9713913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/>
    <p:restoredTop sz="94664"/>
  </p:normalViewPr>
  <p:slideViewPr>
    <p:cSldViewPr showGuides="1">
      <p:cViewPr varScale="1">
        <p:scale>
          <a:sx n="100" d="100"/>
          <a:sy n="100" d="100"/>
        </p:scale>
        <p:origin x="1842" y="90"/>
      </p:cViewPr>
      <p:guideLst>
        <p:guide orient="horz" pos="2160"/>
        <p:guide pos="2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971437-3833-4D8F-8F60-F42C8E267AC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07.01.2025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728663"/>
            <a:ext cx="4856163" cy="3643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614863"/>
            <a:ext cx="5484813" cy="4370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2655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025" y="9226550"/>
            <a:ext cx="2971800" cy="4857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ru-RU" altLang="ru-RU" sz="1200" dirty="0">
                <a:latin typeface="Calibri" panose="020F0502020204030204" pitchFamily="34" charset="0"/>
              </a:rPr>
              <a:t>‹#›</a:t>
            </a:fld>
            <a:endParaRPr lang="ru-RU" altLang="ru-RU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00125" y="728663"/>
            <a:ext cx="4856163" cy="36433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8759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Freeform 8"/>
          <p:cNvSpPr/>
          <p:nvPr/>
        </p:nvSpPr>
        <p:spPr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2147483646" y="2147483646"/>
              </a:cxn>
            </a:cxnLst>
            <a:rect l="0" t="0" r="0" b="0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23863" y="4529138"/>
            <a:ext cx="58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8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</a:t>
            </a: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8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8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</a:t>
            </a: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8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None/>
              <a:defRPr/>
            </a:pPr>
            <a:r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ru-RU" altLang="ru-RU" dirty="0"/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/>
          <p:nvPr/>
        </p:nvGrpSpPr>
        <p:grpSpPr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/>
            <p:nvPr/>
          </p:nvSpPr>
          <p:spPr>
            <a:xfrm>
              <a:off x="2487613" y="2284413"/>
              <a:ext cx="85725" cy="53340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7" name="Freeform 12"/>
            <p:cNvSpPr/>
            <p:nvPr/>
          </p:nvSpPr>
          <p:spPr>
            <a:xfrm>
              <a:off x="2597151" y="2779713"/>
              <a:ext cx="550863" cy="197802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8" name="Freeform 13"/>
            <p:cNvSpPr/>
            <p:nvPr/>
          </p:nvSpPr>
          <p:spPr>
            <a:xfrm>
              <a:off x="3175001" y="4730750"/>
              <a:ext cx="519113" cy="120967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0" y="0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9" name="Freeform 14"/>
            <p:cNvSpPr/>
            <p:nvPr/>
          </p:nvSpPr>
          <p:spPr>
            <a:xfrm>
              <a:off x="3305176" y="5630863"/>
              <a:ext cx="146050" cy="309563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</a:cxnLst>
              <a:rect l="0" t="0" r="0" b="0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50" name="Freeform 15"/>
            <p:cNvSpPr/>
            <p:nvPr/>
          </p:nvSpPr>
          <p:spPr>
            <a:xfrm>
              <a:off x="2573338" y="2817813"/>
              <a:ext cx="700088" cy="283527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51" name="Freeform 16"/>
            <p:cNvSpPr/>
            <p:nvPr/>
          </p:nvSpPr>
          <p:spPr>
            <a:xfrm>
              <a:off x="2506663" y="285750"/>
              <a:ext cx="90488" cy="2493963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52" name="Freeform 17"/>
            <p:cNvSpPr/>
            <p:nvPr/>
          </p:nvSpPr>
          <p:spPr>
            <a:xfrm>
              <a:off x="2554288" y="2598738"/>
              <a:ext cx="66675" cy="4206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</a:cxnLst>
              <a:rect l="0" t="0" r="0" b="0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53" name="Freeform 18"/>
            <p:cNvSpPr/>
            <p:nvPr/>
          </p:nvSpPr>
          <p:spPr>
            <a:xfrm>
              <a:off x="3143251" y="4757738"/>
              <a:ext cx="161925" cy="873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</a:cxnLst>
              <a:rect l="0" t="0" r="0" b="0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54" name="Freeform 19"/>
            <p:cNvSpPr/>
            <p:nvPr/>
          </p:nvSpPr>
          <p:spPr>
            <a:xfrm>
              <a:off x="3148013" y="1282700"/>
              <a:ext cx="1768475" cy="344805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55" name="Freeform 20"/>
            <p:cNvSpPr/>
            <p:nvPr/>
          </p:nvSpPr>
          <p:spPr>
            <a:xfrm>
              <a:off x="3273426" y="5653088"/>
              <a:ext cx="1381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</a:cxnLst>
              <a:rect l="0" t="0" r="0" b="0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56" name="Freeform 21"/>
            <p:cNvSpPr/>
            <p:nvPr/>
          </p:nvSpPr>
          <p:spPr>
            <a:xfrm>
              <a:off x="3143251" y="4656138"/>
              <a:ext cx="31750" cy="188913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0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57" name="Freeform 22"/>
            <p:cNvSpPr/>
            <p:nvPr/>
          </p:nvSpPr>
          <p:spPr>
            <a:xfrm>
              <a:off x="3211513" y="5410200"/>
              <a:ext cx="203200" cy="53022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</p:grpSp>
      <p:grpSp>
        <p:nvGrpSpPr>
          <p:cNvPr id="1027" name="Group 48"/>
          <p:cNvGrpSpPr/>
          <p:nvPr/>
        </p:nvGrpSpPr>
        <p:grpSpPr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1034" name="Freeform 27"/>
            <p:cNvSpPr/>
            <p:nvPr/>
          </p:nvSpPr>
          <p:spPr>
            <a:xfrm>
              <a:off x="6627813" y="195717"/>
              <a:ext cx="409575" cy="3646488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35" name="Freeform 28"/>
            <p:cNvSpPr/>
            <p:nvPr/>
          </p:nvSpPr>
          <p:spPr>
            <a:xfrm>
              <a:off x="7061201" y="3771900"/>
              <a:ext cx="350838" cy="1309688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36" name="Freeform 29"/>
            <p:cNvSpPr/>
            <p:nvPr/>
          </p:nvSpPr>
          <p:spPr>
            <a:xfrm>
              <a:off x="7439026" y="5053013"/>
              <a:ext cx="357188" cy="820738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37" name="Freeform 30"/>
            <p:cNvSpPr/>
            <p:nvPr/>
          </p:nvSpPr>
          <p:spPr>
            <a:xfrm>
              <a:off x="7037388" y="3811588"/>
              <a:ext cx="457200" cy="1852613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38" name="Freeform 31"/>
            <p:cNvSpPr/>
            <p:nvPr/>
          </p:nvSpPr>
          <p:spPr>
            <a:xfrm>
              <a:off x="6992938" y="1263650"/>
              <a:ext cx="144463" cy="250825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39" name="Freeform 32"/>
            <p:cNvSpPr/>
            <p:nvPr/>
          </p:nvSpPr>
          <p:spPr>
            <a:xfrm>
              <a:off x="7526338" y="5640388"/>
              <a:ext cx="111125" cy="233363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</a:cxnLst>
              <a:rect l="0" t="0" r="0" b="0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0" name="Freeform 33"/>
            <p:cNvSpPr/>
            <p:nvPr/>
          </p:nvSpPr>
          <p:spPr>
            <a:xfrm>
              <a:off x="7021513" y="3598863"/>
              <a:ext cx="68263" cy="423863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0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1" name="Freeform 34"/>
            <p:cNvSpPr/>
            <p:nvPr/>
          </p:nvSpPr>
          <p:spPr>
            <a:xfrm>
              <a:off x="7412038" y="2801938"/>
              <a:ext cx="1168400" cy="225107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2" name="Freeform 35"/>
            <p:cNvSpPr/>
            <p:nvPr/>
          </p:nvSpPr>
          <p:spPr>
            <a:xfrm>
              <a:off x="7494588" y="5664200"/>
              <a:ext cx="100013" cy="2095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</a:cxnLst>
              <a:rect l="0" t="0" r="0" b="0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3" name="Freeform 36"/>
            <p:cNvSpPr/>
            <p:nvPr/>
          </p:nvSpPr>
          <p:spPr>
            <a:xfrm>
              <a:off x="7412038" y="5081588"/>
              <a:ext cx="114300" cy="558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</a:cxnLst>
              <a:rect l="0" t="0" r="0" b="0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4" name="Freeform 37"/>
            <p:cNvSpPr/>
            <p:nvPr/>
          </p:nvSpPr>
          <p:spPr>
            <a:xfrm>
              <a:off x="7412038" y="4978400"/>
              <a:ext cx="31750" cy="188913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0"/>
                </a:cxn>
                <a:cxn ang="0">
                  <a:pos x="0" y="2147483646"/>
                </a:cxn>
                <a:cxn ang="0">
                  <a:pos x="0" y="2147483646"/>
                </a:cxn>
              </a:cxnLst>
              <a:rect l="0" t="0" r="0" b="0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045" name="Freeform 38"/>
            <p:cNvSpPr/>
            <p:nvPr/>
          </p:nvSpPr>
          <p:spPr>
            <a:xfrm>
              <a:off x="7439026" y="5434013"/>
              <a:ext cx="174625" cy="439738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0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rect l="0" t="0" r="0" b="0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ru-RU" alt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ru-RU" altLang="ru-RU" dirty="0"/>
              <a:t>Образец заголовка</a:t>
            </a:r>
            <a:endParaRPr lang="en-US" altLang="ru-RU" dirty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  <a:endParaRPr lang="en-US" alt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Century Gothic" panose="020B0502020202020204" pitchFamily="34" charset="0"/>
              </a:rPr>
              <a:t>‹#›</a:t>
            </a:fld>
            <a:endParaRPr lang="ru-RU" altLang="ru-RU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6" r:id="rId17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cameralabs.org/5217-chem-otlichaetsya-tvorcheskij-chelovek-ot-netvorcheskogo-18-priznakov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ntech.ru/lib/triz/triz-0015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ltshuller.ru/triz/standards.asp" TargetMode="External"/><Relationship Id="rId5" Type="http://schemas.openxmlformats.org/officeDocument/2006/relationships/hyperlink" Target="http://triz.natm.ru/articles/petrov/5.3.2.htm" TargetMode="External"/><Relationship Id="rId4" Type="http://schemas.openxmlformats.org/officeDocument/2006/relationships/hyperlink" Target="https://studref.com/526591/geografiya/postroenie_preobrazovanie_vepoley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trizway.com/show.php?id=111" TargetMode="External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/>
          </p:cNvSpPr>
          <p:nvPr>
            <p:ph type="title"/>
          </p:nvPr>
        </p:nvSpPr>
        <p:spPr>
          <a:xfrm>
            <a:off x="1187450" y="115888"/>
            <a:ext cx="8050213" cy="638175"/>
          </a:xfrm>
        </p:spPr>
        <p:txBody>
          <a:bodyPr vert="horz" wrap="square" lIns="91440" tIns="45720" rIns="91440" bIns="45720" numCol="1" rtlCol="0" anchor="t" anchorCtr="0" compatLnSpc="1"/>
          <a:lstStyle/>
          <a:p>
            <a:pPr eaLnBrk="1" hangingPunct="1">
              <a:buNone/>
            </a:pPr>
            <a:r>
              <a:rPr lang="ru-RU" alt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Лекция 10. «Вепольный анализ»</a:t>
            </a:r>
            <a:r>
              <a:rPr lang="ru-RU" alt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5" name="Rectangle 3"/>
          <p:cNvSpPr>
            <a:spLocks noGrp="1"/>
          </p:cNvSpPr>
          <p:nvPr>
            <p:ph idx="1"/>
          </p:nvPr>
        </p:nvSpPr>
        <p:spPr>
          <a:xfrm>
            <a:off x="899160" y="836613"/>
            <a:ext cx="8229600" cy="2016125"/>
          </a:xfrm>
        </p:spPr>
        <p:txBody>
          <a:bodyPr vert="horz" wrap="square" lIns="91440" tIns="45720" rIns="91440" bIns="45720" numCol="1" rtlCol="0" anchor="t" anchorCtr="0" compatLnSpc="1"/>
          <a:lstStyle/>
          <a:p>
            <a:pPr marL="0" indent="358775" eaLnBrk="1" hangingPunct="1">
              <a:spcBef>
                <a:spcPct val="0"/>
              </a:spcBef>
              <a:buFontTx/>
              <a:buNone/>
            </a:pPr>
            <a:r>
              <a:rPr lang="ru-RU" altLang="x-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лекции:</a:t>
            </a:r>
          </a:p>
          <a:p>
            <a:pPr marL="0" indent="358775" eaLnBrk="1" hangingPunct="1">
              <a:spcBef>
                <a:spcPct val="0"/>
              </a:spcBef>
              <a:buNone/>
            </a:pPr>
            <a:r>
              <a:rPr lang="ru-RU" altLang="x-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Построение полного веполя</a:t>
            </a:r>
          </a:p>
          <a:p>
            <a:pPr marL="0" indent="358775" eaLnBrk="1" hangingPunct="1">
              <a:spcBef>
                <a:spcPct val="0"/>
              </a:spcBef>
              <a:buNone/>
            </a:pPr>
            <a:r>
              <a:rPr lang="ru-RU" altLang="x-none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2. 3. Веполь на внешней среде.</a:t>
            </a:r>
            <a:endParaRPr lang="ru-RU" altLang="x-none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eaLnBrk="1" hangingPunct="1">
              <a:spcBef>
                <a:spcPct val="0"/>
              </a:spcBef>
              <a:buNone/>
            </a:pPr>
            <a:r>
              <a:rPr lang="ru-RU" altLang="x-none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4. Образование веполя на внешней среде с добавками.</a:t>
            </a:r>
            <a:endParaRPr lang="ru-RU" altLang="x-none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eaLnBrk="1" hangingPunct="1">
              <a:spcBef>
                <a:spcPct val="0"/>
              </a:spcBef>
              <a:buNone/>
            </a:pPr>
            <a:r>
              <a:rPr lang="ru-RU" altLang="x-non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5.</a:t>
            </a:r>
            <a:r>
              <a:rPr lang="ru-RU" altLang="x-non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Изобретение. </a:t>
            </a:r>
            <a:r>
              <a:rPr lang="ru-RU" altLang="x-non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.</a:t>
            </a:r>
            <a:r>
              <a:rPr lang="ru-RU" altLang="x-non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Цель и сущность изобретения</a:t>
            </a:r>
          </a:p>
          <a:p>
            <a:pPr marL="0" indent="358775" eaLnBrk="1" hangingPunct="1">
              <a:spcBef>
                <a:spcPct val="0"/>
              </a:spcBef>
              <a:buNone/>
            </a:pPr>
            <a:endParaRPr lang="ru-RU" altLang="x-none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492" name="Прямоугольник 2"/>
          <p:cNvSpPr/>
          <p:nvPr/>
        </p:nvSpPr>
        <p:spPr>
          <a:xfrm>
            <a:off x="863600" y="2564448"/>
            <a:ext cx="8280400" cy="35274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361950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Вепольный анализ — рассматривает объект изобретательской задачи, как совокупность взаимодействий поля и вещества; анализ функциональных взаимодействий системы. </a:t>
            </a:r>
          </a:p>
          <a:p>
            <a:pPr marL="0" lvl="0" indent="361950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Веполь (вещество + поле) — модель взаимодействия в системе; одно из базовых понятий ТРИЗ, расширенно толкующее вещество и поле (простейший веполь состоит из двух «элементов-веществ» и поля их взаимодействия): </a:t>
            </a:r>
          </a:p>
          <a:p>
            <a:pPr marL="0" lvl="0" indent="361950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«поле» включает в себя не только «законные» физические поля: электромагнитные, гравитационные, поля слабых и сильных взаимодействий, но и любое взаимодействие веществ (механическое, инерционное, тепловое, акустическое, лучевое). «Вещество» в ТРИЗ — любой «элемент», участвующий в задаче.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4"/>
          <p:cNvSpPr txBox="1"/>
          <p:nvPr/>
        </p:nvSpPr>
        <p:spPr>
          <a:xfrm>
            <a:off x="971550" y="981075"/>
            <a:ext cx="8280400" cy="22463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ru-RU" altLang="x-none" sz="2000" i="1" dirty="0">
                <a:latin typeface="Comic Sans MS" panose="030F0702030302020204" pitchFamily="66" charset="0"/>
              </a:rPr>
              <a:t>  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 систему запрещено вводить посторонние вещества, то задачу решают введением имеющегося во внешней среде вещества с образованием веполя на внешней среде, т.е. в качестве В</a:t>
            </a:r>
            <a:r>
              <a:rPr lang="ru-RU" altLang="x-none" sz="2000" baseline="-25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используют вещество, которое уже есть в окружающей систему среде (воздух, вода, грунт и т.д.); используются свойства этих веществ или способность их взаимодействия с веществом системы:</a:t>
            </a:r>
            <a:endParaRPr lang="ru-RU" altLang="x-none" sz="2000" dirty="0">
              <a:solidFill>
                <a:srgbClr val="00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73731" name="Picture 5" descr="003_00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13" y="3357563"/>
            <a:ext cx="5111750" cy="15636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468313" y="5373688"/>
            <a:ext cx="8280400" cy="7699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None/>
            </a:pPr>
            <a:r>
              <a:rPr sz="2400" dirty="0">
                <a:effectLst>
                  <a:outerShdw blurRad="38100" dist="38100" dir="2700000">
                    <a:srgbClr val="FFFFFF"/>
                  </a:outerShdw>
                </a:effectLst>
                <a:latin typeface="Century Gothic" panose="020B0502020202020204" pitchFamily="34" charset="0"/>
              </a:rPr>
              <a:t>           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x-none" sz="2000" baseline="-25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вещество внешней среды</a:t>
            </a:r>
            <a:b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Левая часть формулы - то же, что и в предыдущих формулах.</a:t>
            </a:r>
            <a:endParaRPr lang="ru-RU" altLang="x-none" sz="2000" dirty="0">
              <a:solidFill>
                <a:srgbClr val="00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3733" name="Text Box 10"/>
          <p:cNvSpPr txBox="1"/>
          <p:nvPr/>
        </p:nvSpPr>
        <p:spPr>
          <a:xfrm>
            <a:off x="1331913" y="354013"/>
            <a:ext cx="648017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Веполь на внешней среде</a:t>
            </a:r>
            <a:endParaRPr lang="ru-RU" altLang="ru-RU" sz="2000" b="1" dirty="0">
              <a:solidFill>
                <a:srgbClr val="C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4"/>
          <p:cNvSpPr txBox="1"/>
          <p:nvPr/>
        </p:nvSpPr>
        <p:spPr>
          <a:xfrm>
            <a:off x="935038" y="660400"/>
            <a:ext cx="8208962" cy="42462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358775" algn="just" defTabSz="457200" eaLnBrk="1" hangingPunct="1">
              <a:lnSpc>
                <a:spcPct val="90000"/>
              </a:lnSpc>
              <a:buNone/>
              <a:tabLst>
                <a:tab pos="358775" algn="l"/>
              </a:tabLst>
            </a:pPr>
            <a:r>
              <a:rPr lang="ru-RU" altLang="x-none" sz="2000" kern="0" dirty="0">
                <a:solidFill>
                  <a:srgbClr val="000066"/>
                </a:solidFill>
                <a:uFillTx/>
                <a:latin typeface="Arial" panose="020B0604020202020204" pitchFamily="34" charset="0"/>
                <a:ea typeface="+Основной текст (восточно-азиат" charset="0"/>
                <a:cs typeface="Arial" panose="020B0604020202020204" pitchFamily="34" charset="0"/>
              </a:rPr>
              <a:t>1. Для очистки железнодорожных путей используют набегающий на тепловоз поток воздуха, направляя его под нужным углом с помощью щитков и отверстий.</a:t>
            </a:r>
          </a:p>
          <a:p>
            <a:pPr indent="358775" algn="just" defTabSz="457200" eaLnBrk="1" hangingPunct="1">
              <a:lnSpc>
                <a:spcPct val="90000"/>
              </a:lnSpc>
              <a:buNone/>
              <a:tabLst>
                <a:tab pos="358775" algn="l"/>
              </a:tabLst>
            </a:pPr>
            <a:r>
              <a:rPr lang="ru-RU" altLang="x-none" sz="2000" kern="0" dirty="0">
                <a:solidFill>
                  <a:srgbClr val="000066"/>
                </a:solidFill>
                <a:uFillTx/>
                <a:latin typeface="Arial" panose="020B0604020202020204" pitchFamily="34" charset="0"/>
                <a:ea typeface="+Основной текст (восточно-азиат" charset="0"/>
                <a:cs typeface="Arial" panose="020B0604020202020204" pitchFamily="34" charset="0"/>
              </a:rPr>
              <a:t>2. Если нужно менять вес движущегося тела, а вес менять нельзя, то телу надо придать форму крыла и, меняя наклон крыла к направлению движения, получить дополнительную, направленную вверх или вниз силу.</a:t>
            </a:r>
            <a:br>
              <a:rPr lang="ru-RU" altLang="x-none" sz="2000" kern="0" dirty="0">
                <a:solidFill>
                  <a:srgbClr val="000066"/>
                </a:solidFill>
                <a:uFillTx/>
                <a:latin typeface="Arial" panose="020B0604020202020204" pitchFamily="34" charset="0"/>
                <a:ea typeface="+Основной текст (восточно-азиат" charset="0"/>
                <a:cs typeface="Arial" panose="020B0604020202020204" pitchFamily="34" charset="0"/>
              </a:rPr>
            </a:br>
            <a:r>
              <a:rPr lang="ru-RU" altLang="x-none" sz="2000" kern="0" dirty="0">
                <a:solidFill>
                  <a:srgbClr val="000066"/>
                </a:solidFill>
                <a:uFillTx/>
                <a:latin typeface="Arial" panose="020B0604020202020204" pitchFamily="34" charset="0"/>
                <a:ea typeface="+Основной текст (восточно-азиат" charset="0"/>
                <a:cs typeface="Arial" panose="020B0604020202020204" pitchFamily="34" charset="0"/>
              </a:rPr>
              <a:t>   3. "Гонки улучшают породу автомобилей" - таков девиз всех автомобильных соревнований. Но гоночные автомобили в отличие от обычных развивают огромные скорости - как обеспечить им надежное сцепление с дорогой? Все машины снабжаются плоскостями, имеющими профиль перевернутого самолетного крыла ("антикрыло"). Кроме того, отверстия отвода воздуха от радиатора, кромки и поверхности кузова расположены так, чтобы под днищем автомобиля создавалось значительное разряжение.</a:t>
            </a:r>
          </a:p>
        </p:txBody>
      </p:sp>
      <p:sp>
        <p:nvSpPr>
          <p:cNvPr id="74755" name="Text Box 6"/>
          <p:cNvSpPr txBox="1"/>
          <p:nvPr/>
        </p:nvSpPr>
        <p:spPr>
          <a:xfrm>
            <a:off x="1295400" y="260350"/>
            <a:ext cx="7488238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Веполь на внешней среде</a:t>
            </a: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99160" y="5373370"/>
            <a:ext cx="82378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 eaLnBrk="1" hangingPunct="1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Tx/>
              <a:buFontTx/>
              <a:buNone/>
            </a:pPr>
            <a:r>
              <a:rPr lang="ru-RU" altLang="x-none" sz="2000" dirty="0">
                <a:solidFill>
                  <a:srgbClr val="0000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Если внешняя среда не содержит нужных веществ, то это вещество может быть получено заменой внешней среды, ее разложением или введением в нее добавки - образуется веполь на внешней среде с добавками:</a:t>
            </a:r>
          </a:p>
        </p:txBody>
      </p:sp>
      <p:sp>
        <p:nvSpPr>
          <p:cNvPr id="75778" name="Rectangle 2"/>
          <p:cNvSpPr>
            <a:spLocks noGrp="1"/>
          </p:cNvSpPr>
          <p:nvPr>
            <p:ph type="title"/>
          </p:nvPr>
        </p:nvSpPr>
        <p:spPr>
          <a:xfrm>
            <a:off x="1330643" y="4940935"/>
            <a:ext cx="7777162" cy="561975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Веполь на внешней среде с добавками</a:t>
            </a:r>
            <a:endParaRPr lang="ru-RU" altLang="ru-RU" sz="2000" b="1" dirty="0">
              <a:solidFill>
                <a:srgbClr val="C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0" name="Picture 5" descr="003_00410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475740" y="548640"/>
            <a:ext cx="5809615" cy="1969135"/>
          </a:xfrm>
          <a:ln/>
        </p:spPr>
      </p:pic>
      <p:sp>
        <p:nvSpPr>
          <p:cNvPr id="75781" name="Text Box 9"/>
          <p:cNvSpPr txBox="1"/>
          <p:nvPr/>
        </p:nvSpPr>
        <p:spPr>
          <a:xfrm>
            <a:off x="322898" y="2780983"/>
            <a:ext cx="748982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Создание минимального режима действия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1233" y="3356928"/>
            <a:ext cx="8243888" cy="25533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8775">
              <a:buNone/>
            </a:pPr>
            <a:r>
              <a:rPr lang="ru-RU" altLang="x-none" sz="2000" dirty="0">
                <a:solidFill>
                  <a:srgbClr val="0000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Если нужен минимальный (дозированный) режим действия, а обеспе-чить его по условиям задачи трудно или невозможно, то используется максимальный режим, а избыток убирают. При этом избыток поля убираю веществом, а избыток вещества - полем: Если нужен минимальный (дозированный) режим действия, а обеспечить его по условиям задачи трудно или невозможно, то используется максимальный режим, а избыток убирают. При этом избыток поля убирают веществом, а избыток вещества - полем: </a:t>
            </a:r>
            <a:endParaRPr lang="ru-RU" altLang="x-none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Text Box 8"/>
          <p:cNvSpPr txBox="1"/>
          <p:nvPr/>
        </p:nvSpPr>
        <p:spPr>
          <a:xfrm>
            <a:off x="179388" y="260350"/>
            <a:ext cx="871378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endParaRPr lang="ru-RU" altLang="ru-RU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6804" name="Прямоугольник 8"/>
          <p:cNvSpPr/>
          <p:nvPr/>
        </p:nvSpPr>
        <p:spPr>
          <a:xfrm>
            <a:off x="1115695" y="2513330"/>
            <a:ext cx="789495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Segoe UI Historic" pitchFamily="34" charset="0"/>
              </a:rPr>
              <a:t>Избыточное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Segoe UI Historic" pitchFamily="34" charset="0"/>
              </a:rPr>
              <a:t> 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Segoe UI Historic" pitchFamily="34" charset="0"/>
              </a:rPr>
              <a:t>действие на рисунке показано двумя стрелками</a:t>
            </a:r>
            <a:endParaRPr lang="ru-RU" altLang="ru-RU" sz="2000" dirty="0">
              <a:solidFill>
                <a:schemeClr val="tx1"/>
              </a:solidFill>
              <a:latin typeface="Arial" panose="020B0604020202020204" pitchFamily="34" charset="0"/>
              <a:ea typeface="Segoe UI Historic" pitchFamily="34" charset="0"/>
            </a:endParaRPr>
          </a:p>
        </p:txBody>
      </p:sp>
      <p:sp>
        <p:nvSpPr>
          <p:cNvPr id="76805" name="Rectangle 2"/>
          <p:cNvSpPr>
            <a:spLocks noGrp="1"/>
          </p:cNvSpPr>
          <p:nvPr>
            <p:ph type="title"/>
          </p:nvPr>
        </p:nvSpPr>
        <p:spPr>
          <a:xfrm>
            <a:off x="1052830" y="2996565"/>
            <a:ext cx="6589395" cy="431165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ru-RU" altLang="ru-RU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Создание избирательно-максимального режима</a:t>
            </a:r>
            <a:endParaRPr lang="ru-RU" altLang="ru-RU" sz="2000" b="1" dirty="0">
              <a:solidFill>
                <a:srgbClr val="C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45808" y="3429000"/>
            <a:ext cx="8147050" cy="1214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-342900" algn="just" eaLnBrk="1" hangingPunct="1">
              <a:spcBef>
                <a:spcPct val="0"/>
              </a:spcBef>
              <a:buFontTx/>
              <a:buNone/>
            </a:pPr>
            <a:r>
              <a:rPr lang="ru-RU" altLang="x-none" sz="2800" dirty="0">
                <a:effectLst>
                  <a:outerShdw blurRad="38100" dist="38100" dir="2700000">
                    <a:srgbClr val="FFFFFF"/>
                  </a:outerShdw>
                </a:effectLst>
              </a:rPr>
              <a:t>  </a:t>
            </a:r>
            <a:r>
              <a:rPr lang="ru-RU" altLang="x-non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2000" dirty="0">
                <a:solidFill>
                  <a:srgbClr val="0000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Если нужно обеспечить максимальный режим  действия  на  вещество, а  это недопустимо,  то  максимальное действие  направляют  на  другое вещество,  связанное  с  первым: </a:t>
            </a:r>
          </a:p>
        </p:txBody>
      </p:sp>
      <p:pic>
        <p:nvPicPr>
          <p:cNvPr id="6" name="Picture 5" descr="003_0041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5195" y="188595"/>
            <a:ext cx="3973830" cy="22504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826" name="Picture 4" descr="003_00412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618933" y="4725035"/>
            <a:ext cx="6337300" cy="2000250"/>
          </a:xfrm>
        </p:spPr>
      </p:pic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Text Box 9"/>
          <p:cNvSpPr txBox="1"/>
          <p:nvPr/>
        </p:nvSpPr>
        <p:spPr>
          <a:xfrm>
            <a:off x="611188" y="260350"/>
            <a:ext cx="770572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избирательно-максимального режима</a:t>
            </a:r>
            <a:endParaRPr lang="ru-RU" altLang="ru-RU" sz="2000" b="1" dirty="0">
              <a:solidFill>
                <a:srgbClr val="C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971233" y="548640"/>
            <a:ext cx="8316913" cy="29860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sz="2800" dirty="0">
                <a:latin typeface="Century Gothic" panose="020B0502020202020204" pitchFamily="34" charset="0"/>
              </a:rPr>
              <a:t>   </a:t>
            </a:r>
            <a:r>
              <a:rPr lang="ru-RU" altLang="x-none" sz="2000" dirty="0">
                <a:solidFill>
                  <a:srgbClr val="0000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Например, при изготовлении предварительно напряженного железобетона нужно растянуть проволоку. Для этого ее нагревают, от тепла она удлиняется, и в таком виде ее закрепляют. Чем выше температура, тем больше удлинение. </a:t>
            </a:r>
            <a:r>
              <a:rPr sz="2000" dirty="0">
                <a:solidFill>
                  <a:srgbClr val="0000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x-none" sz="2000" dirty="0">
                <a:solidFill>
                  <a:srgbClr val="0000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Однако при температуре выше 400 град. Цельсия она недопустимо портится. Предложено (а.с. 120909) нагревать нерасходуемый жаропрочный стержень, который от нагрева удлиняется и в таком виде соединяется с проволокой. Охлаждаясь, стержень укорачивается и растягивает проволоку, оставшуюся холодной.</a:t>
            </a:r>
            <a:endParaRPr lang="ru-RU" altLang="x-none" sz="2000" dirty="0">
              <a:solidFill>
                <a:srgbClr val="000066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3535045"/>
            <a:ext cx="7200265" cy="4953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Создание минимального дозированного действия</a:t>
            </a: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1043305" y="3933190"/>
            <a:ext cx="817689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R="0" lvl="0" indent="37211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Tx/>
              <a:buNone/>
              <a:defRPr/>
            </a:pPr>
            <a:r>
              <a:rPr lang="ru-RU" sz="2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1. Чтобы при пожаре стальной каркас высотного здания не пере-грелся и не потерял устойчивость, полые колонны и другие элеме-нты заполняют водой, которая циркулирует внутри каркаса, а при закипании воды пар сбрасывается в атмосферу.</a:t>
            </a:r>
            <a:br>
              <a:rPr lang="ru-RU" sz="2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ru-RU" sz="2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   2.  Для   получения   тонкого   слоя   краски    на изделие  наносят  избыточное  покрытие,   окуная изделие в бак с краской. Затем изделие вращают и центробежные силы сбрасывают избыток краски (</a:t>
            </a:r>
            <a:r>
              <a:rPr lang="ru-RU" sz="200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а.с</a:t>
            </a:r>
            <a:r>
              <a:rPr lang="ru-RU" sz="2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242 714).</a:t>
            </a:r>
            <a:endParaRPr lang="ru-RU" altLang="en-US" sz="200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/>
          </p:cNvSpPr>
          <p:nvPr>
            <p:ph type="title"/>
          </p:nvPr>
        </p:nvSpPr>
        <p:spPr>
          <a:xfrm>
            <a:off x="1331595" y="332740"/>
            <a:ext cx="8229600" cy="419100"/>
          </a:xfrm>
        </p:spPr>
        <p:txBody>
          <a:bodyPr vert="horz" wrap="square" lIns="91440" tIns="45720" rIns="91440" bIns="45720" numCol="1" rtlCol="0" anchor="t" anchorCtr="0" compatLnSpc="1"/>
          <a:lstStyle/>
          <a:p>
            <a:pPr eaLnBrk="1" hangingPunct="1">
              <a:buNone/>
            </a:pPr>
            <a:r>
              <a:rPr lang="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</a:t>
            </a:r>
            <a:r>
              <a:rPr lang="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изобретения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827405" y="836295"/>
            <a:ext cx="831786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9875" algn="l" eaLnBrk="1" hangingPunct="1">
              <a:buNone/>
            </a:pPr>
            <a:r>
              <a:rPr lang="ru-RU" altLang="x-none" sz="20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Для характеристики сущности изобретения необходимо раскры-тие его цели. Значение целевого признака не исчерпы-вается тем, что этот признак позволяет понять сущность изобретения. Целевой признак изобретения имеет правовое значение, и на нем следует остановиться подробнее.</a:t>
            </a:r>
            <a:endParaRPr lang="ru-RU" altLang="x-none" sz="20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9875" algn="l" eaLnBrk="1" hangingPunct="1">
              <a:buNone/>
            </a:pPr>
            <a:r>
              <a:rPr lang="ru-RU" altLang="x-none" sz="20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Для того чтобы построить ячейку из воска, архитектор (из  афо-ризма К. Маркса), должен в начале процесса труда создать идею своего будущего творения, должен знать, что и для чего он делает.</a:t>
            </a: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827405" y="3356610"/>
            <a:ext cx="810069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lvl="0" indent="269875" algn="just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Читая роман, рассматривая картину или скульптуру, мы их понимаем из них самих, язык их прозрачен и позволяет «видеть» содержание произведения... Совсем не так с изобретением.</a:t>
            </a:r>
          </a:p>
          <a:p>
            <a:pPr marL="0" lvl="0" indent="269875" algn="just">
              <a:spcBef>
                <a:spcPct val="0"/>
              </a:spcBef>
              <a:buClrTx/>
              <a:buFontTx/>
              <a:buNone/>
            </a:pPr>
            <a:endParaRPr lang="ru-RU" altLang="ru-RU" sz="20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269875" algn="just">
              <a:spcBef>
                <a:spcPct val="0"/>
              </a:spcBef>
              <a:buClrTx/>
              <a:buFontTx/>
              <a:buNone/>
            </a:pPr>
            <a:endParaRPr lang="ru-RU" altLang="ru-RU" sz="20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827405" y="4293235"/>
            <a:ext cx="838835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65760"/>
            <a:r>
              <a:rPr lang="ru-RU" altLang="ru-RU" sz="20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Глядя на ячейку из воска, никто не сказал бы, для чего она пост-роена, если бы замыслы архитектора остались неизвестны. Ни пе-речисление и описание элементов овеществленного изобретения, взятого вне его диалектических связей с остальным миром, в особ-енности вне его отношения к человеку, его потребностям и интересам, ни формально-логический анализ изобретения не откроют нам его назначения.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ChangeArrowheads="1"/>
          </p:cNvSpPr>
          <p:nvPr/>
        </p:nvSpPr>
        <p:spPr bwMode="auto">
          <a:xfrm>
            <a:off x="899160" y="404495"/>
            <a:ext cx="8202930" cy="3476625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269875" algn="l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Точно так же человек, не знакомый с шахматной игрой, не поймет ее, не зная конечной цели игры.</a:t>
            </a:r>
          </a:p>
          <a:p>
            <a:pPr marL="0" lvl="0" indent="269875" algn="l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Это рассуждение приведено для того чтобы рассеять заблуждение, будто простое определение предмета изобретения по правилам формальной логики, без указания его цели, способно выразить сущность изобретения.</a:t>
            </a:r>
          </a:p>
          <a:p>
            <a:pPr marL="0" lvl="0" indent="269875" algn="l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Существуют науки, которые не могут в определении своих объектов обойтись без признака цели. Это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—</a:t>
            </a: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теория механизмов и машин. Существенным признаком механизма и машины является искусственность и целесообразность. Вне цели ни механизма, ни машины нет.</a:t>
            </a:r>
            <a:endParaRPr lang="ru-RU" altLang="ru-RU" sz="2000" dirty="0">
              <a:solidFill>
                <a:srgbClr val="000066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971550" y="3789045"/>
            <a:ext cx="821690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60045" algn="l" eaLnBrk="1" hangingPunct="1">
              <a:lnSpc>
                <a:spcPct val="100000"/>
              </a:lnSpc>
              <a:buNone/>
            </a:pP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Значение цели для формулы изобретения не ограничивается сказанным. Цель имеет и другое существенное значение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—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критерия для нахождения существенных признаков изобретений, подлежащих включению в формулу. Определение изобретения в числе его существенных признаков, наряду с решением технической задачи и существенной новизной, называет положительный эффект. Где его нет, там нет и изобретения. 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Содержимое 2"/>
          <p:cNvSpPr>
            <a:spLocks noGrp="1"/>
          </p:cNvSpPr>
          <p:nvPr>
            <p:ph idx="1"/>
          </p:nvPr>
        </p:nvSpPr>
        <p:spPr>
          <a:xfrm>
            <a:off x="395288" y="7605713"/>
            <a:ext cx="8229600" cy="3024187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ru-RU" altLang="ru-RU" dirty="0"/>
              <a:t>.</a:t>
            </a:r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808990" y="332740"/>
            <a:ext cx="8335010" cy="2553335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indent="269875" algn="l" eaLnBrk="1" hangingPunct="1">
              <a:buNone/>
            </a:pPr>
            <a:r>
              <a:rPr lang="ru-RU" altLang="x-none" sz="20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Вводя в формулу изобретения признак цели, мы как бы создаем в ней центр, вокруг которого образуется подобие гравитационного поля, определяющего структуру формулы. Признаки, тяготеющие к этому центру, объединяются в целесообразную систему. Исключите цель, и на месте целесообразной системы останется вещь, которую можно сдать в лом.</a:t>
            </a:r>
          </a:p>
          <a:p>
            <a:pPr indent="269875" algn="l" eaLnBrk="1" hangingPunct="1">
              <a:buNone/>
            </a:pPr>
            <a:r>
              <a:rPr lang="ru-RU" altLang="x-none" sz="20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Из сказанного следует, что для определения сущности изобретения его цель имеет правовое значение.</a:t>
            </a: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755650" y="2853055"/>
            <a:ext cx="828040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60045" algn="l" eaLnBrk="1" hangingPunct="1">
              <a:lnSpc>
                <a:spcPct val="100000"/>
              </a:lnSpc>
              <a:buNone/>
            </a:pP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Достижение положительного эффекта и есть цель изобретения. То, без чего положительный эффект не может быть достигнут,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—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существенно, остальное нет. Следовательно, только цель позволяет определить существенность признаков изобретения и сцементировать формулу изобретения.</a:t>
            </a: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808990" y="4436745"/>
            <a:ext cx="830643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85445"/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sym typeface="+mn-ea"/>
              </a:rPr>
              <a:t>К. Маркс, дал следующую характеристику машине: «Всякая развитая совокупность машин состоит из трех существенно различных частей: машины-двигателя, передаточной машины, наконец машины орудия или рабочей машины». Эта  характеристика машины воспринята современной теорией машин. В ней обращает на себя внимание слово «существенно»: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Содержимое 2"/>
          <p:cNvSpPr>
            <a:spLocks noGrp="1"/>
          </p:cNvSpPr>
          <p:nvPr>
            <p:ph idx="1"/>
          </p:nvPr>
        </p:nvSpPr>
        <p:spPr>
          <a:xfrm>
            <a:off x="395288" y="7605713"/>
            <a:ext cx="8229600" cy="3024187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ru-RU" altLang="ru-RU" dirty="0"/>
              <a:t>.</a:t>
            </a: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992505" y="404495"/>
            <a:ext cx="802830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lvl="0" indent="0" algn="l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sym typeface="+mn-ea"/>
              </a:rPr>
              <a:t>оно означает, что все эти три вида машин различны в своем существе. Что же делает их различие существенным? Цель. Если цель машины—рыть землю, то для нее существенно только то, что составляет орудие, черпающее землю. Все остальное по своей цели — или двигатель, или передатчик движения, т.е. самостоятельные механизмы. </a:t>
            </a: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971550" y="2132965"/>
            <a:ext cx="812546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9875" algn="l" eaLnBrk="1" hangingPunct="1">
              <a:buNone/>
            </a:pP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Цель изобретения выступает в практике составления описания и формулы изобретения в двух видах: в виде назначения изобретения, характеризуемого его родовым понятием и названием (например, «устройство для питания вибробункера»), и в виде эффекта, достижение которого характеризуется в отличительной части формулы словами: «с целью» (например, применение только что названного устройства с целью получения регулируемой частоты вибрации).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Содержимое 2"/>
          <p:cNvSpPr>
            <a:spLocks noGrp="1"/>
          </p:cNvSpPr>
          <p:nvPr>
            <p:ph idx="1"/>
          </p:nvPr>
        </p:nvSpPr>
        <p:spPr>
          <a:xfrm>
            <a:off x="395288" y="7605713"/>
            <a:ext cx="8229600" cy="3024187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ru-RU" altLang="ru-RU" dirty="0"/>
              <a:t>.</a:t>
            </a:r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1054735" y="260350"/>
            <a:ext cx="8129905" cy="3169285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indent="269875" algn="just" eaLnBrk="1" hangingPunct="1">
              <a:buNone/>
            </a:pP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образом, цель изобретения, выступая в качестве его назначения, составляет родовой признак изобретения, позволяющий определить его класс и прототип; цель изобретения, указываемая в отличительной части формулы, составляет видовой признак изобретения, тот «практический определитель», который позволяет выделить существенные признаки изобретения.</a:t>
            </a:r>
          </a:p>
          <a:p>
            <a:pPr indent="269875" algn="just" eaLnBrk="1" hangingPunct="1">
              <a:buNone/>
            </a:pP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изобретения, составляющая его видовой признак, не может быть выражена средствами черчения и требует непременно словесного выражения, что отражается на структуре выразительных средств, применяемых в практике патентования.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573343-3A5A-4C4F-659F-35429C0B741A}"/>
              </a:ext>
            </a:extLst>
          </p:cNvPr>
          <p:cNvSpPr txBox="1"/>
          <p:nvPr/>
        </p:nvSpPr>
        <p:spPr>
          <a:xfrm>
            <a:off x="1014095" y="3717032"/>
            <a:ext cx="812990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8000">
              <a:tabLst>
                <a:tab pos="540385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Творческая личность: кто это и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какова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его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роль в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научно-инновационной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других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сферах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человеческой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деятельности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ru-RU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88000">
              <a:tabLst>
                <a:tab pos="540385" algn="l"/>
              </a:tabLst>
            </a:pP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88000">
              <a:tabLst>
                <a:tab pos="540385" algn="l"/>
              </a:tabLst>
            </a:pP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Как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видно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наших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лекций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продуктами научно-</a:t>
            </a:r>
            <a:r>
              <a:rPr lang="ru-RU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инновацион</a:t>
            </a:r>
            <a:r>
              <a:rPr lang="ru-RU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-ной деятельности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т.ч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и ТРИЗ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являются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</a:t>
            </a:r>
            <a:r>
              <a:rPr lang="ru-RU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овые</a:t>
            </a:r>
            <a:r>
              <a:rPr lang="ru-RU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идеи, инновации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Содержимое 2"/>
          <p:cNvSpPr>
            <a:spLocks noGrp="1"/>
          </p:cNvSpPr>
          <p:nvPr>
            <p:ph idx="1"/>
          </p:nvPr>
        </p:nvSpPr>
        <p:spPr>
          <a:xfrm>
            <a:off x="395288" y="7605713"/>
            <a:ext cx="8229600" cy="3024187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ru-RU" altLang="ru-RU" dirty="0"/>
              <a:t>.</a:t>
            </a:r>
          </a:p>
        </p:txBody>
      </p:sp>
      <p:sp>
        <p:nvSpPr>
          <p:cNvPr id="64515" name="Прямоугольник 2"/>
          <p:cNvSpPr/>
          <p:nvPr/>
        </p:nvSpPr>
        <p:spPr>
          <a:xfrm>
            <a:off x="755650" y="333375"/>
            <a:ext cx="8280400" cy="4400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358775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Вепольный анализ — рассматривает объект изобретательской задачи, как совокупность взаимодействий поля и вещества; анализ функциональных взаимодействий системы. </a:t>
            </a:r>
          </a:p>
          <a:p>
            <a:pPr marL="0" lvl="0" indent="358775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 Веполь (вещество + поле) — модель взаимодействия в системе; одно из базовых понятий ТРИЗ, расширенно толкующее вещество и поле (простейший веполь состоит из двух «элементов-веществ» и поля их взаимодействия). </a:t>
            </a: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Веполь - система из трех элементов B1, В2 и П - играет в технике такую же фундаментальную роль, какую треугольник играет в геометрии: </a:t>
            </a:r>
          </a:p>
          <a:p>
            <a:pPr marL="0" lvl="0" indent="358775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</a:rPr>
              <a:t>«поле» включает в себя не только «законные» физические поля: электромагнитные, гравитационные, поля слабых и сильных взаимодействий, но и любое взаимодействие веществ (механическое, инерционное, тепловое, акустическое, лучевое). «Вещество» в ТРИЗ — любой «элемент», участвующий в задаче.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765675"/>
            <a:ext cx="6589713" cy="374650"/>
          </a:xfrm>
        </p:spPr>
        <p:txBody>
          <a:bodyPr vert="horz" wrap="square" lIns="91440" tIns="45720" rIns="91440" bIns="45720" numCol="1" rtlCol="0" anchor="t" anchorCtr="0" compatLnSpc="1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Построение полного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веполя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4517" name="Rectangle 3"/>
          <p:cNvSpPr txBox="1"/>
          <p:nvPr/>
        </p:nvSpPr>
        <p:spPr>
          <a:xfrm>
            <a:off x="755650" y="5329238"/>
            <a:ext cx="8280400" cy="10445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361950"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Невепольные системы (один элемент) или неполные вепольные системы (два элемента) должны быть достроены до полного веполя. В общем случае ее можно представить а следующем виде:</a:t>
            </a:r>
            <a:endParaRPr lang="ru-RU" altLang="ru-RU" sz="2000" b="1" dirty="0">
              <a:solidFill>
                <a:srgbClr val="000066"/>
              </a:solidFill>
              <a:latin typeface="Verdana" panose="020B060403050404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312B3E-5232-78A8-2B7C-0BAF3CFD5F3D}"/>
              </a:ext>
            </a:extLst>
          </p:cNvPr>
          <p:cNvSpPr txBox="1"/>
          <p:nvPr/>
        </p:nvSpPr>
        <p:spPr>
          <a:xfrm>
            <a:off x="1115616" y="3068960"/>
            <a:ext cx="802838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8000"/>
            <a:endParaRPr lang="kk-KZ" sz="20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88000"/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Безусловно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у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чёного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следует рассматривать как творческую личность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поскольку его основная деятельность связана с научным творчеством.</a:t>
            </a:r>
          </a:p>
          <a:p>
            <a:pPr indent="288000"/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Типичны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качества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творческой личности</a:t>
            </a:r>
            <a:r>
              <a:rPr lang="kk-KZ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являются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288000"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наличие достойной цели;</a:t>
            </a:r>
          </a:p>
          <a:p>
            <a:pPr marL="342900" lvl="0" indent="288000"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наличие планов достижения цели;</a:t>
            </a:r>
          </a:p>
          <a:p>
            <a:pPr marL="342900" lvl="0" indent="288000"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высокая работоспособность;</a:t>
            </a:r>
          </a:p>
          <a:p>
            <a:pPr marL="342900" lvl="0" indent="288000"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умение решать творческие задачи;</a:t>
            </a:r>
          </a:p>
          <a:p>
            <a:pPr marL="342900" lvl="0" indent="288000"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умение продолжать работу, несмотря на трудности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неудачи.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92D6B-9A35-72B4-F92E-7FE989BD4E16}"/>
              </a:ext>
            </a:extLst>
          </p:cNvPr>
          <p:cNvSpPr txBox="1"/>
          <p:nvPr/>
        </p:nvSpPr>
        <p:spPr>
          <a:xfrm>
            <a:off x="1115616" y="476672"/>
            <a:ext cx="802838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8000">
              <a:tabLst>
                <a:tab pos="630555" algn="l"/>
              </a:tabLst>
            </a:pP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новаторами в науке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культуре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других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важных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сферах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человеческой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деятельности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могут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быть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только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личности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способны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подходить к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решаемым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проблемам более творчески, используя различные методы и подходы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88000">
              <a:tabLst>
                <a:tab pos="540385" algn="l"/>
              </a:tabLst>
            </a:pP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ru-RU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ворческие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люди имеют способности к генерации и </a:t>
            </a:r>
            <a:r>
              <a:rPr lang="ru-RU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продвижени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ю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инноваций,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содейству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ющих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экономическому развитию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</a:t>
            </a:r>
            <a:r>
              <a:rPr lang="ru-RU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улучш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ению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жизн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людей.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Это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открыли дорогу в космос, создали великие  картины, музыку, кино. Они одарены способностями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 них нестандартное мышление. </a:t>
            </a:r>
          </a:p>
        </p:txBody>
      </p:sp>
    </p:spTree>
    <p:extLst>
      <p:ext uri="{BB962C8B-B14F-4D97-AF65-F5344CB8AC3E}">
        <p14:creationId xmlns:p14="http://schemas.microsoft.com/office/powerpoint/2010/main" val="2662685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3490793-385D-8E0B-BE1A-1D3B0215B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Рисунок 1">
            <a:extLst>
              <a:ext uri="{FF2B5EF4-FFF2-40B4-BE49-F238E27FC236}">
                <a16:creationId xmlns:a16="http://schemas.microsoft.com/office/drawing/2014/main" id="{FFF0311B-4F04-27BA-29DE-F6D66FE6B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44824"/>
            <a:ext cx="5362575" cy="273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3F7038-30CD-D9FC-F97D-B733825C9822}"/>
              </a:ext>
            </a:extLst>
          </p:cNvPr>
          <p:cNvSpPr txBox="1"/>
          <p:nvPr/>
        </p:nvSpPr>
        <p:spPr>
          <a:xfrm>
            <a:off x="971600" y="458763"/>
            <a:ext cx="81724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Творчество и творческая деятельность определяют ценность человека, поэтому формирование творческой личности приобретает сегодня не только теоретический, но и практический смысл.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2DF636-84C8-2B9D-0C4B-6A4241BECD27}"/>
              </a:ext>
            </a:extLst>
          </p:cNvPr>
          <p:cNvSpPr txBox="1"/>
          <p:nvPr/>
        </p:nvSpPr>
        <p:spPr>
          <a:xfrm>
            <a:off x="987946" y="4797152"/>
            <a:ext cx="81724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ru-RU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Творческая личность: кто это и по каким признакам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определяются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Обратимся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тезисно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 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статье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википедии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«</a:t>
            </a:r>
            <a:r>
              <a:rPr lang="ru-RU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Чем отличается творческий человек от нетворческого - 18 признаков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</a:t>
            </a:r>
            <a:r>
              <a:rPr lang="ru-RU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[Чем отличается творческий человек от нетворческого... </a:t>
            </a:r>
            <a:r>
              <a:rPr lang="en-US" sz="2000" b="0" u="sng" dirty="0" err="1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cameralabs</a:t>
            </a:r>
            <a:r>
              <a:rPr lang="ru-RU" sz="2000" b="0" u="sng" dirty="0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000" b="0" u="sng" dirty="0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org</a:t>
            </a:r>
            <a:r>
              <a:rPr lang="ru-RU" sz="2000" b="0" u="none" strike="noStrike" dirty="0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›</a:t>
            </a:r>
            <a:r>
              <a:rPr lang="ru-RU" sz="2000" b="0" u="sng" dirty="0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5217-</a:t>
            </a:r>
            <a:r>
              <a:rPr lang="en-US" sz="2000" b="0" u="sng" dirty="0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chem</a:t>
            </a:r>
            <a:r>
              <a:rPr lang="ru-RU" sz="2000" b="0" u="sng" dirty="0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2000" b="0" u="sng" dirty="0" err="1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otlichaetsya</a:t>
            </a:r>
            <a:r>
              <a:rPr lang="ru-RU" sz="2000" b="0" u="sng" dirty="0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2000" b="0" u="sng" dirty="0" err="1">
                <a:solidFill>
                  <a:srgbClr val="FB4A1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tvorcheskij</a:t>
            </a:r>
            <a:r>
              <a:rPr lang="ru-RU" sz="2000" b="0" u="sng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…</a:t>
            </a:r>
            <a:r>
              <a:rPr lang="ru-RU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</a:t>
            </a:r>
            <a:endParaRPr lang="ru-RU" sz="20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07415" indent="450215"/>
            <a:r>
              <a:rPr lang="ru-RU" sz="2000" kern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000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3646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185066D-062F-4AF3-FCDF-F67C2EA12166}"/>
              </a:ext>
            </a:extLst>
          </p:cNvPr>
          <p:cNvSpPr txBox="1"/>
          <p:nvPr/>
        </p:nvSpPr>
        <p:spPr>
          <a:xfrm>
            <a:off x="971600" y="548680"/>
            <a:ext cx="81724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tabLst>
                <a:tab pos="63055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Творчество неисповедимо и часто парадоксально. Стабильное креативное мышление это определяющая характеристика некоторых личностей, но оно может меняться в зависимости от ситуации и обстановки. Зачастую вдохновение и новые идеи появляются, казалось бы, из ниоткуда, а затем, когда мы больше всего в них нуждаемся, они пропадают.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F34A94-D493-7C48-30D8-A3928558D2E8}"/>
              </a:ext>
            </a:extLst>
          </p:cNvPr>
          <p:cNvSpPr txBox="1"/>
          <p:nvPr/>
        </p:nvSpPr>
        <p:spPr>
          <a:xfrm>
            <a:off x="971600" y="2487672"/>
            <a:ext cx="81724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/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Ученые теперь понимают, что природа креативности гораздо сложнее, чем различия в право- или левосторонней ориентации мозга (левое полушарие = рациональное и аналитическое, правое = творческое и эмоциональное). На самом деле, творчество, как полагают, связано с рядом познавательных процессов, нервных импульсов и эмоций, и мы до сих пор не имеем полного представления о том, как работает творческий разум.</a:t>
            </a:r>
          </a:p>
          <a:p>
            <a:pPr indent="450215"/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 психологической точки зрения творческие типы личности с трудом поддаются определению. Они сложны, парадоксальны и, как правило, избегают рутины. </a:t>
            </a:r>
          </a:p>
        </p:txBody>
      </p:sp>
    </p:spTree>
    <p:extLst>
      <p:ext uri="{BB962C8B-B14F-4D97-AF65-F5344CB8AC3E}">
        <p14:creationId xmlns:p14="http://schemas.microsoft.com/office/powerpoint/2010/main" val="2288771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89E422-1029-E99D-3CEC-A591335ED314}"/>
              </a:ext>
            </a:extLst>
          </p:cNvPr>
          <p:cNvSpPr txBox="1"/>
          <p:nvPr/>
        </p:nvSpPr>
        <p:spPr>
          <a:xfrm>
            <a:off x="1043608" y="476672"/>
            <a:ext cx="799288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/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самом деле творческим людям тяжелее узнать себя, потому что они сложнее, чем нетворческие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», - рассказал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американско</a:t>
            </a:r>
            <a:r>
              <a:rPr lang="kk-KZ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му</a:t>
            </a:r>
            <a:r>
              <a:rPr lang="ru-RU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интернет-</a:t>
            </a:r>
            <a:r>
              <a:rPr lang="ru-RU" sz="2000" b="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издани</a:t>
            </a:r>
            <a:r>
              <a:rPr lang="kk-KZ" sz="2000" b="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ю</a:t>
            </a:r>
            <a:r>
              <a:rPr lang="kk-KZ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Huffington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Post Скотт Барри Кауфман, психолог из Университета Нью-Йорка, который провел годы исследования творческого потенциала. «</a:t>
            </a:r>
            <a:r>
              <a:rPr lang="ru-RU" sz="2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 самое парадоксальное в творческой личности ...у этих людей более хаотичный ум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C698D9-618D-6E3D-CC14-79F3745AB2B0}"/>
              </a:ext>
            </a:extLst>
          </p:cNvPr>
          <p:cNvSpPr txBox="1"/>
          <p:nvPr/>
        </p:nvSpPr>
        <p:spPr>
          <a:xfrm>
            <a:off x="1045146" y="2636912"/>
            <a:ext cx="8100392" cy="3811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Нет никакого «типичного» портрета творческой личности, но есть характерные особенности в поведении творческих людей. Вот 18 пунктов, которые им свойственны.</a:t>
            </a: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мечтают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Творческие личности это мечтатели, несмотря на то, что их школьные учителя, возможно, говорили, что мечтать это пустая трата времени. Кауфман и психолог Ребекка Л. Макмиллан, она же соавтор документа под названием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Ода положительной созидательной мечтательности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», считают, что блуждание ума способно помочь в процессе 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«творческой инкубации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». И, конечно, многие по опыту знают, что лучшие идеи посещают нас, когда мысленно мы находимся совсем в другом месте</a:t>
            </a:r>
            <a:r>
              <a:rPr lang="ru-RU" sz="20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1810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DB1177-D627-6299-BCEE-63FC136362D0}"/>
              </a:ext>
            </a:extLst>
          </p:cNvPr>
          <p:cNvSpPr txBox="1"/>
          <p:nvPr/>
        </p:nvSpPr>
        <p:spPr>
          <a:xfrm>
            <a:off x="971600" y="548680"/>
            <a:ext cx="802838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все замечают</a:t>
            </a:r>
            <a:r>
              <a:rPr lang="kk-KZ" sz="20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Творческий человек видит возможности повсюду и постоянно впитывает информацию, которая становится пищей для творческого самовыражения. Как часто цитируют Генри Джеймса, писатель это тот, от кого 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«ничего не ускользает»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Джоан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Дидион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всегда носила с собой блокнот и говорила, что она записывает наблюдения о людях и событиях, которые, в конечном счете, помогают ей лучше понять сложности и противоречия собственного ума.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B867A5-820E-3AD2-72EF-A67AC3AD4AC8}"/>
              </a:ext>
            </a:extLst>
          </p:cNvPr>
          <p:cNvSpPr txBox="1"/>
          <p:nvPr/>
        </p:nvSpPr>
        <p:spPr>
          <a:xfrm>
            <a:off x="998612" y="3284984"/>
            <a:ext cx="810039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них свои часы работы</a:t>
            </a:r>
            <a:r>
              <a:rPr lang="kk-KZ" sz="20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Многие великие мастера признаются, что свои лучшие работы они создают либо очень рано утром, либо поздно вечером. Владимир Набоков начинал писать сразу после того как просыпался в 6 или 7 утра, а Фрэнк Ллойд Райт взял за привычку просыпаться в 3 или 4 часа утра и работал в течение нескольких часов перед тем, как отправиться обратно в постель. Люди с высоким творческим потенциалом не придерживаются стандартного распорядка дня.</a:t>
            </a:r>
          </a:p>
        </p:txBody>
      </p:sp>
    </p:spTree>
    <p:extLst>
      <p:ext uri="{BB962C8B-B14F-4D97-AF65-F5344CB8AC3E}">
        <p14:creationId xmlns:p14="http://schemas.microsoft.com/office/powerpoint/2010/main" val="1901094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C3CBC8-082B-60B6-7082-15026337767D}"/>
              </a:ext>
            </a:extLst>
          </p:cNvPr>
          <p:cNvSpPr txBox="1"/>
          <p:nvPr/>
        </p:nvSpPr>
        <p:spPr>
          <a:xfrm>
            <a:off x="971600" y="433308"/>
            <a:ext cx="8172400" cy="5991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находят время для уединения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Чтобы быть открытым для творчества, нужно иметь способность к конструктивному использованию уединения. Надо преодолеть страх перед одиночеством»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- писал американский экзистенциальный психолог Ролло Мэй. Художники и креативщики часто стереотипно воспринимаются как одиночки, хотя на самом деле они ими могут и не быть. Уединение может быть ключом к созданию лучших работ. Кауфман связывает это с воображением - мы должны дать себе время просто помечтать.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Вам нужно войти в контакт с внутренним голосом, чтобы иметь возможность самовыразиться. Сложно услышать свой внутренний творческий голос, если вы ... не в контакте с самим собой и не размышляете о себе»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- говорит он.</a:t>
            </a: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endParaRPr lang="ru-RU" sz="2000" b="1" u="sng" kern="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«переваривают» жизненные преграды </a:t>
            </a:r>
            <a:r>
              <a:rPr lang="kk-KZ" sz="2000" b="1" u="sng" kern="1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Многие из самых культовых историй и песен всех времен творили под воздействием душераздирающей боли. Часто проблемы становились катализатором для создания выдающихся произведений. </a:t>
            </a:r>
          </a:p>
        </p:txBody>
      </p:sp>
    </p:spTree>
    <p:extLst>
      <p:ext uri="{BB962C8B-B14F-4D97-AF65-F5344CB8AC3E}">
        <p14:creationId xmlns:p14="http://schemas.microsoft.com/office/powerpoint/2010/main" val="242793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949E8DB-4156-9CC8-82DA-1C38A357AE50}"/>
              </a:ext>
            </a:extLst>
          </p:cNvPr>
          <p:cNvSpPr txBox="1"/>
          <p:nvPr/>
        </p:nvSpPr>
        <p:spPr>
          <a:xfrm>
            <a:off x="1043608" y="692696"/>
            <a:ext cx="810039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психологии это называют посттравматическим ростом, который предполагает, что люди в состоянии использовать свои тяготы и ранние жизненные травмы для существенного творческого роста. Исследователи обнаружили, что травма может помочь человеку преуспеть в межличностных отношениях, в удовлетворенности жизнью, в росте духовности, личной силы и в открытии новых возможностей.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CA16B0-2BEB-E184-A186-6293BB4D9287}"/>
              </a:ext>
            </a:extLst>
          </p:cNvPr>
          <p:cNvSpPr txBox="1"/>
          <p:nvPr/>
        </p:nvSpPr>
        <p:spPr>
          <a:xfrm>
            <a:off x="1080120" y="2939465"/>
            <a:ext cx="802838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в поиске новых впечатлений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Творческие люди любят испытывать новые впечатления, ощущения и состояния ума, и это немаловажный предопределяющий фактор для творческого результата.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Открытость новым переживаниям это самый сильный предиктор творческих достижений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», - говорит Кауфман.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Здесь множество различных взаимосвязанных аспектов: интеллектуальная любознательность, поиск острых ощущений, открытость для эмоций и воображения. А все вместе – это двигатель для познания и исследования мира, как внутреннего, так и внешнего»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89817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BC3954-C58C-7361-B122-26186B43B0A1}"/>
              </a:ext>
            </a:extLst>
          </p:cNvPr>
          <p:cNvSpPr txBox="1"/>
          <p:nvPr/>
        </p:nvSpPr>
        <p:spPr>
          <a:xfrm>
            <a:off x="971600" y="620688"/>
            <a:ext cx="806489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терпят неудачу 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Стойкость - практически необходимое качество для творческого успеха, говорит Кауфман. Неудача часто подстерегает творческого человека, как минимум, несколько раз, но креативщики - по крайней мере, успешные - учатся не сокрушаться по этому поводу. 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«Творческие люди терпят неудачу, а по-настоящему хорошие терпят ее часто»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- написал в Forbes Стивен Котлер в отрывке о творческом гении Эйнштейна.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33E127-6C76-2BF5-3FE3-9ECAA3E2EC06}"/>
              </a:ext>
            </a:extLst>
          </p:cNvPr>
          <p:cNvSpPr txBox="1"/>
          <p:nvPr/>
        </p:nvSpPr>
        <p:spPr>
          <a:xfrm>
            <a:off x="971600" y="3284984"/>
            <a:ext cx="806489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задают важные вопросы 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</a:t>
            </a:r>
            <a:r>
              <a:rPr lang="kk-KZ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Творческие люди ненасытно любознательны. Они, как правило, предпочитают исследовать жизнь и даже когда взрослеют, сохраняют интерес первооткрывателя. Через активные беседы или индивидуальные умственные размышления креативщики, глядя на мир, постоянно задают себе массу вопросов.</a:t>
            </a:r>
          </a:p>
        </p:txBody>
      </p:sp>
    </p:spTree>
    <p:extLst>
      <p:ext uri="{BB962C8B-B14F-4D97-AF65-F5344CB8AC3E}">
        <p14:creationId xmlns:p14="http://schemas.microsoft.com/office/powerpoint/2010/main" val="6418414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ED372F-D207-FF99-C449-354A9AA57D31}"/>
              </a:ext>
            </a:extLst>
          </p:cNvPr>
          <p:cNvSpPr txBox="1"/>
          <p:nvPr/>
        </p:nvSpPr>
        <p:spPr>
          <a:xfrm>
            <a:off x="899592" y="620688"/>
            <a:ext cx="8172400" cy="5683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Они наблюдают за людьми</a:t>
            </a:r>
            <a:r>
              <a:rPr lang="kk-KZ" sz="2000" b="1" u="sng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... 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Природная наблюдательность и интерес к жизни других людей иногда помогает генерировать лучшие из идей. «</a:t>
            </a:r>
            <a:r>
              <a:rPr lang="ru-RU" sz="2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Марсель Пруст почти всю свою жизнь провел, наблюдая за людьми, он записывал свои замечания, и это нашло выход в его книгах»</a:t>
            </a:r>
            <a:r>
              <a:rPr lang="ru-RU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ru-RU" sz="20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говорит Кауфман. 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«Для многих писателей очень важно наблюдение за людьми...».</a:t>
            </a:r>
            <a:endParaRPr lang="ru-RU" sz="2000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endParaRPr lang="ru-RU" sz="2000" b="1" u="sng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рискуют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Отчасти творческая деятельность требует рискованности, и многим преуспевающим творческим личностям приходится рисковать в различных аспектах жизни.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Существует глубокая и значимая связь между принятием риска и творчеством и это часто упускается из виду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», - пишет Стивен Котлер в Forbes.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Творчество это акт создания чего-то из ничего. Оно требует обнародования того, что сначала существовало лишь в воображении. Такое занятие не для робких. Потраченное впустую время, запятнанная репутация, напрасно потраченные деньги - ... Это все побочные явления, когда творчество идет наперекосяк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0730075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DD1C1E-F7B6-504F-C825-D0A926C34FE3}"/>
              </a:ext>
            </a:extLst>
          </p:cNvPr>
          <p:cNvSpPr txBox="1"/>
          <p:nvPr/>
        </p:nvSpPr>
        <p:spPr>
          <a:xfrm>
            <a:off x="1004367" y="741084"/>
            <a:ext cx="8172400" cy="5375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все в жизни рассматривают как возможность для самовыражения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Ницше считал, что жизнь и мир следует рассматривать как произведение искусства. Творческие личности постоянно ищут возможности для самовыражения в повседневной жизни.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Творческое выражение - это самовыражение. Творческий потенциал это не что иное, как частное выражение Ваших потребностей, желаний и уникальности»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- говорит Кауфман.</a:t>
            </a: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endParaRPr lang="ru-RU" sz="2000" b="1" u="sng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следуют своей истинной страсти 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Творческие люди, как правило, имеют внутреннюю мотивацию. Это означает, что они действуют, руководствуясь каким-то внутренним желанием, а не стремлением к внешнему вознаграждению или признанию. Психологи говорят, что творческие люди возбуждаются захватывающими видами деятельности, а это признак внутренней мотивации. Исследования показывают, что простые размышления о собственных причинах к деятельности могут быть достаточно стимулирующими, чтобы повысить творческий потенциал.</a:t>
            </a:r>
          </a:p>
        </p:txBody>
      </p:sp>
    </p:spTree>
    <p:extLst>
      <p:ext uri="{BB962C8B-B14F-4D97-AF65-F5344CB8AC3E}">
        <p14:creationId xmlns:p14="http://schemas.microsoft.com/office/powerpoint/2010/main" val="581677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6" descr="003_00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013" y="417513"/>
            <a:ext cx="5399087" cy="2317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5539" name="Text Box 7"/>
          <p:cNvSpPr txBox="1"/>
          <p:nvPr/>
        </p:nvSpPr>
        <p:spPr>
          <a:xfrm>
            <a:off x="6738938" y="525463"/>
            <a:ext cx="190817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пример1</a:t>
            </a:r>
            <a:endParaRPr lang="ru-RU" altLang="ru-RU" sz="2000" b="1" i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5541" name="Text Box 9"/>
          <p:cNvSpPr txBox="1"/>
          <p:nvPr/>
        </p:nvSpPr>
        <p:spPr>
          <a:xfrm>
            <a:off x="6738938" y="939800"/>
            <a:ext cx="180022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пример2</a:t>
            </a:r>
            <a:endParaRPr lang="ru-RU" altLang="ru-RU" sz="2000" b="1" i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5542" name="Text Box 10"/>
          <p:cNvSpPr txBox="1"/>
          <p:nvPr/>
        </p:nvSpPr>
        <p:spPr>
          <a:xfrm>
            <a:off x="6738938" y="1338263"/>
            <a:ext cx="208915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пример3</a:t>
            </a:r>
            <a:endParaRPr lang="ru-RU" altLang="ru-RU" sz="2000" b="1" i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900113" y="2924175"/>
            <a:ext cx="8172450" cy="40624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358775" algn="just" eaLnBrk="1" hangingPunct="1">
              <a:spcBef>
                <a:spcPct val="0"/>
              </a:spcBef>
              <a:buFontTx/>
              <a:buNone/>
            </a:pPr>
            <a:r>
              <a:rPr lang="" altLang="ru-RU" sz="2000" dirty="0">
                <a:solidFill>
                  <a:srgbClr val="000066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Для более лучшего представления о веполях рекомендуется ознакомиться со следующими источниками в интернете: </a:t>
            </a:r>
            <a:endParaRPr lang="" altLang="ru-RU" sz="2000" u="sng" dirty="0">
              <a:solidFill>
                <a:srgbClr val="000066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358775">
              <a:spcBef>
                <a:spcPct val="0"/>
              </a:spcBef>
            </a:pP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3"/>
              </a:rPr>
              <a:t>Построение и преобразование веполей 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…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3"/>
              </a:rPr>
              <a:t> inventech.ru›lib/ triz/triz-0015/</a:t>
            </a:r>
            <a:endParaRPr lang="ru-RU" altLang="x-none" sz="2000" i="1" dirty="0">
              <a:solidFill>
                <a:srgbClr val="002060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0" lvl="0" indent="358775">
              <a:spcBef>
                <a:spcPct val="0"/>
              </a:spcBef>
            </a:pP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Построение и преобразование веполей... </a:t>
            </a:r>
            <a:r>
              <a:rPr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studref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.</a:t>
            </a:r>
            <a:r>
              <a:rPr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com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›526591/</a:t>
            </a:r>
            <a:r>
              <a:rPr lang="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 </a:t>
            </a:r>
            <a:r>
              <a:rPr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geografiya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/</a:t>
            </a:r>
            <a:r>
              <a:rPr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postroenie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4"/>
              </a:rPr>
              <a:t>_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hlinkClick r:id="rId4"/>
              </a:rPr>
              <a:t>…</a:t>
            </a:r>
            <a:endParaRPr lang="ru-RU" altLang="x-none" sz="2000" i="1" dirty="0">
              <a:solidFill>
                <a:srgbClr val="002060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0" lvl="0" indent="358775">
              <a:spcBef>
                <a:spcPct val="0"/>
              </a:spcBef>
            </a:pP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5"/>
              </a:rPr>
              <a:t>Публикации по ТРИЗ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hlinkClick r:id="rId5"/>
              </a:rPr>
              <a:t>…</a:t>
            </a: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5"/>
              </a:rPr>
              <a:t> http://triz.natm.ru›articles/petrov/5.3.2.htm</a:t>
            </a:r>
            <a:endParaRPr lang="ru-RU" altLang="x-none" sz="2000" i="1" dirty="0">
              <a:solidFill>
                <a:srgbClr val="002060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0" lvl="0" indent="358775">
              <a:spcBef>
                <a:spcPct val="0"/>
              </a:spcBef>
            </a:pPr>
            <a:r>
              <a:rPr lang="ru-RU" altLang="x-none" sz="2000" i="1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  <a:hlinkClick r:id="rId6"/>
              </a:rPr>
              <a:t>Cтандартные решения изобретательских задач. 76... altshuller. ru›triz/standards.asp</a:t>
            </a:r>
            <a:endParaRPr lang="ru-RU" altLang="x-non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0" lvl="0" indent="358775" algn="just" eaLnBrk="1" hangingPunct="1">
              <a:spcBef>
                <a:spcPct val="0"/>
              </a:spcBef>
              <a:buFontTx/>
              <a:buNone/>
            </a:pPr>
            <a:endParaRPr lang="" altLang="ru-RU" sz="2000" dirty="0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358775" algn="just" eaLnBrk="1" hangingPunct="1">
              <a:spcBef>
                <a:spcPct val="0"/>
              </a:spcBef>
              <a:buFontTx/>
              <a:buNone/>
            </a:pPr>
            <a:endParaRPr lang="" altLang="ru-RU" sz="2000" dirty="0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358775" algn="just" eaLnBrk="1" hangingPunct="1">
              <a:spcBef>
                <a:spcPct val="0"/>
              </a:spcBef>
              <a:buFontTx/>
              <a:buNone/>
            </a:pPr>
            <a:endParaRPr lang="" altLang="ru-RU" sz="2000" dirty="0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358775" algn="just" eaLnBrk="1" hangingPunct="1">
              <a:spcBef>
                <a:spcPct val="0"/>
              </a:spcBef>
              <a:buFontTx/>
              <a:buNone/>
            </a:pPr>
            <a:endParaRPr lang="" altLang="ru-RU" sz="2000" b="1" dirty="0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358775" algn="just" eaLnBrk="1" hangingPunct="1">
              <a:spcBef>
                <a:spcPct val="0"/>
              </a:spcBef>
              <a:buFontTx/>
              <a:buNone/>
            </a:pPr>
            <a:endParaRPr lang="ru-RU" altLang="ru-RU" sz="2000" b="1" dirty="0">
              <a:solidFill>
                <a:srgbClr val="000066"/>
              </a:solidFill>
              <a:latin typeface="Verdana" panose="020B060403050404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5B3FAF-487F-3CD4-7DA2-61B61D38FCE9}"/>
              </a:ext>
            </a:extLst>
          </p:cNvPr>
          <p:cNvSpPr txBox="1"/>
          <p:nvPr/>
        </p:nvSpPr>
        <p:spPr>
          <a:xfrm>
            <a:off x="1043608" y="404664"/>
            <a:ext cx="8100392" cy="61606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выходят за границы собственного разума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Кауфман утверждает, что способность мечтать еще необходима для того, чтобы помочь нам выйти за пределы привычного видения и исследовать другие способы мышления, которые могут быть важным активом для творчества.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Мечтательность </a:t>
            </a:r>
            <a:r>
              <a:rPr lang="ru-RU" sz="2000" i="1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развива-ется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чтобы позволить нам отпустить настоящее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», - говорит Кауфман.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Сеть мозга, связанная с мечтательностью, это сеть мозга, связанная с теорией разума. Мне нравится называть ее «сетью воображения» - она позволяет вам представить себя в будущем, а также представить чужие мысли»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endParaRPr lang="ru-RU" sz="1100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теряют чувство времени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Творческие личности могут обнаружить, что, когда они пишут, танцуют, рисуют или еще как-то самовыражаются, они оказываются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состоянии потока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», который помогает им творить на самом высоком уровне. Это</a:t>
            </a:r>
            <a:r>
              <a:rPr lang="kk-KZ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психическое состояние, когда человек выходит за пределы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созна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-тельной мысли, чтобы достичь состояния повышенной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концент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-рации и спокойствия. Тогда он практически не подвержен ни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внут-ренним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ни внешним раздражителям, которые могут мешать ему. </a:t>
            </a:r>
          </a:p>
        </p:txBody>
      </p:sp>
    </p:spTree>
    <p:extLst>
      <p:ext uri="{BB962C8B-B14F-4D97-AF65-F5344CB8AC3E}">
        <p14:creationId xmlns:p14="http://schemas.microsoft.com/office/powerpoint/2010/main" val="9230008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8849F9-67ED-9293-E971-38087F8FD933}"/>
              </a:ext>
            </a:extLst>
          </p:cNvPr>
          <p:cNvSpPr txBox="1"/>
          <p:nvPr/>
        </p:nvSpPr>
        <p:spPr>
          <a:xfrm>
            <a:off x="996702" y="548680"/>
            <a:ext cx="8172400" cy="5991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окружают себя красотой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Творцы, как правило, обладают превосходным вкусом и любят находиться в красивом окружении. Исследование, недавно опубликованное в журнале «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Psychology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Aesthetics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Creativity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Arts», показало, что музыканты, в том числе преподаватели музыки и солисты, демонстрируют высокую чувствительность и восприимчивость к художественной красоте.</a:t>
            </a: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endParaRPr lang="ru-RU" sz="2000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соединяют точки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Если и есть отличие между чрезвычайно творческими людьми и всеми остальными, это способность видеть возможности там, где другие не замечают. Многие великие художники и писатели говорят, что творчество это просто способность соединять точки, которые другие никогда бы не догадались соединить. Стив Джобс говорил, что творчество это объединение вещей. 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Когда вы спрашиваете творческих людей, как они это сделали, они чувствуют себя немного неловко, потому что в действительности они этого не делали, а просто что-то разглядели, соединили со своим опытом и синтезировали новые вещи.</a:t>
            </a:r>
            <a:endParaRPr lang="ru-RU" sz="2000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7849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D13723-B1E6-61ED-16CD-F7D0B60ADEA1}"/>
              </a:ext>
            </a:extLst>
          </p:cNvPr>
          <p:cNvSpPr txBox="1"/>
          <p:nvPr/>
        </p:nvSpPr>
        <p:spPr>
          <a:xfrm>
            <a:off x="1037928" y="433308"/>
            <a:ext cx="8136904" cy="5991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постоянно встряхиваются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Разнообразие опыта, больше чем что-либо имеет решающее значение для творчества, говорит Кауфман. Креативщики встряхиваются, испытывают новые вещи и избегают всего, что делает жизнь однообразной или рутинной. «</a:t>
            </a:r>
            <a:r>
              <a:rPr lang="ru-RU" sz="20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творческих людей больше разнообразных впечатлений»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- утверждает психолог.</a:t>
            </a: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endParaRPr lang="ru-RU" sz="2000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66700">
              <a:spcBef>
                <a:spcPts val="200"/>
              </a:spcBef>
              <a:spcAft>
                <a:spcPts val="0"/>
              </a:spcAft>
            </a:pPr>
            <a:r>
              <a:rPr lang="ru-RU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находят время для осознанности и медитаций</a:t>
            </a:r>
            <a:r>
              <a:rPr lang="kk-KZ" sz="2000" b="1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... 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Творческие личности понимают ценность ясного и сфокусирован-</a:t>
            </a:r>
            <a:r>
              <a:rPr lang="ru-RU" sz="2000" kern="1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ного</a:t>
            </a:r>
            <a:r>
              <a:rPr lang="ru-RU" sz="20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сознания, потому что от этого зависит их работа. Многие художники, предприниматели, писатели и другие творческие деятели, использовали медитацию в качестве инструмента для настройки самого креативного состояния души. Голландское исследование в 2012 г. показало, что некоторые медитативные техники действительно способствуют творческому мышлению. Осознанность связывают с улучшением памяти и внимания, оптимизацией эмоционального состояния, снижением стресса и тревожности, а также с улучшением ясности ума - все это может привести к более креативному мышлению.</a:t>
            </a:r>
          </a:p>
        </p:txBody>
      </p:sp>
    </p:spTree>
    <p:extLst>
      <p:ext uri="{BB962C8B-B14F-4D97-AF65-F5344CB8AC3E}">
        <p14:creationId xmlns:p14="http://schemas.microsoft.com/office/powerpoint/2010/main" val="32940166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Заголовок 1"/>
          <p:cNvSpPr>
            <a:spLocks noGrp="1"/>
          </p:cNvSpPr>
          <p:nvPr>
            <p:ph type="title"/>
          </p:nvPr>
        </p:nvSpPr>
        <p:spPr>
          <a:xfrm>
            <a:off x="1187450" y="419893"/>
            <a:ext cx="7705030" cy="1281113"/>
          </a:xfrm>
        </p:spPr>
        <p:txBody>
          <a:bodyPr vert="horz" wrap="square" lIns="91440" tIns="45720" rIns="91440" bIns="45720" numCol="1" rtlCol="0" anchor="t" anchorCtr="0" compatLnSpc="1"/>
          <a:lstStyle/>
          <a:p>
            <a:pPr eaLnBrk="1" hangingPunct="1">
              <a:buNone/>
            </a:pP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заповедей или условий развития творческой личности </a:t>
            </a:r>
            <a:endParaRPr lang="ru-RU" altLang="ru-RU" sz="20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6259" name="TextBox 2"/>
          <p:cNvSpPr txBox="1"/>
          <p:nvPr/>
        </p:nvSpPr>
        <p:spPr>
          <a:xfrm>
            <a:off x="1586706" y="908720"/>
            <a:ext cx="7343775" cy="317009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день работы – поиск.</a:t>
            </a:r>
          </a:p>
          <a:p>
            <a:pPr marL="342900" lvl="0" indent="-342900"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Постоянно создавать противоречия.</a:t>
            </a:r>
          </a:p>
          <a:p>
            <a:pPr marL="342900" lvl="0" indent="-342900"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Учить разрешать противоречия.</a:t>
            </a:r>
          </a:p>
          <a:p>
            <a:pPr marL="342900" lvl="0" indent="-342900"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Свобода – разумная, помощь – ненавязчивая.</a:t>
            </a:r>
          </a:p>
          <a:p>
            <a:pPr marL="342900" lvl="0" indent="-342900"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Помочь справиться с разочарованиями, сомнениями, иногда с завышенной самооценкой, уважать чужие идеи, мнения.</a:t>
            </a:r>
          </a:p>
          <a:p>
            <a:pPr marL="342900" lvl="0" indent="-342900"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Аргументированное объяснение, что на многие вопросы не всегда можно ответить, иногда на это уйдет время.</a:t>
            </a:r>
          </a:p>
          <a:p>
            <a:pPr marL="342900" lvl="0" indent="-342900"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давать отрицательных оценок.</a:t>
            </a:r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96260" name="Picture 2" descr="C:\Users\Татьяна\Pictures\iCAXT308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961" y="5085184"/>
            <a:ext cx="1428750" cy="1428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6261" name="Picture 3" descr="C:\Users\Татьяна\Pictures\yingya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647" y="908720"/>
            <a:ext cx="798513" cy="6556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Picture 2" descr="D:\Рабочий стол с КОМПА\Pictures\3 D человечки\chelovechek.jpg">
            <a:extLst>
              <a:ext uri="{FF2B5EF4-FFF2-40B4-BE49-F238E27FC236}">
                <a16:creationId xmlns:a16="http://schemas.microsoft.com/office/drawing/2014/main" id="{5999752A-FAF8-DD21-2AD3-7CBA7EC13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323528" y="1835710"/>
            <a:ext cx="1493134" cy="2376264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4F28491-8182-04BF-0DD5-E5A8A8578DE2}"/>
              </a:ext>
            </a:extLst>
          </p:cNvPr>
          <p:cNvSpPr txBox="1">
            <a:spLocks/>
          </p:cNvSpPr>
          <p:nvPr/>
        </p:nvSpPr>
        <p:spPr>
          <a:xfrm>
            <a:off x="1586706" y="4211974"/>
            <a:ext cx="7184082" cy="3778250"/>
          </a:xfrm>
          <a:prstGeom prst="rect">
            <a:avLst/>
          </a:prstGeom>
          <a:ln/>
        </p:spPr>
        <p:txBody>
          <a:bodyPr vert="horz" wrap="square" lIns="91440" tIns="45720" rIns="91440" bIns="45720" anchor="t" anchorCtr="0"/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ru-RU" altLang="ru-RU" sz="2000" b="1" dirty="0">
                <a:solidFill>
                  <a:srgbClr val="FF0000"/>
                </a:solidFill>
              </a:rPr>
              <a:t>	Источники</a:t>
            </a:r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Саламатов Ю.П.  Как стать изобретателем: 50 часов творчества: Кн. для учителя. – М.: Просвещение, 1990;</a:t>
            </a:r>
          </a:p>
          <a:p>
            <a:pPr eaLnBrk="1" hangingPunct="1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http://trizway.com/show.php?id=111</a:t>
            </a:r>
            <a:endParaRPr lang="ru-RU" alt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ru-RU" alt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http://trizway.com/project.php?id=70&amp;pg=0</a:t>
            </a:r>
          </a:p>
          <a:p>
            <a:pPr eaLnBrk="1" hangingPunct="1"/>
            <a:endParaRPr lang="ru-RU" altLang="ru-RU" sz="2000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0113" y="115888"/>
            <a:ext cx="8243888" cy="6372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ru-RU" altLang="x-none" sz="2800" dirty="0">
                <a:solidFill>
                  <a:srgbClr val="0000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  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измерить высоту пещеры, до свода которой не доходит даже свет фонарика, а вскарабкаться по стене невозможно? Нужен простейший способ, причем вес «прибора» должен быть близок к нулю (спелеологи, как и альпинисты, очень не любят лишний вес).</a:t>
            </a:r>
          </a:p>
          <a:p>
            <a:pPr eaLnBrk="1" hangingPunct="1">
              <a:buNone/>
            </a:pP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Есть В1 потолок пещеры, т. е. только один элемент системы. Значит, надо достроить систему до полного веполя. Запишем формулу такого преобразования:</a:t>
            </a:r>
          </a:p>
          <a:p>
            <a:pPr eaLnBrk="1" hangingPunct="1">
              <a:buNone/>
            </a:pPr>
            <a:endParaRPr lang="ru-RU" altLang="x-none" sz="2000" dirty="0">
              <a:solidFill>
                <a:srgbClr val="00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None/>
            </a:pPr>
            <a:endParaRPr lang="ru-RU" altLang="x-none" sz="2000" dirty="0">
              <a:solidFill>
                <a:srgbClr val="00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None/>
            </a:pPr>
            <a:endParaRPr lang="ru-RU" altLang="x-none" sz="2000" dirty="0">
              <a:solidFill>
                <a:srgbClr val="00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None/>
            </a:pPr>
            <a:endParaRPr lang="ru-RU" altLang="x-none" sz="2000" dirty="0">
              <a:solidFill>
                <a:srgbClr val="00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None/>
            </a:pPr>
            <a:endParaRPr lang="ru-RU" altLang="x-none" sz="2000" dirty="0">
              <a:solidFill>
                <a:srgbClr val="00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None/>
            </a:pPr>
            <a:endParaRPr lang="ru-RU" altLang="x-none" sz="2000" dirty="0">
              <a:solidFill>
                <a:srgbClr val="00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None/>
            </a:pP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Веполь записан в общем виде (без стрелок), нам неизвестен характер взаимодействия между элементами. Зато теперь известно, чего в системе недостает - второго вещества и поля. Эта пара (В</a:t>
            </a:r>
            <a:r>
              <a:rPr lang="ru-RU" altLang="x-none" sz="2000" baseline="-25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П) и будет тем самым измерительным инструментом. </a:t>
            </a:r>
          </a:p>
          <a:p>
            <a:pPr eaLnBrk="1" hangingPunct="1">
              <a:buNone/>
            </a:pP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Чтобы вес прибора стал равен нулю, этот вес надо чем-то компенсировать, например, подъемной силой. Тут-то и приходит идея ответа: использовать воздушный шарик на ниточке!</a:t>
            </a:r>
            <a:endParaRPr lang="ru-RU" altLang="x-none" sz="2000" dirty="0">
              <a:solidFill>
                <a:srgbClr val="00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66563" name="Рисунок 7"/>
          <p:cNvPicPr>
            <a:picLocks noChangeAspect="1"/>
          </p:cNvPicPr>
          <p:nvPr/>
        </p:nvPicPr>
        <p:blipFill>
          <a:blip r:embed="rId2"/>
          <a:srcRect t="11269"/>
          <a:stretch>
            <a:fillRect/>
          </a:stretch>
        </p:blipFill>
        <p:spPr>
          <a:xfrm>
            <a:off x="1042988" y="2349500"/>
            <a:ext cx="7458075" cy="17002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71550" y="260350"/>
            <a:ext cx="8353425" cy="28622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indent="358775" eaLnBrk="1" hangingPunct="1">
              <a:buNone/>
            </a:pPr>
            <a:r>
              <a:rPr lang="ru-RU" altLang="x-none" sz="20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Задача.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Существуют точные методы определения воды в машинном  масле, но они длительны и требуют специальных приборов. Как быстро установить, есть ли вода в масле из картера автомобиля (на дороге, при краткой остановке)? Нужна идея экспресс-метода. Ваше предложение?</a:t>
            </a:r>
          </a:p>
          <a:p>
            <a:pPr indent="358775" eaLnBrk="1" hangingPunct="1">
              <a:buNone/>
            </a:pP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условиям задачи есть В1 (масло) и В2 (вода):</a:t>
            </a:r>
          </a:p>
          <a:p>
            <a:pPr indent="358775" eaLnBrk="1" hangingPunct="1">
              <a:buNone/>
            </a:pPr>
            <a:endParaRPr lang="ru-RU" altLang="x-none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eaLnBrk="1" hangingPunct="1">
              <a:buNone/>
            </a:pPr>
            <a:endParaRPr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eaLnBrk="1" hangingPunct="1">
              <a:buNone/>
            </a:pPr>
            <a:r>
              <a:rPr sz="2000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     </a:t>
            </a:r>
            <a:endParaRPr lang="ru-RU" altLang="x-none" sz="2400" dirty="0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67589" name="Группа 7"/>
          <p:cNvGrpSpPr/>
          <p:nvPr/>
        </p:nvGrpSpPr>
        <p:grpSpPr>
          <a:xfrm>
            <a:off x="1259205" y="1916748"/>
            <a:ext cx="6708775" cy="1644650"/>
            <a:chOff x="1539691" y="2463353"/>
            <a:chExt cx="6707421" cy="1643695"/>
          </a:xfrm>
        </p:grpSpPr>
        <p:pic>
          <p:nvPicPr>
            <p:cNvPr id="67590" name="Рисунок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39691" y="3164073"/>
              <a:ext cx="4038600" cy="94297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7591" name="Рисунок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80112" y="2463353"/>
              <a:ext cx="2667000" cy="16287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Текстовое поле 1"/>
          <p:cNvSpPr txBox="1"/>
          <p:nvPr/>
        </p:nvSpPr>
        <p:spPr>
          <a:xfrm>
            <a:off x="899160" y="3717290"/>
            <a:ext cx="811403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60045"/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Недостает поля. Какое поле надо здесь использовать (механическое, тепловое, электрическое и т. д.)? Оно должно быть простое и доступное, должно как-то разделять эти вещества, чтобы было видно, есть вода или нет. Разделение, естественно, должно основываться на разнице свойств веществ. Каких? Из множества различающихся свойств наиболее простое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ea typeface="Arial" panose="020B0604020202020204" pitchFamily="34" charset="0"/>
                <a:sym typeface="+mn-ea"/>
              </a:rPr>
              <a:t>—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температура кипения. В японской заявке 52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ea typeface="Arial" panose="020B0604020202020204" pitchFamily="34" charset="0"/>
                <a:sym typeface="+mn-ea"/>
              </a:rPr>
              <a:t>—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46837 так и сказано: нагреть на металлической пластинке каплю масла до 1ОО°С (например, зажигалкой), вода вскипит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ea typeface="Arial" panose="020B0604020202020204" pitchFamily="34" charset="0"/>
                <a:sym typeface="+mn-ea"/>
              </a:rPr>
              <a:t>—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видно на глаз.</a:t>
            </a:r>
            <a:r>
              <a:rPr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  </a:t>
            </a:r>
            <a:endParaRPr lang="ru-RU" altLang="en-US" sz="20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TextBox 2"/>
          <p:cNvSpPr txBox="1"/>
          <p:nvPr/>
        </p:nvSpPr>
        <p:spPr>
          <a:xfrm>
            <a:off x="827088" y="260985"/>
            <a:ext cx="8316912" cy="3784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358775" eaLnBrk="1" hangingPunct="1">
              <a:buNone/>
            </a:pPr>
            <a:r>
              <a:rPr lang="ru-RU" altLang="x-none" sz="2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Задача.</a:t>
            </a:r>
            <a:r>
              <a:rPr lang="ru-RU" altLang="x-non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Захват промышленного робота перемещается по длинной направляющей 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—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полой штанге. Собственно по штанге скользит фторопластобронзовая  втулка 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—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фторопласт имеет низкий коэффициент трения по стали. Если же поверхность трения смазывать жидкостью (хотя бы водой), то трение еще больше снизится. Предложенная конструкторами система смазки - распылители, подключенные к водопроводу,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—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работала плохо (колебания давления в водопроводной сети, попадание капель в ненужные места, система требовала постоянной регулировки). Система должна работать надежно, не зависеть от водопровода, мельчайшие капельки должны покрывать равномерно всю поверхность штанги.</a:t>
            </a:r>
            <a:endParaRPr lang="ru-RU" altLang="x-none" sz="20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99160" y="4149090"/>
            <a:ext cx="827087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 eaLnBrk="1" hangingPunct="1">
              <a:buNone/>
            </a:pP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В условиях задачи - плохо работающий веполь, поэтому надо отказаться от этой системы. Исключим из системы плохо управляемое механическое поле, которое подает воду на штангу,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ea typeface="Arial" panose="020B0604020202020204" pitchFamily="34" charset="0"/>
                <a:sym typeface="+mn-ea"/>
              </a:rPr>
              <a:t>—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получим новые исходные условия: есть только штанга (В1) и вода (В2) но они никак не взаимодействуют между собой: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684213" y="2243138"/>
            <a:ext cx="8459788" cy="25542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sz="2000" dirty="0">
                <a:effectLst>
                  <a:outerShdw blurRad="38100" dist="38100" dir="2700000">
                    <a:srgbClr val="FFFFFF"/>
                  </a:outerShdw>
                </a:effectLst>
                <a:latin typeface="Comic Sans MS" panose="030F0702030302020204" pitchFamily="66" charset="0"/>
              </a:rPr>
              <a:t>   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полученном новом веполе неизвестно поле. Оно должно оттуда-то «пригонять» частицы воды и «садить» их на штангу. Откуда, если из водопровода нельзя? Можно, например, использовать влагу из воздуха. Значит, нужен физический эффект, с помощью которого осуществлялось бы это действие. В заявке Великобритании 1 447 784 предложено охлаждать полую штангу до температуры ниже точки росы воздуха  в помещении, конденсируя тем самым воду.</a:t>
            </a:r>
            <a:r>
              <a:rPr lang="ru-RU" altLang="x-none" sz="2000" dirty="0">
                <a:solidFill>
                  <a:srgbClr val="0000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70659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740" y="116840"/>
            <a:ext cx="6534785" cy="195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0660" name="TextBox 4"/>
          <p:cNvSpPr txBox="1"/>
          <p:nvPr/>
        </p:nvSpPr>
        <p:spPr>
          <a:xfrm>
            <a:off x="682943" y="4580890"/>
            <a:ext cx="8459787" cy="16303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358775" eaLnBrk="1" hangingPunct="1">
              <a:spcBef>
                <a:spcPct val="50000"/>
              </a:spcBef>
              <a:buNone/>
            </a:pP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Введение в вещество веполя. При этом добавку вводят: а) внудобавок (легко управляемых, с нужными свойствами) с образованием комплексного внутрь вещества (внутренний комплексный веполь) или б) снаружи (если введение внутрь запрещено условиями) - внешний комплексный веполь.</a:t>
            </a:r>
            <a:endParaRPr lang="ru-RU" altLang="x-none" sz="2000" dirty="0">
              <a:solidFill>
                <a:srgbClr val="00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00113" y="295275"/>
            <a:ext cx="8243888" cy="1676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sz="2400" b="1" i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Comic Sans MS" panose="030F0702030302020204" pitchFamily="66" charset="0"/>
              </a:rPr>
              <a:t>  </a:t>
            </a:r>
            <a:r>
              <a:rPr lang="ru-RU" altLang="x-none" sz="2000" i="1" dirty="0">
                <a:effectLst>
                  <a:outerShdw blurRad="38100" dist="38100" dir="2700000">
                    <a:srgbClr val="FFFFFF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ru-RU" altLang="x-none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Введение в вещество добавок (легко управляемых, с нужными свойствами) с образованием комплексного веполя. При этом добавку вводят: а) внутрь вещества (внутренний комплексный веполь) или б) снаружи (если введение внутрь запрещено условиями) - внешний комплексный веполь.</a:t>
            </a:r>
            <a:endParaRPr lang="ru-RU" altLang="x-none" sz="2000" dirty="0">
              <a:solidFill>
                <a:srgbClr val="00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71683" name="Picture 5" descr="003_00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1971675"/>
            <a:ext cx="7559675" cy="3492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684" name="Text Box 6"/>
          <p:cNvSpPr txBox="1"/>
          <p:nvPr/>
        </p:nvSpPr>
        <p:spPr>
          <a:xfrm>
            <a:off x="395288" y="5516563"/>
            <a:ext cx="8353425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buNone/>
            </a:pPr>
            <a:r>
              <a:rPr dirty="0">
                <a:latin typeface="Arial" panose="020B0604020202020204" pitchFamily="34" charset="0"/>
              </a:rPr>
              <a:t>    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Пунктиром показано отсутствующее взаимодействие, </a:t>
            </a:r>
            <a:endParaRPr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None/>
            </a:pPr>
            <a:r>
              <a:rPr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скобками - внутренняя комплексная связь (внешняя - без скобок). </a:t>
            </a:r>
            <a:endParaRPr lang="ru-RU" altLang="x-none" sz="20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685" name="Text Box 8"/>
          <p:cNvSpPr txBox="1"/>
          <p:nvPr/>
        </p:nvSpPr>
        <p:spPr>
          <a:xfrm>
            <a:off x="1835150" y="6308725"/>
            <a:ext cx="23764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FontTx/>
              <a:buNone/>
            </a:pPr>
            <a:endParaRPr lang="ru-RU" altLang="ru-RU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27088" y="404813"/>
            <a:ext cx="8316913" cy="65544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indent="358775" eaLnBrk="1" hangingPunct="1">
              <a:buNone/>
            </a:pPr>
            <a:r>
              <a:rPr lang="ru-RU" altLang="x-none" b="1" i="1" u="sng" dirty="0">
                <a:effectLst>
                  <a:outerShdw blurRad="38100" dist="38100" dir="2700000">
                    <a:srgbClr val="FFFFFF"/>
                  </a:outerShdw>
                </a:effectLst>
                <a:latin typeface="Comic Sans MS" panose="030F0702030302020204" pitchFamily="66" charset="0"/>
              </a:rPr>
              <a:t>З</a:t>
            </a:r>
            <a:r>
              <a:rPr lang="ru-RU" altLang="x-none" sz="2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адача.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крупу иногда попадают личинки и яйца вредителей. Их надо обезвредить до расфасовки крупы. Лучшее средство - нагрев до 65 </a:t>
            </a:r>
            <a:r>
              <a:rPr lang="ru-RU" altLang="x-none" sz="20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 Но выше 68-70 </a:t>
            </a:r>
            <a:r>
              <a:rPr lang="ru-RU" altLang="x-none" sz="20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крупу нагревать нельзя. Обеспечить же точную температуру при высокой производительности никак не удавалось: толстый слой крупы на противне не прогревался (или подгорал снизу), а тонкий слой, т.е. нагрев малых порций крупы, сильно снижал производительность установки. Пробовали применять и другие способы нагрева больших объемов крупы, в том числе продувку горячим воздухом слоя крупы через сито снизу, - все равно крупа портилась из-за местного перегрева. Нужен предельно надежный и высокопроизводительный способ.</a:t>
            </a:r>
          </a:p>
          <a:p>
            <a:pPr indent="358775" eaLnBrk="1" hangingPunct="1">
              <a:buNone/>
            </a:pP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Абсолютную точность температурного режима обеспечили ферромагнитные дробинки, смешанные с крупой и имеющие точку Кюри 65 </a:t>
            </a:r>
            <a:r>
              <a:rPr lang="ru-RU" altLang="x-none" sz="20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 Если такие дробинки попадут в переменное магнитное поле, то они, нагреваются за счет индукции, но только до 65 </a:t>
            </a:r>
            <a:r>
              <a:rPr lang="ru-RU" altLang="x-none" sz="20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 При этой температуре у них исчезнут магнитные свойства и они перес-танут нагреваться. Как только температура дробинок упадет хотя бы на чуть-чуть ниже 65 </a:t>
            </a:r>
            <a:r>
              <a:rPr lang="ru-RU" altLang="x-none" sz="20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С., они снова сами включаются. После обработки крупы отделить дробинки не трудно - они магнитны. </a:t>
            </a:r>
          </a:p>
          <a:p>
            <a:pPr indent="358775" eaLnBrk="1" hangingPunct="1">
              <a:buNone/>
            </a:pPr>
            <a:br>
              <a:rPr lang="ru-RU" alt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x-none" sz="20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304</TotalTime>
  <Words>4529</Words>
  <Application>Microsoft Office PowerPoint</Application>
  <PresentationFormat>Экран (4:3)</PresentationFormat>
  <Paragraphs>147</Paragraphs>
  <Slides>33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1" baseType="lpstr">
      <vt:lpstr>Arial</vt:lpstr>
      <vt:lpstr>Calibri</vt:lpstr>
      <vt:lpstr>Century Gothic</vt:lpstr>
      <vt:lpstr>Comic Sans MS</vt:lpstr>
      <vt:lpstr>Times New Roman</vt:lpstr>
      <vt:lpstr>Verdana</vt:lpstr>
      <vt:lpstr>Wingdings 3</vt:lpstr>
      <vt:lpstr>Легкий дым</vt:lpstr>
      <vt:lpstr>Лекция 10. «Вепольный анализ» </vt:lpstr>
      <vt:lpstr>Построение полного веполя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Веполь на внешней среде с добавками</vt:lpstr>
      <vt:lpstr>Презентация PowerPoint</vt:lpstr>
      <vt:lpstr>Создание избирательно-максимального режима</vt:lpstr>
      <vt:lpstr>Создание минимального дозированного действия</vt:lpstr>
      <vt:lpstr>Цель и сущность изобретения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7 заповедей или условий развития творческой личности </vt:lpstr>
    </vt:vector>
  </TitlesOfParts>
  <Company>Prioznet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Andy</dc:creator>
  <cp:lastModifiedBy>User</cp:lastModifiedBy>
  <cp:revision>333</cp:revision>
  <dcterms:created xsi:type="dcterms:W3CDTF">2005-01-08T21:19:15Z</dcterms:created>
  <dcterms:modified xsi:type="dcterms:W3CDTF">2025-01-07T13:00:59Z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F030835103C54047A61000D34290A91F_12</vt:lpwstr>
  </property>
  <property fmtid="{D5CDD505-2E9C-101B-9397-08002B2CF9AE}" pid="3" name="KSOProductBuildVer">
    <vt:lpwstr>1049-12.2.0.18607</vt:lpwstr>
  </property>
</Properties>
</file>