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69" r:id="rId2"/>
    <p:sldId id="270" r:id="rId3"/>
    <p:sldId id="314" r:id="rId4"/>
    <p:sldId id="271" r:id="rId5"/>
    <p:sldId id="282" r:id="rId6"/>
    <p:sldId id="279" r:id="rId7"/>
    <p:sldId id="280" r:id="rId8"/>
    <p:sldId id="281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5" r:id="rId17"/>
    <p:sldId id="315" r:id="rId18"/>
    <p:sldId id="267" r:id="rId19"/>
    <p:sldId id="303" r:id="rId20"/>
    <p:sldId id="304" r:id="rId21"/>
    <p:sldId id="316" r:id="rId22"/>
    <p:sldId id="305" r:id="rId23"/>
    <p:sldId id="306" r:id="rId24"/>
    <p:sldId id="307" r:id="rId25"/>
    <p:sldId id="308" r:id="rId26"/>
    <p:sldId id="309" r:id="rId27"/>
    <p:sldId id="310" r:id="rId28"/>
    <p:sldId id="317" r:id="rId29"/>
    <p:sldId id="311" r:id="rId30"/>
    <p:sldId id="312" r:id="rId31"/>
    <p:sldId id="313" r:id="rId32"/>
    <p:sldId id="318" r:id="rId33"/>
    <p:sldId id="273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85A-17EF-4634-B9D8-3FF69D3198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74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85A-17EF-4634-B9D8-3FF69D3198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12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85A-17EF-4634-B9D8-3FF69D3198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732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85A-17EF-4634-B9D8-3FF69D3198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336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85A-17EF-4634-B9D8-3FF69D3198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337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85A-17EF-4634-B9D8-3FF69D3198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93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85A-17EF-4634-B9D8-3FF69D3198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950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85A-17EF-4634-B9D8-3FF69D3198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894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85A-17EF-4634-B9D8-3FF69D3198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5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85A-17EF-4634-B9D8-3FF69D3198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2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85A-17EF-4634-B9D8-3FF69D3198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7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85A-17EF-4634-B9D8-3FF69D3198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16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85A-17EF-4634-B9D8-3FF69D3198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2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85A-17EF-4634-B9D8-3FF69D3198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8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85A-17EF-4634-B9D8-3FF69D3198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92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85A-17EF-4634-B9D8-3FF69D3198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36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85A-17EF-4634-B9D8-3FF69D3198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86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41B285A-17EF-4634-B9D8-3FF69D3198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813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kosmos-gid.ru/wp-content/uploads/earth/stroeniezemli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38520" y="678789"/>
            <a:ext cx="8866960" cy="607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endParaRPr b="1" dirty="0" lang="en-US" sz="30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endParaRPr altLang="ru-RU" b="1" dirty="0" i="1" lang="ru-RU" sz="32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r>
              <a:rPr altLang="ru-RU" b="1" dirty="0" i="1" lang="ru-RU" sz="3200">
                <a:latin charset="0" panose="020B0604020202020204" pitchFamily="34" typeface="Arial"/>
                <a:cs charset="0" panose="020B0604020202020204" pitchFamily="34" typeface="Arial"/>
              </a:rPr>
              <a:t>ЛЕКЦИЯ №1</a:t>
            </a:r>
          </a:p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endParaRPr b="1" dirty="0" lang="en-US" sz="30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fontAlgn="base" indent="2962275">
              <a:spcBef>
                <a:spcPct val="0"/>
              </a:spcBef>
              <a:spcAft>
                <a:spcPct val="0"/>
              </a:spcAft>
            </a:pPr>
            <a:r>
              <a:rPr b="1" dirty="0" i="1" lang="ru-RU" sz="2400">
                <a:latin charset="0" panose="020B0604020202020204" pitchFamily="34" typeface="Arial"/>
                <a:cs charset="0" panose="020B0604020202020204" pitchFamily="34" typeface="Arial"/>
              </a:rPr>
              <a:t>Тема: </a:t>
            </a:r>
            <a:r>
              <a:rPr dirty="0" i="1" lang="ru-RU" sz="2200">
                <a:latin charset="0" panose="020B0604020202020204" pitchFamily="34" typeface="Arial"/>
                <a:cs charset="0" panose="020B0604020202020204" pitchFamily="34" typeface="Arial"/>
              </a:rPr>
              <a:t>Основные задачи геологии. </a:t>
            </a:r>
          </a:p>
          <a:p>
            <a:pPr algn="just" fontAlgn="base" indent="2962275">
              <a:spcBef>
                <a:spcPct val="0"/>
              </a:spcBef>
              <a:spcAft>
                <a:spcPct val="0"/>
              </a:spcAft>
            </a:pPr>
            <a:r>
              <a:rPr dirty="0" i="1" lang="ru-RU" sz="2200">
                <a:latin charset="0" panose="020B0604020202020204" pitchFamily="34" typeface="Arial"/>
                <a:cs charset="0" panose="020B0604020202020204" pitchFamily="34" typeface="Arial"/>
              </a:rPr>
              <a:t>Общая характеристика и рельеф Земли</a:t>
            </a:r>
          </a:p>
          <a:p>
            <a:pPr algn="just" fontAlgn="base" indent="2962275">
              <a:spcBef>
                <a:spcPct val="0"/>
              </a:spcBef>
              <a:spcAft>
                <a:spcPct val="0"/>
              </a:spcAft>
            </a:pPr>
            <a:endParaRPr altLang="ru-RU" dirty="0" i="1" lang="en-US" sz="24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fontAlgn="base" indent="2962275">
              <a:spcBef>
                <a:spcPct val="0"/>
              </a:spcBef>
              <a:spcAft>
                <a:spcPct val="0"/>
              </a:spcAft>
            </a:pPr>
            <a:r>
              <a:rPr altLang="ru-RU" b="1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Дисциплина: </a:t>
            </a:r>
            <a:r>
              <a:rPr altLang="ru-RU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Общая и историческая геология</a:t>
            </a:r>
            <a:endParaRPr dirty="0" lang="en-US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eaLnBrk="1" hangingPunct="1" indent="2962275">
              <a:lnSpc>
                <a:spcPct val="90000"/>
              </a:lnSpc>
              <a:buFontTx/>
              <a:buNone/>
            </a:pPr>
            <a:endParaRPr altLang="ru-RU" b="1"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eaLnBrk="1" hangingPunct="1" indent="2962275">
              <a:lnSpc>
                <a:spcPct val="90000"/>
              </a:lnSpc>
              <a:buFontTx/>
              <a:buNone/>
            </a:pPr>
            <a:r>
              <a:rPr altLang="ru-RU" b="1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Образовательная программа:</a:t>
            </a:r>
          </a:p>
          <a:p>
            <a:pPr algn="just" eaLnBrk="1" hangingPunct="1" indent="2962275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altLang="ru-RU" b="1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ru-RU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6В07201 «Геология и разведка</a:t>
            </a:r>
          </a:p>
          <a:p>
            <a:pPr algn="just" eaLnBrk="1" hangingPunct="1" indent="2962275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altLang="ru-RU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 месторождений полезных ископаемых»</a:t>
            </a:r>
          </a:p>
          <a:p>
            <a:pPr algn="just" eaLnBrk="1" hangingPunct="1" indent="2422525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endParaRPr altLang="ru-RU"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endParaRPr b="1" dirty="0" lang="ru-RU" sz="2000">
              <a:cs charset="0" pitchFamily="34" typeface="Arial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endParaRPr b="1" dirty="0" lang="ru-RU" sz="2000">
              <a:cs charset="0" pitchFamily="34" typeface="Arial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b="1" dirty="0" i="1" lang="ru-RU">
                <a:latin charset="0" panose="020B0604020202020204" pitchFamily="34" typeface="Arial"/>
                <a:cs charset="0" panose="020B0604020202020204" pitchFamily="34" typeface="Arial"/>
              </a:rPr>
              <a:t>Автор: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dirty="0" err="1" i="1" lang="ru-RU">
                <a:latin charset="0" panose="020B0604020202020204" pitchFamily="34" typeface="Arial"/>
                <a:cs charset="0" panose="020B0604020202020204" pitchFamily="34" typeface="Arial"/>
              </a:rPr>
              <a:t>и.о</a:t>
            </a:r>
            <a:r>
              <a:rPr dirty="0" i="1" lang="ru-RU">
                <a:latin charset="0" panose="020B0604020202020204" pitchFamily="34" typeface="Arial"/>
                <a:cs charset="0" panose="020B0604020202020204" pitchFamily="34" typeface="Arial"/>
              </a:rPr>
              <a:t>. доцента кафедры ГРМПИ,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dirty="0" i="1" lang="en-US">
                <a:latin charset="0" panose="020B0604020202020204" pitchFamily="34" typeface="Arial"/>
                <a:cs charset="0" panose="020B0604020202020204" pitchFamily="34" typeface="Arial"/>
              </a:rPr>
              <a:t>PhD </a:t>
            </a:r>
            <a:r>
              <a:rPr dirty="0" i="1" lang="ru-RU">
                <a:latin charset="0" panose="020B0604020202020204" pitchFamily="34" typeface="Arial"/>
                <a:cs charset="0" panose="020B0604020202020204" pitchFamily="34" typeface="Arial"/>
              </a:rPr>
              <a:t>Пономарева Екатерина Вадимовна</a:t>
            </a:r>
            <a:endParaRPr baseline="0" cap="none" dirty="0" i="1" kumimoji="0" lang="ru-RU" normalizeH="0" strike="noStrike" u="none">
              <a:ln>
                <a:noFill/>
              </a:ln>
              <a:effectLst/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C314B-471F-49BF-A8BB-D45E900F7473}"/>
              </a:ext>
            </a:extLst>
          </p:cNvPr>
          <p:cNvSpPr txBox="1"/>
          <p:nvPr/>
        </p:nvSpPr>
        <p:spPr>
          <a:xfrm>
            <a:off x="1398584" y="116632"/>
            <a:ext cx="74938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  <a:t>НАО «КАРАГАНДИНСКИЙ ТЕХНИЧЕСКИЙ УНИВЕРСИТЕТ</a:t>
            </a:r>
            <a:b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  <a:t>ИМЕНИ АБЫЛКАСА САГИНОВА»</a:t>
            </a:r>
            <a:b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  <a:t>Кафедра «Геология и разведка месторождений полезных ископаемых»</a:t>
            </a:r>
            <a:br>
              <a:rPr altLang="ru-RU" b="1" dirty="0" i="1" lang="ru-RU" sz="2400">
                <a:latin charset="0" panose="020B0604020202020204" pitchFamily="34" typeface="Arial"/>
                <a:cs charset="0" panose="020B0604020202020204" pitchFamily="34" typeface="Arial"/>
              </a:rPr>
            </a:br>
            <a:endParaRPr dirty="0" lang="ru-RU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4281A03-DBE8-4016-8CE9-3EFC1AA2F51B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9" y="68327"/>
            <a:ext cx="1193121" cy="119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036DBDA-1CB9-4897-B672-6A119F290553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" t="354"/>
          <a:stretch/>
        </p:blipFill>
        <p:spPr bwMode="auto">
          <a:xfrm>
            <a:off x="358114" y="4437113"/>
            <a:ext cx="1323975" cy="149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Геология и Земля: истории из жизни, советы, новости и юмор — Все посты,  страница 4 | Пикабу" id="1028" name="Picture 4">
            <a:extLst>
              <a:ext uri="{FF2B5EF4-FFF2-40B4-BE49-F238E27FC236}">
                <a16:creationId xmlns:a16="http://schemas.microsoft.com/office/drawing/2014/main" id="{9E8889AD-E0B6-4461-A307-88FD294E6F2E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"/>
          <a:stretch/>
        </p:blipFill>
        <p:spPr bwMode="auto">
          <a:xfrm>
            <a:off x="354642" y="1326860"/>
            <a:ext cx="2273142" cy="29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0001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Земли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7920880" cy="4968552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ядро Земли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делится на внутреннее твердое, радиусом 1300 км и внешнее жидкое (2200 км). Температура в центре ядра доходит до 5000 °С. 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простирается на глубине 2900 км и составляет 83% объема Земли и 67% общей массы. Она имеет каменистый вид и состоит из 2-х частей: внешней и внутренней. 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Литосфера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внешняя часть мантии протяженность около 100 км.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Земная кора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верхняя часть литосферы неравномерной толщины: около 50 км на континентах и около 10 км под океанами. 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Литосфера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больших плит, размеры которых достигают целых континентов. Движение этих плит, под действием конвективных потоков, геологи назвали «движение тектонических плит».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Строение Земл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7920880" cy="569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52801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Земли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3568" y="1124744"/>
            <a:ext cx="7848872" cy="5280538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Земли (геоид) близка к сплюснутому эллипсоиду. Расхождение геоида с аппроксимирующим его эллипсоидом достигает 100 метров.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диаметр планеты составляет примерно 12 742 км, а окружность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40 000 км, поскольку метр в прошлом определялся как 1/10 000 000 расстояния от экватора до северного полюса через Париж (из-за неправильного учета полюсного сжатия Земли эталон метра 1795 года оказался короче приблизительно на 0,2 мм, отсюда неточность).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Вращение Земли создает экваториальную выпуклость, поэтому экваториальный диаметр на 43 км больше, чем полярный.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Высочайшей точкой поверхности Земли является гора Эверест (8848 м над уровнем моря), а глубочайшей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Марианская впадина (10 994 м под уровнем моря).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выпуклости экватора самыми удалёнными точками поверхности от центра Земли являются вершина вулкана Чимборасо в Эквадоре и гора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Уаскаран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430" y="188640"/>
            <a:ext cx="7055380" cy="466226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состав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78794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Земли приблизительно равна 5,9736·1024 кг. Общее число атомов, составляющих Землю, ≈ 1,3-1,4·1050. Она состоит в основном из железа (32,1%),  кислорода (30,1%), кремния (15,1%), магния (13,9%), серы (2,9%), никеля (1,8%), кальция (1,5%) и алюминия (1,4%); на остальные элементы приходится 1,2%. Из-за сегрегации по массе область ядра, предположительно, состоит из железа (88,8%), небольшого количества никеля (5,8%), серы (4,5%) и около 1% других элементов. Примечательно, что углерода, являющегося основой жизни, в земной коре всего 0,1%.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Геохимик Франк Кларк вычислил, что земная кора чуть более чем на 47% состоит из кислорода. Наиболее распространенные породообразующие минералы земной коры практически полностью состоят из оксидов; суммарное содержание хлора, серы и фтора в породах обычно составляет менее 1%. Основными оксидами являются кремнезем (SiO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глиноз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(Al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оксид железа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окись кальция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окись магния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оксид калия (K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O) и оксид натрия (Na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O). Кремнезём служит главным образом кислотной средой, формирует силикаты; природа всех основных вулканических пород связана с ним. Из расчётов, основанных на анализе 1 672 видов пород, Кларк сделал вывод, что 99,22% из них содержат 11 оксидов. Все прочие компоненты встречаются в очень незначительных количествах.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45600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Магнитное поле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4710" y="908720"/>
            <a:ext cx="8174580" cy="5496562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сути, Земля – это генератор постоянного тока. Магнитное поле Земли возникает за счет взаимодействия вращения вокруг собственной оси, с жидким ядром внутри планеты. 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 формирует магнитную оболочку Земли – «магнитосферу». Магнитные бури – это резкие изменения магнитного поля Земля. Они вызываются потоками частичек ионизированного газа, которые двигаются от Солнца (солнечный ветер), после вспышек на нем. 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Частицы, сталкиваясь с атомами земной атмосферы, образуют одно из красивейших природных явлений – полярные сияния. Особое свечение, обычно происходит около Северных и Южных полюсов, поэтому его еще называют Северным сиянием. 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структуры древних каменистых образований показал, что раз в 100 000 лет происходит инверсия (смена) Северного и Южного полюсов. Как именно происходит этот процесс, ученые пока точно сказать не могут, но бьются над ответом и на этот вопрос.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055380" cy="45600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 Земли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127" y="526954"/>
            <a:ext cx="8191746" cy="5904655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Ранее, в состав атмосферы нашей планеты входили метан с двуокисью водяного пара и углекислого газа, водород и аммониак. В дальнейшем, большая часть элементов ушла в пространство. Их заменили водяной пар и углеродный ангидрит. Атмосферу удерживает сила земной гравитации. Она имеет несколько слоев.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Тропосфера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нижний и самый плотный слой земной атмосферы, в котором температура падает с высотой на 6 °С на каждый километр. Ее высота доходит до 12 км от поверхности Земли.</a:t>
            </a:r>
          </a:p>
          <a:p>
            <a:pPr marL="0" indent="360000" algn="just" fontAlgn="base">
              <a:spcBef>
                <a:spcPts val="0"/>
              </a:spcBef>
              <a:buNone/>
            </a:pPr>
            <a:r>
              <a:rPr lang="ru-RU" sz="1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Стратосфера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часть атмосферы, расположенная на расстоянии от 12 до 50 км, между тропосферой и мезосферой. В ней содержится много озона, а температура незначительно растет с высотой. Озон поглощает ультрафиолетовую радиацию, исходящую от Солнца, тем самым предохраняя живые организмы от излучения.</a:t>
            </a:r>
          </a:p>
          <a:p>
            <a:pPr marL="0" indent="360000" algn="just" fontAlgn="base">
              <a:spcBef>
                <a:spcPts val="0"/>
              </a:spcBef>
              <a:buNone/>
            </a:pPr>
            <a:r>
              <a:rPr lang="ru-RU" sz="1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Мезосфера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слой атмосферы, лежащий под термосферой, на высоте от 50 до 85 км. Характеризуется низкой температурой до –90 °С, которая падает с высотой.</a:t>
            </a:r>
          </a:p>
          <a:p>
            <a:pPr marL="0" indent="360000" algn="just" fontAlgn="base">
              <a:spcBef>
                <a:spcPts val="0"/>
              </a:spcBef>
              <a:buNone/>
            </a:pPr>
            <a:r>
              <a:rPr lang="ru-RU" sz="1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Термосфера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слой атмосферы, расположенный на высоте от 85 до 800 км, между мезосферой и экзосферой. Характеризуется температурой до 1500 °С, падающей с высотой.</a:t>
            </a:r>
          </a:p>
          <a:p>
            <a:pPr marL="0" indent="360000" algn="just" fontAlgn="base">
              <a:spcBef>
                <a:spcPts val="0"/>
              </a:spcBef>
              <a:buNone/>
            </a:pPr>
            <a:r>
              <a:rPr lang="ru-RU" sz="1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Экзосфера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внешний и последний слой атмосферы, является самым разряженным и переходит в межпланетное пространство. Характеризуется высотой более 800 км.</a:t>
            </a:r>
            <a:endParaRPr lang="ru-RU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0659"/>
            <a:ext cx="7055380" cy="408021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на Земле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4710" y="620688"/>
            <a:ext cx="8119738" cy="5904656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температура на Земле колеблется около 12 °С. Максимальная в западной сахаре достигает +70 °С, минимальная в Антарктиде доходит до –85 °С. Водная оболочка Земли – гидросфера – занимает 71% , 2/3 или 361 млн. км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поверхности Земли. В Земных океанах находится 97% всех водных запасов. Часть находиться в виде снега и льда, а часть присутствует в атмосфере. Глубина мирового океана в Марианской впадине, составляет 11 тыс. м, а средняя глубина около 3,9 тыс. м. Как на континентах, так и в океанах, присутствуют очень разнообразные и удивительные формы жизни. Ученые всех времен бились над вопросом: откуда же произошла жизнь на Земле? Естественно, что однозначного и точного ответа на этот вопрос просто не существует. Могут быть лишь догадки и предположения.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версий, которая считается наиболее достоверной и подходит под многочисленные критерии, объединяя разнообразные мнения, заключается в химических реакциях газов. Якобы, Благоприятные условия для формирования жизни, появились благодаря электрическим и магнитным бурям, вызывавшими эти реакции газов, которые находились в уже существующей тогда атмосфере.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0659"/>
            <a:ext cx="7055380" cy="408021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на Земле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4710" y="692696"/>
            <a:ext cx="8119738" cy="5832648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таких химических реакций, содержали самые элементарные частицы, которые входили в состав протеинов (аминокислоты). Эти вещества, попали в океаны и продолжили свои реакции уже там. И только через многие миллионы лет, развились первые простейшие, примитивные клетки, способные к воспроизводству или делению. Отсюда и объяснения, что жизнь на Земле произошла из воды.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Растительные клетки, синтезировали разные молекулы и питались за счет углекислого ангидрида. Этот процесс, растения делают и сейчас, он называется фотосинтез. В результате фотосинтеза, в нашей атмосфере накапливался кислород, который изменил ее состав и свойства. В результате эволюции, разнообразие живых существ на планете росло, но для поддержания их жизни, был необходим кислород.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без прочного щита нашей планеты – стратосферы, защищающего все живое от радиоактивного солнечного излучения, и кислорода – вырабатываемого растениями, жизни на земле, могло бы и не быть.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458352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Земли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3646" y="1052736"/>
            <a:ext cx="7416708" cy="5616623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Масса: 5,98·1024кг</a:t>
            </a:r>
          </a:p>
          <a:p>
            <a:pPr fontAlgn="base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Диаметр на экваторе: 12 742 км</a:t>
            </a:r>
          </a:p>
          <a:p>
            <a:pPr fontAlgn="base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Наклон оси: 23,5°</a:t>
            </a:r>
          </a:p>
          <a:p>
            <a:pPr fontAlgn="base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Плотность: 5,52 г/см</a:t>
            </a:r>
            <a:r>
              <a:rPr lang="ru-RU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Температура поверхности: от –85 °С до +70 °С</a:t>
            </a:r>
          </a:p>
          <a:p>
            <a:pPr fontAlgn="base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Длительность звёздных суток: 23 часа, 56 минут, 4 секунды</a:t>
            </a:r>
          </a:p>
          <a:p>
            <a:pPr fontAlgn="base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Расстояние от Солнца (среднее): 1 а. е. (149,6 млн. км)</a:t>
            </a:r>
          </a:p>
          <a:p>
            <a:pPr fontAlgn="base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Скорость движения по орбите: 29,7 км/с</a:t>
            </a:r>
          </a:p>
          <a:p>
            <a:pPr fontAlgn="base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Период обращения по орбите (год): 365,25 дней</a:t>
            </a:r>
          </a:p>
          <a:p>
            <a:pPr fontAlgn="base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Эксцентриситет орбиты: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0,017</a:t>
            </a:r>
          </a:p>
          <a:p>
            <a:pPr fontAlgn="base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Наклон орбиты к эклиптике: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7,25° (к солнечному экватору)</a:t>
            </a:r>
          </a:p>
          <a:p>
            <a:pPr fontAlgn="base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Ускорение свободного падения: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9,8 м/с</a:t>
            </a:r>
            <a:r>
              <a:rPr lang="ru-RU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Спутники: Луна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1903" y="2128162"/>
            <a:ext cx="6380194" cy="4260390"/>
          </a:xfrm>
        </p:spPr>
      </p:pic>
      <p:sp>
        <p:nvSpPr>
          <p:cNvPr id="4" name="Прямоугольник 3"/>
          <p:cNvSpPr/>
          <p:nvPr/>
        </p:nvSpPr>
        <p:spPr>
          <a:xfrm>
            <a:off x="539552" y="1052736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Наука, занимающаяся изучением рельефа, его происхождением и развитием называется геоморфологией.</a:t>
            </a:r>
            <a:endParaRPr lang="ru-RU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D424F4-A5C9-49B5-ACA2-BE7D8E8989B1}"/>
              </a:ext>
            </a:extLst>
          </p:cNvPr>
          <p:cNvSpPr txBox="1"/>
          <p:nvPr/>
        </p:nvSpPr>
        <p:spPr>
          <a:xfrm>
            <a:off x="834500" y="455704"/>
            <a:ext cx="6697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Рельеф Земли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План лекции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Содержание  и  задачи геологии.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Общая характеристика Земли.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Рельеф Земли.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1"/>
          <p:cNvSpPr>
            <a:spLocks noChangeArrowheads="1"/>
          </p:cNvSpPr>
          <p:nvPr/>
        </p:nvSpPr>
        <p:spPr bwMode="auto">
          <a:xfrm>
            <a:off x="503548" y="404664"/>
            <a:ext cx="8136904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000" algn="just"/>
            <a:r>
              <a:rPr lang="ru-RU" altLang="ru-RU" sz="2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Геоморфология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– наука о рельефе твердой поверхности Земли и его развитии в пространстве и во времени.</a:t>
            </a:r>
          </a:p>
          <a:p>
            <a:pPr indent="360000" algn="just"/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360000" algn="just"/>
            <a:r>
              <a:rPr lang="ru-RU" altLang="ru-RU" sz="2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Рельеф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– совокупность неровностей земной поверхности, разных по очертаниям, размерам, происхождению, возрасту и истории развития. Слагается из положительных форм, образующих возвышенности, и отрицательных, представляющих собой впадины.</a:t>
            </a:r>
          </a:p>
          <a:p>
            <a:pPr indent="360000" algn="just"/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360000" algn="just"/>
            <a:r>
              <a:rPr lang="ru-RU" altLang="ru-RU" sz="2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Формы рельефа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– отдельные трехмерные тела, занимающие определенные объемы земной коры. Они ограничены двухмерными (поверхностными) элементами, или гранями рельефа (склонами, горизонтальными и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субгоризонтальными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поверхностями).</a:t>
            </a:r>
          </a:p>
          <a:p>
            <a:pPr indent="360000"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Формы могут быть выпуклыми, или положительными (горы, холмы), и вогнутыми, или отрицательными (котловины, речные долины и т.д.). Положительные и отрицательные формы, закономерно сопрягаясь между собой, образуют типы рельефа. Формы рельефа классифицируются по размеру, морфологии, генезису и возрасту.</a:t>
            </a:r>
          </a:p>
          <a:p>
            <a:pPr indent="360000" algn="just"/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360000" algn="just"/>
            <a:r>
              <a:rPr lang="ru-RU" altLang="ru-RU" sz="2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Элементы рельефа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– это поверхности, линии и точки, сочетания которых создают трехмерные формы (формы рельефа).	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1"/>
          <p:cNvSpPr>
            <a:spLocks noChangeArrowheads="1"/>
          </p:cNvSpPr>
          <p:nvPr/>
        </p:nvSpPr>
        <p:spPr bwMode="auto">
          <a:xfrm>
            <a:off x="575556" y="548680"/>
            <a:ext cx="7992888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000" algn="just"/>
            <a:r>
              <a:rPr lang="ru-RU" altLang="ru-RU" sz="2100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Морфолитогенез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– сложный процесс одновременного образования экзогенных форм рельефа и рыхлых отложений.</a:t>
            </a:r>
          </a:p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Факторы, непосредственно влияющие на формирование неровностей земной поверхности – ее рельеф, условно могут быть объединены в группу рельефообразующих.</a:t>
            </a:r>
          </a:p>
          <a:p>
            <a:pPr indent="360000" algn="just"/>
            <a:endParaRPr lang="ru-RU" altLang="ru-RU" sz="21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Основной задачей инженерной геоморфологии является изучение состояния динамического равновесия рельефа, выявление степени его устойчивости и прогнозирование изменений форм его в результате строительства. </a:t>
            </a:r>
          </a:p>
          <a:p>
            <a:pPr indent="360000" algn="just"/>
            <a:endParaRPr lang="ru-RU" altLang="ru-RU" sz="21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Рельеф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– это совокупность всех форм поверхности – возвышений, равнин и углублений. Они могут быть горизонтальными, наклонными, выпуклыми, вогнутыми, сложными. Эти «неровности» на поверхности Земли весьма динамичны, находятся в состоянии непрерывного изменения и превращения.</a:t>
            </a:r>
          </a:p>
        </p:txBody>
      </p:sp>
    </p:spTree>
    <p:extLst>
      <p:ext uri="{BB962C8B-B14F-4D97-AF65-F5344CB8AC3E}">
        <p14:creationId xmlns:p14="http://schemas.microsoft.com/office/powerpoint/2010/main" val="1501314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503548" y="474345"/>
            <a:ext cx="813690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В процессе этих изменений уничтожаются старые и возникают новые формы рельефа. Все это происходит в результате воздействия на земную поверхность сил, возникающих при проявлении эндогенных (внутренних) и экзогенных (внешних) процессов на Земле. </a:t>
            </a:r>
          </a:p>
          <a:p>
            <a:pPr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	По своему происхождению формы рельефа подразделяются в зависимости от преобладающего фактора – силы, вызвавшей образование данной формы. Прежде всего их делят на две большие группы: </a:t>
            </a:r>
          </a:p>
          <a:p>
            <a:pPr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	– формы рельефа, обусловленные деятельностью эндогенных сил, то есть тектоникой земной коры; </a:t>
            </a:r>
          </a:p>
          <a:p>
            <a:pPr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	– формы рельефа, обусловленные деятельностью экзогенных сил на поверхности земли. </a:t>
            </a:r>
          </a:p>
          <a:p>
            <a:pPr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	По происхождению подразделяются на: тектонические, эрозионные и аккумулятивные. Тектонические возникают в процессе движения земной коры, при этом образуется рельеф земли. Эрозионные – связаны с разрушительной работой текучих вод и активно следствием накопления продуктов выветривания.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CF1C3E37-12C7-4786-97BE-8BC598C1A8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7213"/>
            <a:ext cx="7055380" cy="456002"/>
          </a:xfr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рельефа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24D01-47C1-41BD-BC84-659078F931FA}"/>
              </a:ext>
            </a:extLst>
          </p:cNvPr>
          <p:cNvSpPr txBox="1"/>
          <p:nvPr/>
        </p:nvSpPr>
        <p:spPr>
          <a:xfrm>
            <a:off x="467544" y="598111"/>
            <a:ext cx="8208912" cy="6026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alt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ним относятся поверхности, линии и точки, составляющие формы рельефа. Поверхности образуют форму рельефа. Они могут быть горизонтальными, наклонными, выпуклыми, вогнутыми и сложными. Линии являются результатом пересечения поверхностей. 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alt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Различают линии: водораздельные, водосливные, подошвенные, бровку.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altLang="ru-RU" sz="19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Водораздельная</a:t>
            </a:r>
            <a:r>
              <a:rPr lang="ru-RU" alt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разделяет поверхностный сток двух противоположных склонов. 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altLang="ru-RU" sz="19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Водосливная</a:t>
            </a:r>
            <a:r>
              <a:rPr lang="ru-RU" alt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является результатом пересечения двух поверхностей и проходит по дну долин, балок, оврагов и т.д. 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altLang="ru-RU" sz="19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Подошвенная</a:t>
            </a:r>
            <a:r>
              <a:rPr lang="ru-RU" alt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ограничивает основание склонов различных форм рельефа. Бровка – это линия, по которой происходит резкий перегиб склона. 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alt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характерным точкам рельефа относят вершины (наибольшая высота на данном участке местности), перевальные (дно понижений гребней хребтов), устьевые (устья рек) и донные (наиболее низкая точка понижения рельефа). Формы рельефа образованы из различных сочетаний элементов рельефа. Различают две группы форм рельефа: положительные – выпуклые по отношению к плоскости горизонта, отрицательные – вогнутые.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35CF74-ECB9-4B74-B3C8-39E512AB18BF}"/>
              </a:ext>
            </a:extLst>
          </p:cNvPr>
          <p:cNvSpPr txBox="1"/>
          <p:nvPr/>
        </p:nvSpPr>
        <p:spPr>
          <a:xfrm>
            <a:off x="467544" y="188640"/>
            <a:ext cx="8352928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9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Различают следующие формы рельефа: </a:t>
            </a:r>
          </a:p>
          <a:p>
            <a:pPr indent="360000" algn="just"/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9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Положительные: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9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Материк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– планетарное образование. Нагорье – обширная возвышенность, состоящая из системы горных хребтов и вершин. (Памир). </a:t>
            </a:r>
            <a:r>
              <a:rPr lang="ru-RU" altLang="ru-RU" sz="19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Гора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– изолированная возвышенность с крутыми склонами; относительная высота более 200 м . </a:t>
            </a:r>
            <a:r>
              <a:rPr lang="ru-RU" altLang="ru-RU" sz="19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Горный кряж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– невысокий хребет с пологими склонами и плоскими вершинами. </a:t>
            </a:r>
            <a:r>
              <a:rPr lang="ru-RU" altLang="ru-RU" sz="19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Плоскогорье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– нагорная вершина, обширная по площади с хорошо выраженными склонами. </a:t>
            </a:r>
            <a:r>
              <a:rPr lang="ru-RU" altLang="ru-RU" sz="19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Плато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– приподнятая равнина, ограниченная обрывистыми скалами. </a:t>
            </a:r>
            <a:r>
              <a:rPr lang="ru-RU" altLang="ru-RU" sz="19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Гряда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– узкая вытянутая возвышенность с крутизной склонов более 20° и плоскими вершинами. </a:t>
            </a:r>
            <a:r>
              <a:rPr lang="ru-RU" altLang="ru-RU" sz="19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Холм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– обособленная куполообразная или коническая возвышенность с пологими склонами. </a:t>
            </a:r>
            <a:r>
              <a:rPr lang="ru-RU" altLang="ru-RU" sz="19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Курган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– искусственный холм. </a:t>
            </a:r>
            <a:r>
              <a:rPr lang="ru-RU" altLang="ru-RU" sz="19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Бугор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– изолированная куполообразная возвышенность с резко выраженной подошвенной линией. </a:t>
            </a:r>
            <a:r>
              <a:rPr lang="ru-RU" altLang="ru-RU" sz="19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Конус выноса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– невысокая возвышенность, располагающаяся в устье русла водотоков и имеющая вид усеченного конуса со слабо выпуклыми пологими склонами. </a:t>
            </a:r>
          </a:p>
          <a:p>
            <a:pPr indent="360000" algn="just"/>
            <a:r>
              <a:rPr lang="ru-RU" altLang="ru-RU" sz="19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Отрицательные: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9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Океанская впадина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– планетарное образование. </a:t>
            </a:r>
            <a:r>
              <a:rPr lang="ru-RU" altLang="ru-RU" sz="19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Котловина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– понижение значительной глубины с крутыми склонами. </a:t>
            </a:r>
            <a:r>
              <a:rPr lang="ru-RU" altLang="ru-RU" sz="19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Долина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– вытянутое углубление, имеющее уклон в одном направлении. </a:t>
            </a:r>
            <a:r>
              <a:rPr lang="ru-RU" altLang="ru-RU" sz="19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Овраг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– вытянутые углубления значительной длины, склоны покрыты растительностью. </a:t>
            </a:r>
            <a:r>
              <a:rPr lang="ru-RU" altLang="ru-RU" sz="19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Балка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– вытянутое углубление значительной длины. </a:t>
            </a:r>
            <a:r>
              <a:rPr lang="ru-RU" altLang="ru-RU" sz="19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Лощина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– вытянутое углубление с пологими склонами, покрытыми растительностью.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856FB338-2266-4381-B301-ECD6CBFE90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2794"/>
            <a:ext cx="8208912" cy="61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48FB6A-C840-497E-88C0-0D691213BBE8}"/>
              </a:ext>
            </a:extLst>
          </p:cNvPr>
          <p:cNvSpPr txBox="1"/>
          <p:nvPr/>
        </p:nvSpPr>
        <p:spPr>
          <a:xfrm>
            <a:off x="665260" y="476672"/>
            <a:ext cx="786718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ctr">
              <a:defRPr/>
            </a:pP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происхождению формы рельефа подразделяются на: </a:t>
            </a:r>
            <a:endParaRPr lang="en-US" sz="20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Образованные длительностью эндогенных процессов, то есть движением земной коры. </a:t>
            </a:r>
          </a:p>
          <a:p>
            <a:pPr indent="360000"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Образованные длительностью экзогенных процессов, то есть действие выветривания, подземных и надземных вод, деятельность организмов, человека. </a:t>
            </a:r>
          </a:p>
          <a:p>
            <a:pPr indent="360000"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Разновидностью экзогенных процессов являются: эрозионные, абразивные (вызванные длительностью текучих вод) и аккумулятивные (накопление переносимого материала). </a:t>
            </a:r>
          </a:p>
          <a:p>
            <a:pPr indent="360000"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indent="360000" algn="ctr">
              <a:defRPr/>
            </a:pP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своей величине формы делятся на 7 основных групп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360000"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Мельчайшие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размером до нескольких сантиметров по высоте (борозды на полях, песчаная рябь). </a:t>
            </a:r>
          </a:p>
          <a:p>
            <a:pPr indent="360000"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мелкие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высота которых измеряется несколькими дециметрами (кочки, рытвины, промоины). </a:t>
            </a:r>
          </a:p>
          <a:p>
            <a:pPr indent="360000"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Мелкие формы рельефа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микрорельеф площадью в несколько квадратных метров, высотой не более двух-трех метров.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118C51A-96FC-46E9-9325-4A453A379EF5}"/>
              </a:ext>
            </a:extLst>
          </p:cNvPr>
          <p:cNvSpPr txBox="1"/>
          <p:nvPr/>
        </p:nvSpPr>
        <p:spPr>
          <a:xfrm>
            <a:off x="719572" y="1012954"/>
            <a:ext cx="7704856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– мезорельеф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характеризующийся значительной протяженностью до десятков квадратных километров при глубине до 200 метров . Положительный мезорельеф – холмы, бугры, курганы. Отрицательные – овраги, балки.</a:t>
            </a:r>
          </a:p>
          <a:p>
            <a:pPr indent="360000"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60000"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формы – макрорельеф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характеризующийся сотнями и тысячами квадратных километров. Положительные формы – горные массивы, отрицательные – долины, озерные впадины (Ладожское озеро). </a:t>
            </a:r>
          </a:p>
          <a:p>
            <a:pPr indent="360000"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 </a:t>
            </a:r>
            <a:r>
              <a:rPr 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Крупнейшие формы – мегарельеф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занимает площадь до сотни и тысячи км². (Приволжская возвышенность и Бразильская котловина). </a:t>
            </a:r>
          </a:p>
        </p:txBody>
      </p:sp>
    </p:spTree>
    <p:extLst>
      <p:ext uri="{BB962C8B-B14F-4D97-AF65-F5344CB8AC3E}">
        <p14:creationId xmlns:p14="http://schemas.microsoft.com/office/powerpoint/2010/main" val="2051607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58956"/>
            <a:ext cx="80648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Величайшие (планетарные) формы рельефа измеряются миллионами км². 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формы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материки, отрицательные – океанические впадины. 	Формы рельефа на каждой территории встречаются в определенных сочетаниях, что придает им своеобразный облик. </a:t>
            </a:r>
          </a:p>
          <a:p>
            <a:pPr indent="360000"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три основных типа рельефа: равнинный, холмистый и горный. </a:t>
            </a:r>
          </a:p>
          <a:p>
            <a:pPr indent="360000"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тип рельефа, который отличается малыми колебаниями высот, не входящих за пределы 200 м . </a:t>
            </a:r>
          </a:p>
          <a:p>
            <a:pPr indent="360000"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Подразделяются: </a:t>
            </a:r>
          </a:p>
          <a:p>
            <a:pPr indent="360000"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по отношению к уровню моря – 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отрицательные (депрессии, впадины)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лежащие ниже уровня моря; 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низменные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пределах от 0 до 200 м над уровнем моря;  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возвышенные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отметками от 200 до 500 м; 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нагорные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имеющие отметки поверхности свыше 500 м; </a:t>
            </a:r>
          </a:p>
          <a:p>
            <a:pPr indent="360000"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по общей форме поверхности – 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горизонтальные, наклонные, вогнутые и выпуклые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360000"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по глубине, степени и типу расчленения – 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плоские, нерасчлененные или слаборасчлененные, </a:t>
            </a:r>
            <a:r>
              <a:rPr lang="ru-RU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мелкорасчлененные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глубокорасчленные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66" y="1700808"/>
            <a:ext cx="7056668" cy="4195481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лекции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основные задачи геологии; изучить основные  характеристики Земли (строение и форма Земли, химический состав и магнитное поле Земли, атмосфера и жизнь на Земле); рельеф Земли.</a:t>
            </a:r>
          </a:p>
        </p:txBody>
      </p:sp>
    </p:spTree>
    <p:extLst>
      <p:ext uri="{BB962C8B-B14F-4D97-AF65-F5344CB8AC3E}">
        <p14:creationId xmlns:p14="http://schemas.microsoft.com/office/powerpoint/2010/main" val="954082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288" y="3318150"/>
            <a:ext cx="4113250" cy="341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344422"/>
            <a:ext cx="4320926" cy="336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3B0298-0D59-449F-A5AD-DEACBA9A81DE}"/>
              </a:ext>
            </a:extLst>
          </p:cNvPr>
          <p:cNvSpPr txBox="1"/>
          <p:nvPr/>
        </p:nvSpPr>
        <p:spPr>
          <a:xfrm>
            <a:off x="395536" y="261832"/>
            <a:ext cx="835292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altLang="ru-RU" sz="2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Холмистый рельеф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представляют собой поверхность земли, на которой часто чередуются возвышенности (холмы) с высотами не более 200 м и понижения в виде ложбин и котловин. Холмистый рельеф нередко занимает большие площади и представляет собой переходный тип рельефа между равнинным и горным. </a:t>
            </a:r>
          </a:p>
          <a:p>
            <a:pPr indent="360000"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Горный рельеф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представляет собой крупные с относительной высотой более 200 м возвышенности (горы, хребты) и понижения (долины, впадины, котловины). </a:t>
            </a:r>
          </a:p>
          <a:p>
            <a:pPr indent="360000"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По происхождению горы принято делить на </a:t>
            </a:r>
            <a:r>
              <a:rPr lang="ru-RU" altLang="ru-RU" sz="2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тектонические, вулканические и эрозионные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5B4158-9AD7-42CE-8F72-FFCF921799A4}"/>
              </a:ext>
            </a:extLst>
          </p:cNvPr>
          <p:cNvSpPr txBox="1"/>
          <p:nvPr/>
        </p:nvSpPr>
        <p:spPr>
          <a:xfrm>
            <a:off x="611560" y="692696"/>
            <a:ext cx="792088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alt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lang="ru-RU" altLang="ru-RU" sz="2200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мегаформ</a:t>
            </a:r>
            <a:r>
              <a:rPr lang="ru-RU" alt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крупных неровностей земной поверхности – принимается в соответствии с: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60000"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	1) тектоническим режимом в позднем кайнозое; </a:t>
            </a:r>
          </a:p>
          <a:p>
            <a:pPr indent="360000"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	2) строением земной коры и литосферы; </a:t>
            </a:r>
          </a:p>
          <a:p>
            <a:pPr indent="360000"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	3) характером новейшего развития структурных форм в рельефе Земли.</a:t>
            </a:r>
          </a:p>
          <a:p>
            <a:pPr indent="360000"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360000" algn="just"/>
            <a:r>
              <a:rPr lang="ru-RU" alt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Соответственно могут быть выделены </a:t>
            </a:r>
            <a:r>
              <a:rPr lang="ru-RU" altLang="ru-RU" sz="2200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мегаформы</a:t>
            </a:r>
            <a:r>
              <a:rPr lang="ru-RU" alt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I, II и III порядков: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60000"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	I – гигантские впадины океанов и континентальные поднятия; </a:t>
            </a:r>
          </a:p>
          <a:p>
            <a:pPr indent="360000"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	II – обширные регионы с различным тектоническим режимом, (на суше - платформенные равнины и области горообразования);</a:t>
            </a:r>
          </a:p>
          <a:p>
            <a:pPr indent="360000"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	III – основные поднятия и впадины, входящие в строение областей горообразования и платформенных равнин.</a:t>
            </a:r>
          </a:p>
          <a:p>
            <a:pPr algn="just"/>
            <a:r>
              <a:rPr lang="ru-RU" altLang="ru-RU" dirty="0"/>
              <a:t> 	</a:t>
            </a:r>
            <a:endParaRPr lang="ru-RU" alt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811F9F-187A-4DB9-B05F-5C4F81ABE493}"/>
              </a:ext>
            </a:extLst>
          </p:cNvPr>
          <p:cNvSpPr txBox="1"/>
          <p:nvPr/>
        </p:nvSpPr>
        <p:spPr>
          <a:xfrm>
            <a:off x="611560" y="914043"/>
            <a:ext cx="792088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К континентальным поднятиям относятся суша, шельфы, их склоны и частично подножия. </a:t>
            </a:r>
          </a:p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	В их пределах выделяются два тектонических режима: платформенный и </a:t>
            </a:r>
            <a:r>
              <a:rPr lang="ru-RU" altLang="ru-RU" sz="2100" dirty="0" err="1">
                <a:latin typeface="Times New Roman" panose="02020603050405020304" pitchFamily="18" charset="0"/>
                <a:cs typeface="Times New Roman" pitchFamily="18" charset="0"/>
              </a:rPr>
              <a:t>орогенный</a:t>
            </a:r>
            <a:r>
              <a:rPr lang="ru-RU" altLang="ru-RU" sz="2100" dirty="0">
                <a:latin typeface="Times New Roman" panose="02020603050405020304" pitchFamily="18" charset="0"/>
                <a:cs typeface="Times New Roman" pitchFamily="18" charset="0"/>
              </a:rPr>
              <a:t>, которым соответствуют мегаструктуры II порядка – платформы и </a:t>
            </a:r>
            <a:r>
              <a:rPr lang="ru-RU" altLang="ru-RU" sz="2100" dirty="0" err="1">
                <a:latin typeface="Times New Roman" panose="02020603050405020304" pitchFamily="18" charset="0"/>
                <a:cs typeface="Times New Roman" pitchFamily="18" charset="0"/>
              </a:rPr>
              <a:t>орогены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	На платформах развивается рельеф разновысотных равнин различного генезиса, в областях горообразования – горные страны.</a:t>
            </a:r>
          </a:p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	Платформенные равнины развиваются на разновозрастных платформах и являются основной </a:t>
            </a:r>
            <a:r>
              <a:rPr lang="ru-RU" altLang="ru-RU" sz="2100" dirty="0" err="1">
                <a:latin typeface="Times New Roman" panose="02020603050405020304" pitchFamily="18" charset="0"/>
                <a:cs typeface="Times New Roman" pitchFamily="18" charset="0"/>
              </a:rPr>
              <a:t>мегаформой</a:t>
            </a:r>
            <a:r>
              <a:rPr lang="ru-RU" altLang="ru-RU" sz="2100" dirty="0">
                <a:latin typeface="Times New Roman" panose="02020603050405020304" pitchFamily="18" charset="0"/>
                <a:cs typeface="Times New Roman" pitchFamily="18" charset="0"/>
              </a:rPr>
              <a:t> рельефа континентов. </a:t>
            </a:r>
          </a:p>
          <a:p>
            <a:pPr indent="360000" algn="just"/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2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pPr indent="360000" algn="just"/>
            <a:r>
              <a:rPr lang="ru-RU" sz="2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изучены основные задачи геологии, общая характеристика Земли, рельеф Земли.</a:t>
            </a:r>
          </a:p>
        </p:txBody>
      </p:sp>
    </p:spTree>
    <p:extLst>
      <p:ext uri="{BB962C8B-B14F-4D97-AF65-F5344CB8AC3E}">
        <p14:creationId xmlns:p14="http://schemas.microsoft.com/office/powerpoint/2010/main" val="3593010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B5BECF-7111-478F-B7DD-DAD18BD00FA9}"/>
              </a:ext>
            </a:extLst>
          </p:cNvPr>
          <p:cNvSpPr txBox="1"/>
          <p:nvPr/>
        </p:nvSpPr>
        <p:spPr>
          <a:xfrm>
            <a:off x="2075688" y="424928"/>
            <a:ext cx="4992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C35DE7-871E-42C3-8CA5-4B5C5C8016D0}"/>
              </a:ext>
            </a:extLst>
          </p:cNvPr>
          <p:cNvSpPr txBox="1"/>
          <p:nvPr/>
        </p:nvSpPr>
        <p:spPr>
          <a:xfrm>
            <a:off x="827584" y="1191042"/>
            <a:ext cx="784887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Какая ф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орма Земли?</a:t>
            </a:r>
          </a:p>
          <a:p>
            <a:pPr marL="0" indent="0">
              <a:buNone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2. Какие постоянные величины Земли вы знаете?</a:t>
            </a:r>
          </a:p>
          <a:p>
            <a:pPr marL="0" indent="0">
              <a:buNone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3. Какая модель строения Земли?</a:t>
            </a:r>
          </a:p>
          <a:p>
            <a:pPr marL="0" indent="0">
              <a:buNone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4. Какие существуют современные представления о строении Земли?</a:t>
            </a:r>
          </a:p>
          <a:p>
            <a:pPr marL="0" indent="0">
              <a:buNone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5. Что такое </a:t>
            </a:r>
            <a:r>
              <a:rPr lang="ru-RU" altLang="ru-RU" sz="2200" dirty="0" err="1">
                <a:latin typeface="Times New Roman" pitchFamily="18" charset="0"/>
                <a:cs typeface="Times New Roman" pitchFamily="18" charset="0"/>
              </a:rPr>
              <a:t>геостазия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6. Чему равен радиус Земли?</a:t>
            </a:r>
          </a:p>
          <a:p>
            <a:pPr marL="0" indent="0">
              <a:buNone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7. Что такое граница </a:t>
            </a:r>
            <a:r>
              <a:rPr lang="ru-RU" altLang="ru-RU" sz="2200" dirty="0" err="1">
                <a:latin typeface="Times New Roman" pitchFamily="18" charset="0"/>
                <a:cs typeface="Times New Roman" pitchFamily="18" charset="0"/>
              </a:rPr>
              <a:t>Мохоровичича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8. Что называется земной корой? Какие существуют типы земной коры?</a:t>
            </a:r>
          </a:p>
          <a:p>
            <a:pPr marL="0" indent="0">
              <a:buNone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9. Какие бывают элементы образующие земную кору?</a:t>
            </a:r>
          </a:p>
          <a:p>
            <a:pPr marL="0" indent="0">
              <a:buNone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10. Что такое мантия Земли?</a:t>
            </a:r>
          </a:p>
          <a:p>
            <a:pPr marL="0" indent="0">
              <a:buNone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11. Что называют астеносферой? </a:t>
            </a:r>
          </a:p>
          <a:p>
            <a:pPr marL="0" indent="0">
              <a:buNone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12. Что представляет ядро Земли?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266700"/>
            <a:ext cx="8153400" cy="63246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Общая геология: учебник /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Н.В.Короновский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Н.А.Ясаманов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М.: «Академия», 2010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Историческая геология /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Н.В.Короновский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В.Е.Хаин,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Н.А.Ясаманов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М.: «Академия», 2011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Общая геология/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Мильничук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В.С.,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Арабаджи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М.С. – М.: Недра, Учебное пособие. – Томск: Изд-во ТПУ,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Сборник задач по дисциплине «Общая и историческая геология» / Б.Д.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Билялов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А.Н.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Копобаева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Методические указание по курсу «Общая геология», «Элементы залегания и горный компас» / Н.А.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Беркалиев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Караганда, 2012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Методические указания для лабораторных работ №3 по дисциплине «Общая и историческая геология» Б.Д. Билялов, А.Н.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Копобаева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Методические указания для лабораторных работ №5-10 по дисциплине «Общая и историческая геология» / Б.Д.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Билялов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А.Н.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Копобаева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http://geo.web.ru (Информационные Интернет-ресурсы Геологического факультета МГУ)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http://www.nlr.ru (Российская национальная библиотека)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http://dic.academic.ru (Словари и энциклопедии)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Autofit/>
          </a:bodyPr>
          <a:lstStyle/>
          <a:p>
            <a:pPr marL="0" indent="360000" algn="ctr">
              <a:spcBef>
                <a:spcPts val="0"/>
              </a:spcBef>
              <a:buNone/>
            </a:pPr>
            <a:r>
              <a:rPr lang="ru-RU" alt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и место темы лекции в дисциплине, связь с другими дисциплинами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«Общая и историческая геология» ставит целью изучение и усвоение обучающимися комплекса теоретических и практических знаний о Земле и земной коре, как источника образования разнообразного мира минералов, горных пород и полезных ископаемых. Получение геологических знаний об истории Земли от древнейших доступных изучению этапов ее развитие до современной эпохи.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знания необходимы для понимания строения и истории формирования Земли, закономерностей распределения в земной коре химических элементов и полезных ископаемых.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основных  характеристик Земли (строение и форма Земли, химический состав и магнитное поле Земли, атмосфера и жизнь на Земле); рельефа Земли является актуальной задачей.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полученные при изучении материалов данной лекции используются при изучении таких дисциплин как «Геология МПИ», «Промышленные типы МПИ», при прохождении профессиональных практик.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5014"/>
            <a:ext cx="7055380" cy="43204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 и  задачи геологии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7062"/>
            <a:ext cx="8229600" cy="5664532"/>
          </a:xfrm>
        </p:spPr>
        <p:txBody>
          <a:bodyPr>
            <a:normAutofit fontScale="25000" lnSpcReduction="20000"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  <a:tabLst>
                <a:tab pos="357188" algn="l"/>
              </a:tabLst>
            </a:pPr>
            <a:r>
              <a:rPr lang="ru-RU" altLang="ru-RU" sz="8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Геология</a:t>
            </a:r>
            <a:r>
              <a:rPr lang="ru-RU" altLang="ru-RU" sz="8000" dirty="0">
                <a:latin typeface="Times New Roman" pitchFamily="18" charset="0"/>
                <a:cs typeface="Times New Roman" pitchFamily="18" charset="0"/>
              </a:rPr>
              <a:t> включает в себя все: от изучения пород и минералов до истории Земли, а также последствий стихийных бедствий для общества.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  <a:tabLst>
                <a:tab pos="357188" algn="l"/>
              </a:tabLst>
            </a:pPr>
            <a:r>
              <a:rPr lang="ru-RU" altLang="ru-RU" sz="8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Геология</a:t>
            </a:r>
            <a:r>
              <a:rPr lang="ru-RU" altLang="ru-RU" sz="8000" dirty="0">
                <a:latin typeface="Times New Roman" pitchFamily="18" charset="0"/>
                <a:cs typeface="Times New Roman" pitchFamily="18" charset="0"/>
              </a:rPr>
              <a:t> – это изучение Земли и всего, что составляет нашу планету.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  <a:tabLst>
                <a:tab pos="357188" algn="l"/>
              </a:tabLst>
            </a:pPr>
            <a:endParaRPr lang="ru-RU" altLang="ru-RU" sz="7200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  <a:tabLst>
                <a:tab pos="357188" algn="l"/>
              </a:tabLst>
            </a:pPr>
            <a:r>
              <a:rPr lang="ru-RU" altLang="ru-RU" sz="8000" dirty="0">
                <a:latin typeface="Times New Roman" pitchFamily="18" charset="0"/>
                <a:cs typeface="Times New Roman" pitchFamily="18" charset="0"/>
              </a:rPr>
              <a:t>Под твердой каменной корой находится мантия, а в сердце планеты есть железное ядро. Все это область активных исследований и конкурирующих теорий.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  <a:tabLst>
                <a:tab pos="357188" algn="l"/>
              </a:tabLst>
            </a:pPr>
            <a:endParaRPr lang="ru-RU" altLang="ru-RU" sz="7200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  <a:tabLst>
                <a:tab pos="357188" algn="l"/>
              </a:tabLst>
            </a:pPr>
            <a:r>
              <a:rPr lang="ru-RU" altLang="ru-RU" sz="8000" dirty="0">
                <a:latin typeface="Times New Roman" pitchFamily="18" charset="0"/>
                <a:cs typeface="Times New Roman" pitchFamily="18" charset="0"/>
              </a:rPr>
              <a:t>Среди этих теорий есть теории движения тектонических плит, с помощью которых ученые пытаются объяснить крупномасштабную структуру различных частей литосферы Земли. Когда движутся тектонические плиты, образуются горы или вулканы, происходят землетрясения и другие масштабные изменения на планете. Геология это естественная наука, изучающая Землю, материалы из которых она состоит, структуры этих материалов и процессов, действующих на них. Она включает в себя также и изучение организмов, населявших нашу планету. 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  <a:tabLst>
                <a:tab pos="357188" algn="l"/>
              </a:tabLst>
            </a:pPr>
            <a:r>
              <a:rPr lang="ru-RU" altLang="ru-RU" sz="8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Важной частью геологии является изучение того, как земные материалы, структуры, процессы и организмы менялись с течением времени</a:t>
            </a:r>
            <a:r>
              <a:rPr lang="ru-RU" altLang="ru-RU" sz="8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323528" y="0"/>
            <a:ext cx="8496944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algn="just">
              <a:buClr>
                <a:schemeClr val="accent1"/>
              </a:buClr>
              <a:buSzPct val="70000"/>
              <a:tabLst>
                <a:tab pos="357188" algn="l"/>
              </a:tabLst>
            </a:pP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pPr marL="268288" algn="ctr">
              <a:buClr>
                <a:schemeClr val="accent1"/>
              </a:buClr>
              <a:buSzPct val="70000"/>
              <a:tabLst>
                <a:tab pos="357188" algn="l"/>
              </a:tabLst>
            </a:pPr>
            <a:r>
              <a:rPr lang="ru-RU" altLang="ru-RU" sz="2400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Геологи решают следующие задачи:</a:t>
            </a:r>
          </a:p>
          <a:p>
            <a:pPr indent="360000" algn="just">
              <a:buClr>
                <a:schemeClr val="accent1"/>
              </a:buClr>
              <a:buSzPct val="70000"/>
              <a:tabLst>
                <a:tab pos="357188" algn="l"/>
              </a:tabLst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buClr>
                <a:schemeClr val="accent1"/>
              </a:buClr>
              <a:buSzPct val="70000"/>
              <a:tabLst>
                <a:tab pos="357188" algn="l"/>
              </a:tabLst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прогнозируют поведение систем Земли и вселенной;</a:t>
            </a:r>
          </a:p>
          <a:p>
            <a:pPr indent="360000" algn="just">
              <a:buClr>
                <a:schemeClr val="accent1"/>
              </a:buClr>
              <a:buSzPct val="70000"/>
              <a:tabLst>
                <a:tab pos="357188" algn="l"/>
              </a:tabLst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выполняют поиски и рассчитывают запасы природных ресурсов, таких как грунтовые воды, нефть и металлы;</a:t>
            </a:r>
          </a:p>
          <a:p>
            <a:pPr indent="360000" algn="just">
              <a:buClr>
                <a:schemeClr val="accent1"/>
              </a:buClr>
              <a:buSzPct val="70000"/>
              <a:tabLst>
                <a:tab pos="357188" algn="l"/>
              </a:tabLst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контролируют сохранение почв и поддержание продуктивности сельского хозяйств;</a:t>
            </a:r>
          </a:p>
          <a:p>
            <a:pPr indent="360000" algn="just">
              <a:buClr>
                <a:schemeClr val="accent1"/>
              </a:buClr>
              <a:buSzPct val="70000"/>
              <a:tabLst>
                <a:tab pos="357188" algn="l"/>
              </a:tabLst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разрабатывают методы извлечения природных ресурсов способами, которые не вредят окружающей среде;</a:t>
            </a:r>
          </a:p>
          <a:p>
            <a:pPr indent="360000" algn="just">
              <a:buClr>
                <a:schemeClr val="accent1"/>
              </a:buClr>
              <a:buSzPct val="70000"/>
              <a:tabLst>
                <a:tab pos="357188" algn="l"/>
              </a:tabLst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осуществляют поддержание качества водоснабжения; </a:t>
            </a:r>
          </a:p>
          <a:p>
            <a:pPr indent="360000" algn="just">
              <a:buClr>
                <a:schemeClr val="accent1"/>
              </a:buClr>
              <a:buSzPct val="70000"/>
              <a:tabLst>
                <a:tab pos="357188" algn="l"/>
              </a:tabLst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рекомендуют способы сокращения потерь и утрат имущества в результате стихийных бедствий, таких как извержения вулканов, землетрясения, наводнения, оползни, ураганы и цунами;</a:t>
            </a:r>
          </a:p>
          <a:p>
            <a:pPr indent="360000" algn="just">
              <a:buClr>
                <a:schemeClr val="accent1"/>
              </a:buClr>
              <a:buSzPct val="70000"/>
              <a:tabLst>
                <a:tab pos="357188" algn="l"/>
              </a:tabLst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создают системы геологического контроля над природной средой и прогнозируют воздействия на нее деятельности человека;</a:t>
            </a:r>
          </a:p>
          <a:p>
            <a:pPr indent="360000" algn="just">
              <a:buClr>
                <a:schemeClr val="accent1"/>
              </a:buClr>
              <a:buSzPct val="70000"/>
              <a:tabLst>
                <a:tab pos="357188" algn="l"/>
              </a:tabLst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определяют баланс между потребностью общества в природных ресурсах и необходимостью поддержания здоровых экосистем;</a:t>
            </a:r>
          </a:p>
          <a:p>
            <a:pPr indent="360000" algn="just">
              <a:buClr>
                <a:schemeClr val="accent1"/>
              </a:buClr>
              <a:buSzPct val="70000"/>
              <a:tabLst>
                <a:tab pos="357188" algn="l"/>
              </a:tabLst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объясняют понимания глобальных климатических моделей.</a:t>
            </a:r>
          </a:p>
          <a:p>
            <a:pPr indent="360000" algn="just">
              <a:buClr>
                <a:schemeClr val="accent1"/>
              </a:buClr>
              <a:buSzPct val="70000"/>
              <a:tabLst>
                <a:tab pos="357188" algn="l"/>
              </a:tabLst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buClr>
                <a:schemeClr val="accent1"/>
              </a:buClr>
              <a:buSzPct val="70000"/>
              <a:tabLst>
                <a:tab pos="357188" algn="l"/>
              </a:tabLst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Спектр задач, которые стоят перед специалистами геологии, огромен. Начиная от построения планов, выполнения технических задач в лаборатории, и заканчивая исследованиями других планет, их минерально-сырьевой базы. Работа этой отрасли важна для экономики, строительства, экологии и даже безопасности людей.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503548" y="44624"/>
            <a:ext cx="8136904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000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Геология не ограничивается лишь Землей. Анализ горных пород других планет, спутников или иных небесных тел также входит в ее компетенцию.</a:t>
            </a:r>
          </a:p>
          <a:p>
            <a:pPr indent="360000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360000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 современном этапе развития геология охватывает и многие географические науки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гидрологию, метеорологию, климатологию и другие, поэтому она считается одной из основных дисциплин, изучающих планету.</a:t>
            </a:r>
          </a:p>
          <a:p>
            <a:pPr indent="360000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Геология пытается познать то, что находится на поверхности Земли, но еще и то, что скрыто под ней, а также все процессы, влияющие на эту сложную систему. Наука разрабатывает методы, с помощью которых можно определять возраст найденных пород и их историю. Комбинируя эти инструменты, геологи могут вести хронологию геологической истории Земли в целом, а также определять возраст нашей планеты и все глобальные изменения, которые в нем происходили.</a:t>
            </a:r>
          </a:p>
          <a:p>
            <a:pPr indent="360000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360000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Благодаря геологии известны основные движения тектонических плит, происходивших в процессе эволюции планеты, основные ступени развития жизни и прошлые климатические зоны, царившие на Земле.</a:t>
            </a:r>
          </a:p>
          <a:p>
            <a:pPr indent="360000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360000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Геологи используют широкий спектр методов для понимания структуры и эволюции планеты, включая: </a:t>
            </a:r>
            <a:r>
              <a:rPr lang="ru-RU" altLang="ru-RU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полевые работы; описание пород; геофизические методы; химический анализ; физические эксперименты; математическое моделирование</a:t>
            </a:r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503548" y="332656"/>
            <a:ext cx="813690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000"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С практической точки зрения геология важна для разведки и эксплуатации минеральных и углеводородных ресурсов, оценки водных ресурсов, понимания природных опасностей, устранения экологических проблем и предоставления информации о прошлых изменениях климата. </a:t>
            </a:r>
          </a:p>
          <a:p>
            <a:pPr indent="360000" algn="just"/>
            <a:endParaRPr lang="ru-RU" altLang="ru-RU" sz="19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Основы геологии являются основной академической дисциплиной.</a:t>
            </a:r>
          </a:p>
          <a:p>
            <a:pPr indent="360000" algn="just"/>
            <a:endParaRPr lang="ru-RU" altLang="ru-RU" sz="19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К основным видам прикладной геологии относится:</a:t>
            </a:r>
          </a:p>
          <a:p>
            <a:pPr indent="360000" algn="just"/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– геологическая разведка;</a:t>
            </a:r>
          </a:p>
          <a:p>
            <a:pPr indent="360000" algn="just"/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– исследование материалов;</a:t>
            </a:r>
          </a:p>
          <a:p>
            <a:pPr indent="360000" algn="just"/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– оценка ресурсного потенциала;</a:t>
            </a:r>
          </a:p>
          <a:p>
            <a:pPr indent="360000" algn="just"/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– оценка экономической эффективности;</a:t>
            </a:r>
          </a:p>
          <a:p>
            <a:pPr indent="360000" algn="just"/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– космическо-астрономическая геология;</a:t>
            </a:r>
          </a:p>
          <a:p>
            <a:pPr indent="360000" algn="just"/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– проектирование и вычисление;</a:t>
            </a:r>
          </a:p>
          <a:p>
            <a:pPr indent="360000" algn="just"/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– исследования геологического характера;</a:t>
            </a:r>
          </a:p>
          <a:p>
            <a:pPr indent="360000" algn="just"/>
            <a:endParaRPr lang="ru-RU" altLang="ru-RU" sz="19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Кем работать в прикладной геологии человек может выбрать сам, но чаще всего это связано с постоянными исследованиями и вычислениями. Вид деятельности человека может даже значительно отличаться от первоначального представления о самой профессии – например, подсчет месячной сметы на разработку месторождения.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974" y="309585"/>
            <a:ext cx="7055380" cy="60001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Земли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3974" y="922195"/>
            <a:ext cx="8120474" cy="5675157"/>
          </a:xfrm>
        </p:spPr>
        <p:txBody>
          <a:bodyPr>
            <a:normAutofit lnSpcReduction="10000"/>
          </a:bodyPr>
          <a:lstStyle/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Земля имеет множество имен: голубая планета, Терра (лат.), третья планета, Earth 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вращается вокруг Солнца по круговой орбите, радиусом около 1 астрономической единицы (150 млн. км). 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обращения по орбите происходит со скоростью 29,8 км/с и длится 1 год (365 суток) Ее возраст, сравним с возрастом всей солнечной системы, и насчитывает 4,5 миллиарда лет. 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наука полагает, что Земля образовалась из пыли и газа, который остался, от формирования Солнца. 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того, что элементы с высокой плотностью находятся на больших глубинах, а легкие вещества (силикаты различных металлов) остались на поверхности, следует закономерный вывод – Земля, в начале своего формирования, находилась в расплавленном состоянии.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Сейчас, температура ядра планеты, находится в пределах 6200 °С. После спада высоких температур, она начала твердеть. Огромные площади Земли, до сих пор покрыты водой, без которой возникновение жизни, было бы невозможно.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516</TotalTime>
  <Words>4269</Words>
  <Application>Microsoft Office PowerPoint</Application>
  <PresentationFormat>Экран (4:3)</PresentationFormat>
  <Paragraphs>246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Century Gothic</vt:lpstr>
      <vt:lpstr>Times New Roman</vt:lpstr>
      <vt:lpstr>Wingdings 2</vt:lpstr>
      <vt:lpstr>Wingdings 3</vt:lpstr>
      <vt:lpstr>Ион</vt:lpstr>
      <vt:lpstr>Презентация PowerPoint</vt:lpstr>
      <vt:lpstr> План лекции</vt:lpstr>
      <vt:lpstr>Презентация PowerPoint</vt:lpstr>
      <vt:lpstr>Презентация PowerPoint</vt:lpstr>
      <vt:lpstr>Содержание  и  задачи геологии</vt:lpstr>
      <vt:lpstr>Презентация PowerPoint</vt:lpstr>
      <vt:lpstr>Презентация PowerPoint</vt:lpstr>
      <vt:lpstr>Презентация PowerPoint</vt:lpstr>
      <vt:lpstr>Общая характеристика Земли</vt:lpstr>
      <vt:lpstr>Строение Земли</vt:lpstr>
      <vt:lpstr>Презентация PowerPoint</vt:lpstr>
      <vt:lpstr>Форма Земли</vt:lpstr>
      <vt:lpstr>Химический состав</vt:lpstr>
      <vt:lpstr>Магнитное поле</vt:lpstr>
      <vt:lpstr>Атмосфера Земли</vt:lpstr>
      <vt:lpstr>Жизнь на Земле</vt:lpstr>
      <vt:lpstr>Жизнь на Земле</vt:lpstr>
      <vt:lpstr>Характеристики Земли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Элементы рельефа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характеристика Земли</dc:title>
  <dc:creator>Пользователь</dc:creator>
  <cp:lastModifiedBy>Марина Пономарева</cp:lastModifiedBy>
  <cp:revision>61</cp:revision>
  <dcterms:created xsi:type="dcterms:W3CDTF">2019-09-08T19:57:25Z</dcterms:created>
  <dcterms:modified xsi:type="dcterms:W3CDTF">2024-10-29T08:49:22Z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1235038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S10.3.0</vt:lpwstr>
  </property>
</Properties>
</file>