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570182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3. Проблема полноты извлечения полезных ископаемых и пути её решения</a:t>
            </a: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E71B32A-9DB3-AE87-E5D9-F71244B41967}"/>
              </a:ext>
            </a:extLst>
          </p:cNvPr>
          <p:cNvSpPr/>
          <p:nvPr/>
        </p:nvSpPr>
        <p:spPr>
          <a:xfrm>
            <a:off x="879390" y="1026914"/>
            <a:ext cx="3879056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8CEC4423-F653-8AB1-FC1B-13BDF6063FDF}"/>
              </a:ext>
            </a:extLst>
          </p:cNvPr>
          <p:cNvSpPr/>
          <p:nvPr/>
        </p:nvSpPr>
        <p:spPr>
          <a:xfrm>
            <a:off x="394246" y="1309628"/>
            <a:ext cx="282029" cy="282029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BD5EF88-B649-7A0D-9E55-077BDD0FC304}"/>
              </a:ext>
            </a:extLst>
          </p:cNvPr>
          <p:cNvSpPr/>
          <p:nvPr/>
        </p:nvSpPr>
        <p:spPr>
          <a:xfrm>
            <a:off x="460065" y="1356620"/>
            <a:ext cx="150391" cy="188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rtl="1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CAD3C93-3283-F955-E2AF-E6F7D76ADD8C}"/>
              </a:ext>
            </a:extLst>
          </p:cNvPr>
          <p:cNvSpPr/>
          <p:nvPr/>
        </p:nvSpPr>
        <p:spPr>
          <a:xfrm>
            <a:off x="879390" y="1341313"/>
            <a:ext cx="3495229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Причины потерь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D7E67F0-A2D2-8B1F-83D7-8F001F2D7F38}"/>
              </a:ext>
            </a:extLst>
          </p:cNvPr>
          <p:cNvSpPr/>
          <p:nvPr/>
        </p:nvSpPr>
        <p:spPr>
          <a:xfrm>
            <a:off x="879390" y="1599828"/>
            <a:ext cx="3495229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rtl="1">
              <a:lnSpc>
                <a:spcPct val="12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чём принципиальная разница между геомеханическими и организационными причинами?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0EB00A6E-FEA7-7BDD-B297-DB7295B50324}"/>
              </a:ext>
            </a:extLst>
          </p:cNvPr>
          <p:cNvSpPr/>
          <p:nvPr/>
        </p:nvSpPr>
        <p:spPr>
          <a:xfrm>
            <a:off x="394246" y="2178486"/>
            <a:ext cx="282029" cy="282029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A31DC45-1A58-519D-C66D-B4924349081C}"/>
              </a:ext>
            </a:extLst>
          </p:cNvPr>
          <p:cNvSpPr/>
          <p:nvPr/>
        </p:nvSpPr>
        <p:spPr>
          <a:xfrm>
            <a:off x="460065" y="2225479"/>
            <a:ext cx="150391" cy="188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rtl="1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096F4FD1-3021-B24B-0AAA-3D5B9997AA7B}"/>
              </a:ext>
            </a:extLst>
          </p:cNvPr>
          <p:cNvSpPr/>
          <p:nvPr/>
        </p:nvSpPr>
        <p:spPr>
          <a:xfrm>
            <a:off x="879390" y="2210172"/>
            <a:ext cx="3495229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Методы оценки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69974F58-3A9D-BF42-8EB3-C3245A3CA83F}"/>
              </a:ext>
            </a:extLst>
          </p:cNvPr>
          <p:cNvSpPr/>
          <p:nvPr/>
        </p:nvSpPr>
        <p:spPr>
          <a:xfrm>
            <a:off x="879390" y="2468687"/>
            <a:ext cx="3495229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rtl="1">
              <a:lnSpc>
                <a:spcPct val="12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чём преимущество балансового метода перед маркшейдерским?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D12B24F3-5441-A2CF-B003-7303935977CE}"/>
              </a:ext>
            </a:extLst>
          </p:cNvPr>
          <p:cNvSpPr/>
          <p:nvPr/>
        </p:nvSpPr>
        <p:spPr>
          <a:xfrm>
            <a:off x="394246" y="3047345"/>
            <a:ext cx="282029" cy="282029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5DFCE7C-92FC-512F-60B4-465724113535}"/>
              </a:ext>
            </a:extLst>
          </p:cNvPr>
          <p:cNvSpPr/>
          <p:nvPr/>
        </p:nvSpPr>
        <p:spPr>
          <a:xfrm>
            <a:off x="460065" y="3094337"/>
            <a:ext cx="150391" cy="188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rtl="1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BEE413F5-B0EA-CC6E-A406-514158BD5606}"/>
              </a:ext>
            </a:extLst>
          </p:cNvPr>
          <p:cNvSpPr/>
          <p:nvPr/>
        </p:nvSpPr>
        <p:spPr>
          <a:xfrm>
            <a:off x="879390" y="3079031"/>
            <a:ext cx="3495229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Нормирование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663BCB16-2753-A80E-E6A0-93602BF8DD55}"/>
              </a:ext>
            </a:extLst>
          </p:cNvPr>
          <p:cNvSpPr/>
          <p:nvPr/>
        </p:nvSpPr>
        <p:spPr>
          <a:xfrm>
            <a:off x="879390" y="3337545"/>
            <a:ext cx="3495229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rtl="1">
              <a:lnSpc>
                <a:spcPct val="12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Почему нормирование — механизм рационального природопользования?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Shape 14">
            <a:extLst>
              <a:ext uri="{FF2B5EF4-FFF2-40B4-BE49-F238E27FC236}">
                <a16:creationId xmlns:a16="http://schemas.microsoft.com/office/drawing/2014/main" id="{FFD37780-4165-91B9-294B-F08B5B076BFE}"/>
              </a:ext>
            </a:extLst>
          </p:cNvPr>
          <p:cNvSpPr/>
          <p:nvPr/>
        </p:nvSpPr>
        <p:spPr>
          <a:xfrm>
            <a:off x="394246" y="3916204"/>
            <a:ext cx="282029" cy="282029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41" name="Text 15">
            <a:extLst>
              <a:ext uri="{FF2B5EF4-FFF2-40B4-BE49-F238E27FC236}">
                <a16:creationId xmlns:a16="http://schemas.microsoft.com/office/drawing/2014/main" id="{EB2941A1-C912-A1A8-B487-F1B668F6D0F3}"/>
              </a:ext>
            </a:extLst>
          </p:cNvPr>
          <p:cNvSpPr/>
          <p:nvPr/>
        </p:nvSpPr>
        <p:spPr>
          <a:xfrm>
            <a:off x="460065" y="3963196"/>
            <a:ext cx="150391" cy="188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rtl="1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16">
            <a:extLst>
              <a:ext uri="{FF2B5EF4-FFF2-40B4-BE49-F238E27FC236}">
                <a16:creationId xmlns:a16="http://schemas.microsoft.com/office/drawing/2014/main" id="{429848D6-D21F-F72B-2FC1-4A9FA708A8D9}"/>
              </a:ext>
            </a:extLst>
          </p:cNvPr>
          <p:cNvSpPr/>
          <p:nvPr/>
        </p:nvSpPr>
        <p:spPr>
          <a:xfrm>
            <a:off x="879390" y="3947889"/>
            <a:ext cx="3495229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Сравнение систем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17">
            <a:extLst>
              <a:ext uri="{FF2B5EF4-FFF2-40B4-BE49-F238E27FC236}">
                <a16:creationId xmlns:a16="http://schemas.microsoft.com/office/drawing/2014/main" id="{52054EF9-1392-D5B4-9F59-DF5BAB596060}"/>
              </a:ext>
            </a:extLst>
          </p:cNvPr>
          <p:cNvSpPr/>
          <p:nvPr/>
        </p:nvSpPr>
        <p:spPr>
          <a:xfrm>
            <a:off x="879390" y="4206404"/>
            <a:ext cx="3495229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rtl="1">
              <a:lnSpc>
                <a:spcPct val="12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Преимущества закладочных и бесцеликовых систем в различных условиях?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18">
            <a:extLst>
              <a:ext uri="{FF2B5EF4-FFF2-40B4-BE49-F238E27FC236}">
                <a16:creationId xmlns:a16="http://schemas.microsoft.com/office/drawing/2014/main" id="{6D8D1DF1-D362-DAB3-38EB-564FED3A6CA1}"/>
              </a:ext>
            </a:extLst>
          </p:cNvPr>
          <p:cNvSpPr/>
          <p:nvPr/>
        </p:nvSpPr>
        <p:spPr>
          <a:xfrm>
            <a:off x="4729683" y="1026914"/>
            <a:ext cx="3879056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19">
            <a:extLst>
              <a:ext uri="{FF2B5EF4-FFF2-40B4-BE49-F238E27FC236}">
                <a16:creationId xmlns:a16="http://schemas.microsoft.com/office/drawing/2014/main" id="{3F7B124E-5E6D-053F-014D-2D889732B524}"/>
              </a:ext>
            </a:extLst>
          </p:cNvPr>
          <p:cNvSpPr/>
          <p:nvPr/>
        </p:nvSpPr>
        <p:spPr>
          <a:xfrm>
            <a:off x="4729683" y="1285429"/>
            <a:ext cx="3879056" cy="12333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rtl="1">
              <a:lnSpc>
                <a:spcPct val="121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	1) 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Курчин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Г.С. и др. Систематизация факторов, влияющих на величину потерь и разубоживания руды при подземной добыче системами разработки с закладкой выработанного пространства // Маркшейдерия и недропользование. 2023. № 5. С. 24–34</a:t>
            </a:r>
          </a:p>
          <a:p>
            <a:pPr rtl="1">
              <a:lnSpc>
                <a:spcPct val="121000"/>
              </a:lnSpc>
              <a:buSzPct val="100000"/>
            </a:pPr>
            <a:endParaRPr lang="ru-RU" sz="12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rtl="1">
              <a:lnSpc>
                <a:spcPct val="121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	2) Вохмин С.А., Загиров Н.Х., 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Требуш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Ю.П., 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Курчин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Г.С., Майоров Е.С. Нормирование потерь и разубоживания как механизм рационального природопользования // Вестник МГТУ. 2015.</a:t>
            </a:r>
          </a:p>
          <a:p>
            <a:pPr rtl="1">
              <a:lnSpc>
                <a:spcPct val="121000"/>
              </a:lnSpc>
              <a:buSzPct val="100000"/>
            </a:pPr>
            <a:endParaRPr lang="ru-RU" sz="12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rtl="1">
              <a:lnSpc>
                <a:spcPct val="121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3) 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Specific features of assessing losses and dilution of mineral raw materials in the integrated development of polymetallic ore deposits and associated man-made formations // Science Mining Media, 2026.</a:t>
            </a:r>
          </a:p>
          <a:p>
            <a:pPr>
              <a:lnSpc>
                <a:spcPct val="121000"/>
              </a:lnSpc>
              <a:buSzPct val="100000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919" y="348215"/>
            <a:ext cx="845236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Цель и п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лан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7200" y="1084533"/>
            <a:ext cx="30687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1) Причины потерь и разубоживания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6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67200" y="1391044"/>
            <a:ext cx="397703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Геологические, геомеханические, технологические, 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организационные факторы</a:t>
            </a:r>
          </a:p>
          <a:p>
            <a:pPr marL="0" indent="0" algn="l">
              <a:lnSpc>
                <a:spcPct val="133000"/>
              </a:lnSpc>
              <a:buNone/>
            </a:pPr>
            <a:endParaRPr lang="ru-RU" sz="1400" b="1" dirty="0">
              <a:latin typeface="Times New Roman" panose="02020603050405020304" pitchFamily="18" charset="0"/>
              <a:ea typeface="Manrope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67201" y="2215437"/>
            <a:ext cx="346315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2) Оценка и нормирование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6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67201" y="2521948"/>
            <a:ext cx="400503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Методы расчёта, экономическая эффективность</a:t>
            </a:r>
          </a:p>
          <a:p>
            <a:pPr marL="0" indent="0" algn="l">
              <a:lnSpc>
                <a:spcPct val="133000"/>
              </a:lnSpc>
              <a:buNone/>
            </a:pPr>
            <a:endParaRPr lang="ru-RU" sz="1400" b="1" dirty="0">
              <a:latin typeface="Times New Roman" panose="02020603050405020304" pitchFamily="18" charset="0"/>
              <a:ea typeface="Manrope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67200" y="3084301"/>
            <a:ext cx="3594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Технологии отработки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6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367201" y="3390812"/>
            <a:ext cx="3594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Бесцеликовые</a:t>
            </a: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системы, закладка, 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комбинированные методы</a:t>
            </a:r>
          </a:p>
          <a:p>
            <a:pPr marL="0" indent="0" algn="l">
              <a:lnSpc>
                <a:spcPct val="133000"/>
              </a:lnSpc>
              <a:buNone/>
            </a:pPr>
            <a:endParaRPr lang="ru-RU" sz="1400" b="1" dirty="0">
              <a:latin typeface="Times New Roman" panose="02020603050405020304" pitchFamily="18" charset="0"/>
              <a:ea typeface="Manrope" pitchFamily="34" charset="-122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B370CC32-26CD-1451-C298-A45986CEA016}"/>
              </a:ext>
            </a:extLst>
          </p:cNvPr>
          <p:cNvSpPr/>
          <p:nvPr/>
        </p:nvSpPr>
        <p:spPr>
          <a:xfrm>
            <a:off x="4799765" y="1103616"/>
            <a:ext cx="386432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 лекции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82742612-4FBF-69BB-8C32-DD172D46BC2A}"/>
              </a:ext>
            </a:extLst>
          </p:cNvPr>
          <p:cNvSpPr/>
          <p:nvPr/>
        </p:nvSpPr>
        <p:spPr>
          <a:xfrm>
            <a:off x="4799765" y="1397701"/>
            <a:ext cx="3864322" cy="1039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 системное понимание проблемы полноты извлечения полезных ископаемых, освоить методы оценки потерь и разубоживания, изучить современные технологии повышения полноты извлечения запасов.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353093"/>
            <a:ext cx="7906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Основные понятия и их экономическое значение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28" name="Shape 1">
            <a:extLst>
              <a:ext uri="{FF2B5EF4-FFF2-40B4-BE49-F238E27FC236}">
                <a16:creationId xmlns:a16="http://schemas.microsoft.com/office/drawing/2014/main" id="{2BB254D2-156D-E22E-7623-3B2FE8C97B93}"/>
              </a:ext>
            </a:extLst>
          </p:cNvPr>
          <p:cNvSpPr/>
          <p:nvPr/>
        </p:nvSpPr>
        <p:spPr>
          <a:xfrm>
            <a:off x="3969023" y="964181"/>
            <a:ext cx="2249686" cy="2339431"/>
          </a:xfrm>
          <a:prstGeom prst="roundRect">
            <a:avLst>
              <a:gd name="adj" fmla="val 3187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C2F390DB-9EEB-0D00-968C-D149BB370058}"/>
              </a:ext>
            </a:extLst>
          </p:cNvPr>
          <p:cNvSpPr/>
          <p:nvPr/>
        </p:nvSpPr>
        <p:spPr>
          <a:xfrm>
            <a:off x="4118446" y="1128318"/>
            <a:ext cx="1950839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 руды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3">
            <a:extLst>
              <a:ext uri="{FF2B5EF4-FFF2-40B4-BE49-F238E27FC236}">
                <a16:creationId xmlns:a16="http://schemas.microsoft.com/office/drawing/2014/main" id="{072328D5-DCBD-0438-BC23-589D5E5EA0FD}"/>
              </a:ext>
            </a:extLst>
          </p:cNvPr>
          <p:cNvSpPr/>
          <p:nvPr/>
        </p:nvSpPr>
        <p:spPr>
          <a:xfrm>
            <a:off x="4118446" y="1390478"/>
            <a:ext cx="1950839" cy="1345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Часть балансовых запасов, не извлечённая из недр и не подлежащая дальнейшей отработке по техническим или экономическим причинам.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hape 4">
            <a:extLst>
              <a:ext uri="{FF2B5EF4-FFF2-40B4-BE49-F238E27FC236}">
                <a16:creationId xmlns:a16="http://schemas.microsoft.com/office/drawing/2014/main" id="{E117AE18-1A06-2EEE-FD0B-BB0EAC8CA721}"/>
              </a:ext>
            </a:extLst>
          </p:cNvPr>
          <p:cNvSpPr/>
          <p:nvPr/>
        </p:nvSpPr>
        <p:spPr>
          <a:xfrm>
            <a:off x="6354291" y="964181"/>
            <a:ext cx="2249686" cy="2339431"/>
          </a:xfrm>
          <a:prstGeom prst="roundRect">
            <a:avLst>
              <a:gd name="adj" fmla="val 3187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6C1CCFAD-DE6A-22F7-0D72-D47D78BA2570}"/>
              </a:ext>
            </a:extLst>
          </p:cNvPr>
          <p:cNvSpPr/>
          <p:nvPr/>
        </p:nvSpPr>
        <p:spPr>
          <a:xfrm>
            <a:off x="6503715" y="1128318"/>
            <a:ext cx="1950839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Разубоживание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6">
            <a:extLst>
              <a:ext uri="{FF2B5EF4-FFF2-40B4-BE49-F238E27FC236}">
                <a16:creationId xmlns:a16="http://schemas.microsoft.com/office/drawing/2014/main" id="{FC8AB8B3-5D73-415F-B941-964F30EAE8AD}"/>
              </a:ext>
            </a:extLst>
          </p:cNvPr>
          <p:cNvSpPr/>
          <p:nvPr/>
        </p:nvSpPr>
        <p:spPr>
          <a:xfrm>
            <a:off x="6503715" y="1390478"/>
            <a:ext cx="1950839" cy="1121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Примешивание пустой породы к добытой рудной массе, снижающее содержание ценного компонента.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Shape 7">
            <a:extLst>
              <a:ext uri="{FF2B5EF4-FFF2-40B4-BE49-F238E27FC236}">
                <a16:creationId xmlns:a16="http://schemas.microsoft.com/office/drawing/2014/main" id="{596AB518-4B23-A9E5-F6FC-A76A0F4E9DE9}"/>
              </a:ext>
            </a:extLst>
          </p:cNvPr>
          <p:cNvSpPr/>
          <p:nvPr/>
        </p:nvSpPr>
        <p:spPr>
          <a:xfrm>
            <a:off x="3969023" y="3439195"/>
            <a:ext cx="4634954" cy="1233636"/>
          </a:xfrm>
          <a:prstGeom prst="roundRect">
            <a:avLst>
              <a:gd name="adj" fmla="val 4925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91AB201B-FD0E-D01F-42B8-A69767B60A96}"/>
              </a:ext>
            </a:extLst>
          </p:cNvPr>
          <p:cNvSpPr/>
          <p:nvPr/>
        </p:nvSpPr>
        <p:spPr>
          <a:xfrm>
            <a:off x="4118446" y="3588618"/>
            <a:ext cx="4336107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Масштаб проблемы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9">
            <a:extLst>
              <a:ext uri="{FF2B5EF4-FFF2-40B4-BE49-F238E27FC236}">
                <a16:creationId xmlns:a16="http://schemas.microsoft.com/office/drawing/2014/main" id="{BAE0BC21-CAC2-4ED9-6B2B-AF622EC35275}"/>
              </a:ext>
            </a:extLst>
          </p:cNvPr>
          <p:cNvSpPr/>
          <p:nvPr/>
        </p:nvSpPr>
        <p:spPr>
          <a:xfrm>
            <a:off x="4118446" y="3850779"/>
            <a:ext cx="4336107" cy="6726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разубоживании 15% </a:t>
            </a:r>
            <a:r>
              <a:rPr lang="ru-RU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себестоимость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растёт </a:t>
            </a: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20</a:t>
            </a:r>
            <a:r>
              <a:rPr lang="ru-RU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25%; при 30% </a:t>
            </a:r>
            <a:r>
              <a:rPr lang="ru-RU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50</a:t>
            </a:r>
            <a:r>
              <a:rPr lang="ru-RU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60%. Камерно-столбовая система: потери </a:t>
            </a:r>
            <a:r>
              <a:rPr lang="en-US" sz="13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40</a:t>
            </a:r>
            <a:r>
              <a:rPr lang="ru-RU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60%.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Рисунок 36" descr="ОСОБЕННОСТИ ОЦЕНКИ РАЗУБОЖИВАНИЯ РУД ПРИ ПОДЗЕМНОЙ РАЗРАБОТКЕ МАЛОМ">
            <a:extLst>
              <a:ext uri="{FF2B5EF4-FFF2-40B4-BE49-F238E27FC236}">
                <a16:creationId xmlns:a16="http://schemas.microsoft.com/office/drawing/2014/main" id="{33E3A570-16E9-9165-AD62-AD1ED1D9F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29" y="964181"/>
            <a:ext cx="3479800" cy="23114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EC91629A-2679-24A1-196B-E742989F2BD5}"/>
              </a:ext>
            </a:extLst>
          </p:cNvPr>
          <p:cNvSpPr txBox="1"/>
          <p:nvPr/>
        </p:nvSpPr>
        <p:spPr>
          <a:xfrm>
            <a:off x="282629" y="3353857"/>
            <a:ext cx="34798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1- Изменение объема рудной зоны по сравнению с рудными телами, а также увеличенные контуры очистной горной выработки: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Mрз – средняя горизонтальная мощность рудной зоны;</a:t>
            </a:r>
          </a:p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Мрт – средняя горизонтальная мощность рудного тела;</a:t>
            </a:r>
          </a:p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– ширина очистного пространства;</a:t>
            </a:r>
          </a:p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Hо – высота очистного пространства.</a:t>
            </a: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0325"/>
            <a:ext cx="8112620" cy="406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1 Геологические и геомеханические причины потерь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1A125CAD-4B70-252A-A801-B7D5E3307FCA}"/>
              </a:ext>
            </a:extLst>
          </p:cNvPr>
          <p:cNvSpPr/>
          <p:nvPr/>
        </p:nvSpPr>
        <p:spPr>
          <a:xfrm>
            <a:off x="540022" y="1180561"/>
            <a:ext cx="384378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Геологические факторы</a:t>
            </a:r>
            <a:endParaRPr lang="en-US" sz="15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5BEF503-2351-2A95-AF8E-EAE0B3D381E5}"/>
              </a:ext>
            </a:extLst>
          </p:cNvPr>
          <p:cNvSpPr/>
          <p:nvPr/>
        </p:nvSpPr>
        <p:spPr>
          <a:xfrm>
            <a:off x="540022" y="1527703"/>
            <a:ext cx="3843784" cy="2630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rtl="1">
              <a:lnSpc>
                <a:spcPct val="133000"/>
              </a:lnSpc>
              <a:buSzPct val="100000"/>
            </a:pPr>
            <a:r>
              <a:rPr lang="en-US" sz="15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Сложная морфология рудных </a:t>
            </a:r>
            <a:r>
              <a:rPr lang="en-US" sz="15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тел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 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изменчивость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мощности, апофизы, линзообразное строение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33000"/>
              </a:lnSpc>
              <a:buSzPct val="100000"/>
            </a:pPr>
            <a:r>
              <a:rPr lang="en-US" sz="15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Невыдержанность</a:t>
            </a:r>
            <a:r>
              <a:rPr lang="en-US" sz="15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оруденения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«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лепые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» участки, безрудные прослои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33000"/>
              </a:lnSpc>
              <a:buSzPct val="100000"/>
            </a:pPr>
            <a:r>
              <a:rPr lang="en-US" sz="15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Тектоническая </a:t>
            </a:r>
            <a:r>
              <a:rPr lang="en-US" sz="15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нарушенность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разломы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зоны дробления, трещиноватость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33000"/>
              </a:lnSpc>
              <a:buSzPct val="100000"/>
            </a:pPr>
            <a:r>
              <a:rPr lang="en-US" sz="15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Постепенные </a:t>
            </a:r>
            <a:r>
              <a:rPr lang="en-US" sz="15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контакты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зоны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минерализации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увеличивают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разубоживание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15%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9F3BA83-FB50-0F1E-2C37-E6B518DB3B29}"/>
              </a:ext>
            </a:extLst>
          </p:cNvPr>
          <p:cNvSpPr/>
          <p:nvPr/>
        </p:nvSpPr>
        <p:spPr>
          <a:xfrm>
            <a:off x="4764955" y="1180561"/>
            <a:ext cx="384378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Геомеханические факторы</a:t>
            </a:r>
            <a:endParaRPr lang="en-US" sz="15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784238A-55D8-D025-5F9F-6E0607262983}"/>
              </a:ext>
            </a:extLst>
          </p:cNvPr>
          <p:cNvSpPr/>
          <p:nvPr/>
        </p:nvSpPr>
        <p:spPr>
          <a:xfrm>
            <a:off x="4764955" y="1527703"/>
            <a:ext cx="3843784" cy="2630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33000"/>
              </a:lnSpc>
              <a:buSzPct val="100000"/>
            </a:pPr>
            <a:r>
              <a:rPr lang="en-US" sz="15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Неустойчивость </a:t>
            </a:r>
            <a:r>
              <a:rPr lang="en-US" sz="15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обнажений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RQD &lt; 50% потери и разубоживание возрастают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1,5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 раза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3000"/>
              </a:lnSpc>
              <a:buSzPct val="100000"/>
            </a:pPr>
            <a:r>
              <a:rPr lang="en-US" sz="15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Обрушение пород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 зонах опорного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давления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крупные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блоки пустой породы в рудной массе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3000"/>
              </a:lnSpc>
              <a:buSzPct val="100000"/>
            </a:pPr>
            <a:r>
              <a:rPr lang="en-US" sz="15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Высокая концентрация </a:t>
            </a:r>
            <a:r>
              <a:rPr lang="en-US" sz="15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напряжений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преждевременное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разрушение целиков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3000"/>
              </a:lnSpc>
              <a:buSzPct val="100000"/>
            </a:pPr>
            <a:r>
              <a:rPr lang="en-US" sz="15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Зависание руды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 очистном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пространстве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подготовленной к выпуску руды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0881" y="490658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Технологические и организационные причины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25727F8-7299-9982-EE1A-50ECC32663A6}"/>
              </a:ext>
            </a:extLst>
          </p:cNvPr>
          <p:cNvSpPr/>
          <p:nvPr/>
        </p:nvSpPr>
        <p:spPr>
          <a:xfrm>
            <a:off x="4905214" y="1006153"/>
            <a:ext cx="3703451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Технологические причины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C234EA7-03F9-AF0D-8542-21D25EF02A9A}"/>
              </a:ext>
            </a:extLst>
          </p:cNvPr>
          <p:cNvSpPr/>
          <p:nvPr/>
        </p:nvSpPr>
        <p:spPr>
          <a:xfrm>
            <a:off x="4905214" y="1250975"/>
            <a:ext cx="3703451" cy="1611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82880" indent="-182880" algn="l">
              <a:lnSpc>
                <a:spcPct val="119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Несовершенство БВР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завышенный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расход ВВ, переброс породы в рудную массу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19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Слабая селективная </a:t>
            </a: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выемка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отсутствие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машин с селективными ковшами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19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Недостатки </a:t>
            </a: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выпуска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неравномерный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выпуск ведёт к зависаниям и обрушению разубоженной массы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C878361-B299-6E94-5C33-3F99702CFB82}"/>
              </a:ext>
            </a:extLst>
          </p:cNvPr>
          <p:cNvSpPr/>
          <p:nvPr/>
        </p:nvSpPr>
        <p:spPr>
          <a:xfrm>
            <a:off x="4905214" y="3173438"/>
            <a:ext cx="3703451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Организационные причины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FC1624D-8573-E3F4-F673-969ECCFB52AB}"/>
              </a:ext>
            </a:extLst>
          </p:cNvPr>
          <p:cNvSpPr/>
          <p:nvPr/>
        </p:nvSpPr>
        <p:spPr>
          <a:xfrm>
            <a:off x="4905214" y="3418260"/>
            <a:ext cx="3703451" cy="1439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82880" indent="-182880" algn="l">
              <a:lnSpc>
                <a:spcPct val="119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Низкая оперативная </a:t>
            </a: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геометризация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отклонение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от проектного контура выемки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19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Нарушение паспортов БВР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подрывка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вмещающих пород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19000"/>
              </a:lnSpc>
              <a:buSzPct val="100000"/>
              <a:buChar char="•"/>
            </a:pP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Антистимулы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премирование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за валовую добычу завышает разубоживание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15%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Рис. 1. Влияние информационного.png">
            <a:extLst>
              <a:ext uri="{FF2B5EF4-FFF2-40B4-BE49-F238E27FC236}">
                <a16:creationId xmlns:a16="http://schemas.microsoft.com/office/drawing/2014/main" id="{3E965453-5A08-514A-8898-61FC83A81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22" y="860196"/>
            <a:ext cx="3977508" cy="33535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885F50-8B17-9623-C53E-5D8D248E4AC9}"/>
              </a:ext>
            </a:extLst>
          </p:cNvPr>
          <p:cNvSpPr txBox="1"/>
          <p:nvPr/>
        </p:nvSpPr>
        <p:spPr>
          <a:xfrm>
            <a:off x="369442" y="4242233"/>
            <a:ext cx="457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Влияние информационного эффекта (низкой представительности опробования) на ошибки сортировки (на величину потерь и разубоживания)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zolteh.ru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technology_equipment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skrytye_poteri_i_razubozhivanie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419398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2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Методы оценки и нормирования потерь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21EC2E37-FE0E-2E0E-B957-431CDAB32A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876002"/>
            <a:ext cx="8063954" cy="622027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E6F8C29B-06CD-8D86-C6FF-45220729E3C1}"/>
              </a:ext>
            </a:extLst>
          </p:cNvPr>
          <p:cNvSpPr/>
          <p:nvPr/>
        </p:nvSpPr>
        <p:spPr>
          <a:xfrm>
            <a:off x="681484" y="1089794"/>
            <a:ext cx="155451" cy="1943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18C26E5C-C19A-EFD2-AD7F-86B8DBA681B6}"/>
              </a:ext>
            </a:extLst>
          </p:cNvPr>
          <p:cNvSpPr/>
          <p:nvPr/>
        </p:nvSpPr>
        <p:spPr>
          <a:xfrm>
            <a:off x="1038597" y="993949"/>
            <a:ext cx="7447434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Балансовый метод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FA3820DB-D94B-B11C-084E-4869B469E2B3}"/>
              </a:ext>
            </a:extLst>
          </p:cNvPr>
          <p:cNvSpPr/>
          <p:nvPr/>
        </p:nvSpPr>
        <p:spPr>
          <a:xfrm>
            <a:off x="1038597" y="1165250"/>
            <a:ext cx="7447434" cy="138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 (%) = (Q</a:t>
            </a:r>
            <a:r>
              <a:rPr lang="en-US" sz="1300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баланс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− Q</a:t>
            </a:r>
            <a:r>
              <a:rPr lang="en-US" sz="1300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добыто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) / Q</a:t>
            </a:r>
            <a:r>
              <a:rPr lang="en-US" sz="1300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баланс</a:t>
            </a: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× 100%. Наиболее распространённый подход.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754AD27B-DDA3-4931-FBE9-B883DD4B8B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1567681"/>
            <a:ext cx="8063954" cy="622027"/>
          </a:xfrm>
          <a:prstGeom prst="rect">
            <a:avLst/>
          </a:prstGeom>
        </p:spPr>
      </p:pic>
      <p:sp>
        <p:nvSpPr>
          <p:cNvPr id="9" name="Text 4">
            <a:extLst>
              <a:ext uri="{FF2B5EF4-FFF2-40B4-BE49-F238E27FC236}">
                <a16:creationId xmlns:a16="http://schemas.microsoft.com/office/drawing/2014/main" id="{7FC4E01F-CB6E-B52C-E891-64E34DC01B1F}"/>
              </a:ext>
            </a:extLst>
          </p:cNvPr>
          <p:cNvSpPr/>
          <p:nvPr/>
        </p:nvSpPr>
        <p:spPr>
          <a:xfrm>
            <a:off x="681484" y="1781473"/>
            <a:ext cx="155451" cy="1943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B482BD3E-E36C-BEB7-7937-057B489DAA63}"/>
              </a:ext>
            </a:extLst>
          </p:cNvPr>
          <p:cNvSpPr/>
          <p:nvPr/>
        </p:nvSpPr>
        <p:spPr>
          <a:xfrm>
            <a:off x="1038597" y="1685627"/>
            <a:ext cx="7447434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Селективное опробование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571F35E3-6C6E-7A5A-8A8D-218468D72314}"/>
              </a:ext>
            </a:extLst>
          </p:cNvPr>
          <p:cNvSpPr/>
          <p:nvPr/>
        </p:nvSpPr>
        <p:spPr>
          <a:xfrm>
            <a:off x="1038597" y="1856929"/>
            <a:ext cx="7447434" cy="138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Отбор проб после каждого цикла отбойки для определения доли примешанной породы.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A6FE9CEE-9F41-A994-8597-716B21A92B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2259360"/>
            <a:ext cx="8063954" cy="622027"/>
          </a:xfrm>
          <a:prstGeom prst="rect">
            <a:avLst/>
          </a:prstGeom>
        </p:spPr>
      </p:pic>
      <p:sp>
        <p:nvSpPr>
          <p:cNvPr id="13" name="Text 7">
            <a:extLst>
              <a:ext uri="{FF2B5EF4-FFF2-40B4-BE49-F238E27FC236}">
                <a16:creationId xmlns:a16="http://schemas.microsoft.com/office/drawing/2014/main" id="{B38A4216-B910-51CA-79F0-A8C667D1B215}"/>
              </a:ext>
            </a:extLst>
          </p:cNvPr>
          <p:cNvSpPr/>
          <p:nvPr/>
        </p:nvSpPr>
        <p:spPr>
          <a:xfrm>
            <a:off x="681484" y="2473151"/>
            <a:ext cx="155451" cy="1943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446720A8-6FD6-41CA-2181-DE625447FE8E}"/>
              </a:ext>
            </a:extLst>
          </p:cNvPr>
          <p:cNvSpPr/>
          <p:nvPr/>
        </p:nvSpPr>
        <p:spPr>
          <a:xfrm>
            <a:off x="1038597" y="2377306"/>
            <a:ext cx="7447434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Маркшейдерский метод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FD6CCBA5-E71F-CC58-04D3-BF636D63912F}"/>
              </a:ext>
            </a:extLst>
          </p:cNvPr>
          <p:cNvSpPr/>
          <p:nvPr/>
        </p:nvSpPr>
        <p:spPr>
          <a:xfrm>
            <a:off x="1038597" y="2548607"/>
            <a:ext cx="7447434" cy="138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Замер объёмов добытой массы с помощью лазерного сканирования и теодолитной съёмки.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Image 3" descr="preencoded.png">
            <a:extLst>
              <a:ext uri="{FF2B5EF4-FFF2-40B4-BE49-F238E27FC236}">
                <a16:creationId xmlns:a16="http://schemas.microsoft.com/office/drawing/2014/main" id="{3C140E6D-A2B9-3CC9-E104-DDAA7A3A79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2951038"/>
            <a:ext cx="8063954" cy="622027"/>
          </a:xfrm>
          <a:prstGeom prst="rect">
            <a:avLst/>
          </a:prstGeom>
        </p:spPr>
      </p:pic>
      <p:sp>
        <p:nvSpPr>
          <p:cNvPr id="29" name="Text 10">
            <a:extLst>
              <a:ext uri="{FF2B5EF4-FFF2-40B4-BE49-F238E27FC236}">
                <a16:creationId xmlns:a16="http://schemas.microsoft.com/office/drawing/2014/main" id="{26A65B77-FC50-B344-3776-0DC695EEF0F1}"/>
              </a:ext>
            </a:extLst>
          </p:cNvPr>
          <p:cNvSpPr/>
          <p:nvPr/>
        </p:nvSpPr>
        <p:spPr>
          <a:xfrm>
            <a:off x="681484" y="3164830"/>
            <a:ext cx="155451" cy="1943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11">
            <a:extLst>
              <a:ext uri="{FF2B5EF4-FFF2-40B4-BE49-F238E27FC236}">
                <a16:creationId xmlns:a16="http://schemas.microsoft.com/office/drawing/2014/main" id="{1CAC729A-81D7-BC26-668F-4B933D4EE313}"/>
              </a:ext>
            </a:extLst>
          </p:cNvPr>
          <p:cNvSpPr/>
          <p:nvPr/>
        </p:nvSpPr>
        <p:spPr>
          <a:xfrm>
            <a:off x="1038597" y="3068985"/>
            <a:ext cx="7447434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Геофизические методы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12">
            <a:extLst>
              <a:ext uri="{FF2B5EF4-FFF2-40B4-BE49-F238E27FC236}">
                <a16:creationId xmlns:a16="http://schemas.microsoft.com/office/drawing/2014/main" id="{35B5B59B-84CA-3D33-30B1-31FE728BEA8C}"/>
              </a:ext>
            </a:extLst>
          </p:cNvPr>
          <p:cNvSpPr/>
          <p:nvPr/>
        </p:nvSpPr>
        <p:spPr>
          <a:xfrm>
            <a:off x="1038597" y="3240286"/>
            <a:ext cx="7447434" cy="138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Гамма-каротаж для определения оставшихся запасов в целиках.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Image 4" descr="preencoded.png">
            <a:extLst>
              <a:ext uri="{FF2B5EF4-FFF2-40B4-BE49-F238E27FC236}">
                <a16:creationId xmlns:a16="http://schemas.microsoft.com/office/drawing/2014/main" id="{EAC8242E-ADC2-7688-FAEF-24F6082B2E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3642717"/>
            <a:ext cx="8063954" cy="622027"/>
          </a:xfrm>
          <a:prstGeom prst="rect">
            <a:avLst/>
          </a:prstGeom>
        </p:spPr>
      </p:pic>
      <p:sp>
        <p:nvSpPr>
          <p:cNvPr id="33" name="Text 13">
            <a:extLst>
              <a:ext uri="{FF2B5EF4-FFF2-40B4-BE49-F238E27FC236}">
                <a16:creationId xmlns:a16="http://schemas.microsoft.com/office/drawing/2014/main" id="{3614A5C1-208A-F653-7DE6-D9BD27F7C767}"/>
              </a:ext>
            </a:extLst>
          </p:cNvPr>
          <p:cNvSpPr/>
          <p:nvPr/>
        </p:nvSpPr>
        <p:spPr>
          <a:xfrm>
            <a:off x="681484" y="3856509"/>
            <a:ext cx="155451" cy="1943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14">
            <a:extLst>
              <a:ext uri="{FF2B5EF4-FFF2-40B4-BE49-F238E27FC236}">
                <a16:creationId xmlns:a16="http://schemas.microsoft.com/office/drawing/2014/main" id="{65C3C490-5CBC-0A99-089E-9DE6C8DECBF8}"/>
              </a:ext>
            </a:extLst>
          </p:cNvPr>
          <p:cNvSpPr/>
          <p:nvPr/>
        </p:nvSpPr>
        <p:spPr>
          <a:xfrm>
            <a:off x="1038597" y="3760663"/>
            <a:ext cx="7447434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Комбинированный метод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67899474-ECF8-D1AE-8536-F2E217E3AC33}"/>
              </a:ext>
            </a:extLst>
          </p:cNvPr>
          <p:cNvSpPr/>
          <p:nvPr/>
        </p:nvSpPr>
        <p:spPr>
          <a:xfrm>
            <a:off x="1038597" y="3931965"/>
            <a:ext cx="7447434" cy="138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Одновременное использование балансового и маркшейдерского подходов для взаимной верификации.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17">
            <a:extLst>
              <a:ext uri="{FF2B5EF4-FFF2-40B4-BE49-F238E27FC236}">
                <a16:creationId xmlns:a16="http://schemas.microsoft.com/office/drawing/2014/main" id="{AB1BF3E6-7552-5A54-7ED8-4BB1A0F14184}"/>
              </a:ext>
            </a:extLst>
          </p:cNvPr>
          <p:cNvSpPr/>
          <p:nvPr/>
        </p:nvSpPr>
        <p:spPr>
          <a:xfrm>
            <a:off x="540023" y="4438650"/>
            <a:ext cx="8417495" cy="2854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Нормирование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механизм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рационального природопользования, балансирующий экономические </a:t>
            </a: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300" dirty="0">
              <a:solidFill>
                <a:srgbClr val="00000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1000"/>
              </a:lnSpc>
              <a:buNone/>
            </a:pPr>
            <a:r>
              <a:rPr lang="en-US" sz="13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экологические</a:t>
            </a:r>
            <a:r>
              <a:rPr lang="en-US" sz="13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интересы (Вохмин С.А. и др., 2015).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Экономическая эффективность повышения извлечения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A46E9004-9412-5460-FF4C-21FA2F3FCC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912763"/>
            <a:ext cx="4133776" cy="3191458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66508FFC-127D-FF71-28E4-AF36473B2775}"/>
              </a:ext>
            </a:extLst>
          </p:cNvPr>
          <p:cNvSpPr/>
          <p:nvPr/>
        </p:nvSpPr>
        <p:spPr>
          <a:xfrm>
            <a:off x="4822999" y="1070912"/>
            <a:ext cx="3899669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Экономия от снижения разубоживания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12083BCD-08C5-839F-3E70-6D26B1345FFF}"/>
              </a:ext>
            </a:extLst>
          </p:cNvPr>
          <p:cNvSpPr/>
          <p:nvPr/>
        </p:nvSpPr>
        <p:spPr>
          <a:xfrm>
            <a:off x="4822999" y="1499586"/>
            <a:ext cx="3899669" cy="295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Новые технологии добычи бедных руд эффективнее в </a:t>
            </a: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3–5 раз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: в недрах остаётся лишь 15–20% запасов (против 40–50% у аналогов).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18ED9A80-0C37-C053-AB6A-D3F5372B7B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22999" y="2811724"/>
            <a:ext cx="162744" cy="162744"/>
          </a:xfrm>
          <a:prstGeom prst="rect">
            <a:avLst/>
          </a:prstGeom>
        </p:spPr>
      </p:pic>
      <p:sp>
        <p:nvSpPr>
          <p:cNvPr id="8" name="Text 3">
            <a:extLst>
              <a:ext uri="{FF2B5EF4-FFF2-40B4-BE49-F238E27FC236}">
                <a16:creationId xmlns:a16="http://schemas.microsoft.com/office/drawing/2014/main" id="{15FCC749-8E1E-1D3E-2F06-5783F26ED318}"/>
              </a:ext>
            </a:extLst>
          </p:cNvPr>
          <p:cNvSpPr/>
          <p:nvPr/>
        </p:nvSpPr>
        <p:spPr>
          <a:xfrm>
            <a:off x="5134943" y="2808376"/>
            <a:ext cx="3631704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Добыча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167F4ACA-5E86-231D-E689-A9131F071FE6}"/>
              </a:ext>
            </a:extLst>
          </p:cNvPr>
          <p:cNvSpPr/>
          <p:nvPr/>
        </p:nvSpPr>
        <p:spPr>
          <a:xfrm>
            <a:off x="5134943" y="2989723"/>
            <a:ext cx="3631704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Меньше объёмов извлекаемой породы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2" descr="preencoded.png">
            <a:extLst>
              <a:ext uri="{FF2B5EF4-FFF2-40B4-BE49-F238E27FC236}">
                <a16:creationId xmlns:a16="http://schemas.microsoft.com/office/drawing/2014/main" id="{0F091D48-EA5E-8BC1-2040-1413CA2F46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22999" y="3778436"/>
            <a:ext cx="162744" cy="162744"/>
          </a:xfrm>
          <a:prstGeom prst="rect">
            <a:avLst/>
          </a:prstGeom>
        </p:spPr>
      </p:pic>
      <p:sp>
        <p:nvSpPr>
          <p:cNvPr id="18" name="Text 5">
            <a:extLst>
              <a:ext uri="{FF2B5EF4-FFF2-40B4-BE49-F238E27FC236}">
                <a16:creationId xmlns:a16="http://schemas.microsoft.com/office/drawing/2014/main" id="{A42334D9-4CC5-941C-72F4-553061D7F7C9}"/>
              </a:ext>
            </a:extLst>
          </p:cNvPr>
          <p:cNvSpPr/>
          <p:nvPr/>
        </p:nvSpPr>
        <p:spPr>
          <a:xfrm>
            <a:off x="5134943" y="3775088"/>
            <a:ext cx="3631778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Транспорт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A69A68FB-6280-0E07-9FE4-045DF3E1D936}"/>
              </a:ext>
            </a:extLst>
          </p:cNvPr>
          <p:cNvSpPr/>
          <p:nvPr/>
        </p:nvSpPr>
        <p:spPr>
          <a:xfrm>
            <a:off x="5134943" y="3956435"/>
            <a:ext cx="3631778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Экономия ГСМ, снижение нагрузки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 3" descr="preencoded.png">
            <a:extLst>
              <a:ext uri="{FF2B5EF4-FFF2-40B4-BE49-F238E27FC236}">
                <a16:creationId xmlns:a16="http://schemas.microsoft.com/office/drawing/2014/main" id="{00F2A157-37CD-4686-CDB6-9A439C1E5B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22999" y="3293406"/>
            <a:ext cx="162744" cy="162744"/>
          </a:xfrm>
          <a:prstGeom prst="rect">
            <a:avLst/>
          </a:prstGeom>
        </p:spPr>
      </p:pic>
      <p:sp>
        <p:nvSpPr>
          <p:cNvPr id="21" name="Text 7">
            <a:extLst>
              <a:ext uri="{FF2B5EF4-FFF2-40B4-BE49-F238E27FC236}">
                <a16:creationId xmlns:a16="http://schemas.microsoft.com/office/drawing/2014/main" id="{9A3E4BFE-B297-CC01-E78D-C502A26463E6}"/>
              </a:ext>
            </a:extLst>
          </p:cNvPr>
          <p:cNvSpPr/>
          <p:nvPr/>
        </p:nvSpPr>
        <p:spPr>
          <a:xfrm>
            <a:off x="5134943" y="3290058"/>
            <a:ext cx="3631704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Переработка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C792D13-9490-9475-082B-44CF79182F8B}"/>
              </a:ext>
            </a:extLst>
          </p:cNvPr>
          <p:cNvSpPr/>
          <p:nvPr/>
        </p:nvSpPr>
        <p:spPr>
          <a:xfrm>
            <a:off x="5134943" y="3471405"/>
            <a:ext cx="3631704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Меньше отходов обогащения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mage 4" descr="preencoded.png">
            <a:extLst>
              <a:ext uri="{FF2B5EF4-FFF2-40B4-BE49-F238E27FC236}">
                <a16:creationId xmlns:a16="http://schemas.microsoft.com/office/drawing/2014/main" id="{04B3081D-976A-A284-4EB2-215C851233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22999" y="4260118"/>
            <a:ext cx="162744" cy="162744"/>
          </a:xfrm>
          <a:prstGeom prst="rect">
            <a:avLst/>
          </a:prstGeom>
        </p:spPr>
      </p:pic>
      <p:sp>
        <p:nvSpPr>
          <p:cNvPr id="24" name="Text 9">
            <a:extLst>
              <a:ext uri="{FF2B5EF4-FFF2-40B4-BE49-F238E27FC236}">
                <a16:creationId xmlns:a16="http://schemas.microsoft.com/office/drawing/2014/main" id="{A9673870-849F-077F-A31C-5352D72D4ED5}"/>
              </a:ext>
            </a:extLst>
          </p:cNvPr>
          <p:cNvSpPr/>
          <p:nvPr/>
        </p:nvSpPr>
        <p:spPr>
          <a:xfrm>
            <a:off x="5134943" y="4256770"/>
            <a:ext cx="3631778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Хвосты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3533C4BD-36B3-4CCB-8FAF-222FD841C59C}"/>
              </a:ext>
            </a:extLst>
          </p:cNvPr>
          <p:cNvSpPr/>
          <p:nvPr/>
        </p:nvSpPr>
        <p:spPr>
          <a:xfrm>
            <a:off x="5134943" y="4438117"/>
            <a:ext cx="3631778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Снижение экологических платежей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97F2B2-17A9-C1BA-CCA5-F2D66A4AF957}"/>
              </a:ext>
            </a:extLst>
          </p:cNvPr>
          <p:cNvSpPr txBox="1"/>
          <p:nvPr/>
        </p:nvSpPr>
        <p:spPr>
          <a:xfrm>
            <a:off x="332371" y="3991033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Экономическая эффективность повышения извлечения руды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267373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 Технологии отработки без целиков и с закладкой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5DF31462-F208-3CEA-9FC0-CD0A2B4BC662}"/>
              </a:ext>
            </a:extLst>
          </p:cNvPr>
          <p:cNvSpPr/>
          <p:nvPr/>
        </p:nvSpPr>
        <p:spPr>
          <a:xfrm>
            <a:off x="377411" y="899317"/>
            <a:ext cx="3977773" cy="1537534"/>
          </a:xfrm>
          <a:prstGeom prst="roundRect">
            <a:avLst>
              <a:gd name="adj" fmla="val 4242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E09938B-B390-70B3-A0BF-7F49946ECF23}"/>
              </a:ext>
            </a:extLst>
          </p:cNvPr>
          <p:cNvSpPr/>
          <p:nvPr/>
        </p:nvSpPr>
        <p:spPr>
          <a:xfrm>
            <a:off x="476159" y="922610"/>
            <a:ext cx="3808280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Бесцеликовые системы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DE224FF-2DD6-846F-2E97-12309D73E1AC}"/>
              </a:ext>
            </a:extLst>
          </p:cNvPr>
          <p:cNvSpPr/>
          <p:nvPr/>
        </p:nvSpPr>
        <p:spPr>
          <a:xfrm>
            <a:off x="476159" y="1291384"/>
            <a:ext cx="3808280" cy="2421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Сплошная выемка с обрушением кровли, этажное обрушение, метод 110/N00 (Китай)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полное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устранение целиков.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4C119CDC-B3F9-E805-880C-56B8D8B1C91C}"/>
              </a:ext>
            </a:extLst>
          </p:cNvPr>
          <p:cNvSpPr/>
          <p:nvPr/>
        </p:nvSpPr>
        <p:spPr>
          <a:xfrm>
            <a:off x="377411" y="2745373"/>
            <a:ext cx="3977773" cy="1647518"/>
          </a:xfrm>
          <a:prstGeom prst="roundRect">
            <a:avLst>
              <a:gd name="adj" fmla="val 4242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DDC5DCBF-F448-81B4-54CC-6FEBC20A24D1}"/>
              </a:ext>
            </a:extLst>
          </p:cNvPr>
          <p:cNvSpPr/>
          <p:nvPr/>
        </p:nvSpPr>
        <p:spPr>
          <a:xfrm>
            <a:off x="476159" y="2768667"/>
            <a:ext cx="3808280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Твёрдеющая закладка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020841CB-32B9-6D11-C687-0B022DA4070A}"/>
              </a:ext>
            </a:extLst>
          </p:cNvPr>
          <p:cNvSpPr/>
          <p:nvPr/>
        </p:nvSpPr>
        <p:spPr>
          <a:xfrm>
            <a:off x="476159" y="3156294"/>
            <a:ext cx="3808280" cy="2421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Цементно-песчаная смесь,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прочность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2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 МПа. На рудниках Казахстана (Жезказган, Нурказган)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основе хвостов обогащения и доменных шлаков.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9">
            <a:extLst>
              <a:ext uri="{FF2B5EF4-FFF2-40B4-BE49-F238E27FC236}">
                <a16:creationId xmlns:a16="http://schemas.microsoft.com/office/drawing/2014/main" id="{18B4613F-8AD3-C996-B442-2D0DC7EDF4BB}"/>
              </a:ext>
            </a:extLst>
          </p:cNvPr>
          <p:cNvSpPr/>
          <p:nvPr/>
        </p:nvSpPr>
        <p:spPr>
          <a:xfrm>
            <a:off x="4571999" y="899316"/>
            <a:ext cx="4194589" cy="1537533"/>
          </a:xfrm>
          <a:prstGeom prst="roundRect">
            <a:avLst>
              <a:gd name="adj" fmla="val 4877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1" name="Text 11">
            <a:extLst>
              <a:ext uri="{FF2B5EF4-FFF2-40B4-BE49-F238E27FC236}">
                <a16:creationId xmlns:a16="http://schemas.microsoft.com/office/drawing/2014/main" id="{BAC29D13-EA82-BAB1-1EBE-0B341D2FD50B}"/>
              </a:ext>
            </a:extLst>
          </p:cNvPr>
          <p:cNvSpPr/>
          <p:nvPr/>
        </p:nvSpPr>
        <p:spPr>
          <a:xfrm>
            <a:off x="4651983" y="922611"/>
            <a:ext cx="4015858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Гидравлическая закладка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2">
            <a:extLst>
              <a:ext uri="{FF2B5EF4-FFF2-40B4-BE49-F238E27FC236}">
                <a16:creationId xmlns:a16="http://schemas.microsoft.com/office/drawing/2014/main" id="{CFFD4F3E-F12E-D687-ED6C-954451F5D9BB}"/>
              </a:ext>
            </a:extLst>
          </p:cNvPr>
          <p:cNvSpPr/>
          <p:nvPr/>
        </p:nvSpPr>
        <p:spPr>
          <a:xfrm>
            <a:off x="4651983" y="1291384"/>
            <a:ext cx="4015858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Песчано-гравийная смесь по трубопроводу. </a:t>
            </a:r>
            <a:endParaRPr lang="ru-RU" sz="16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7000"/>
              </a:lnSpc>
              <a:buNone/>
            </a:pP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руды при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мелком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материале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6%.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3">
            <a:extLst>
              <a:ext uri="{FF2B5EF4-FFF2-40B4-BE49-F238E27FC236}">
                <a16:creationId xmlns:a16="http://schemas.microsoft.com/office/drawing/2014/main" id="{7F5741EF-36D8-E4E8-3BCE-FC8484BD7335}"/>
              </a:ext>
            </a:extLst>
          </p:cNvPr>
          <p:cNvSpPr/>
          <p:nvPr/>
        </p:nvSpPr>
        <p:spPr>
          <a:xfrm>
            <a:off x="4571999" y="2756280"/>
            <a:ext cx="4194589" cy="1647518"/>
          </a:xfrm>
          <a:prstGeom prst="roundRect">
            <a:avLst>
              <a:gd name="adj" fmla="val 4242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5" name="Text 15">
            <a:extLst>
              <a:ext uri="{FF2B5EF4-FFF2-40B4-BE49-F238E27FC236}">
                <a16:creationId xmlns:a16="http://schemas.microsoft.com/office/drawing/2014/main" id="{4937F348-9BAF-1D1E-3416-0FCDCCD96B33}"/>
              </a:ext>
            </a:extLst>
          </p:cNvPr>
          <p:cNvSpPr/>
          <p:nvPr/>
        </p:nvSpPr>
        <p:spPr>
          <a:xfrm>
            <a:off x="4651983" y="2779574"/>
            <a:ext cx="4015858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Сухая закладка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6">
            <a:extLst>
              <a:ext uri="{FF2B5EF4-FFF2-40B4-BE49-F238E27FC236}">
                <a16:creationId xmlns:a16="http://schemas.microsoft.com/office/drawing/2014/main" id="{FA40CA3E-C7E9-A0D7-8CC4-1BDA04CD0D39}"/>
              </a:ext>
            </a:extLst>
          </p:cNvPr>
          <p:cNvSpPr/>
          <p:nvPr/>
        </p:nvSpPr>
        <p:spPr>
          <a:xfrm>
            <a:off x="4651983" y="3167200"/>
            <a:ext cx="4015858" cy="2421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Скальная порода, вскрышные породы. Наиболее дешёвая, но потери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8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13%. Утилизация отходов решает экологические задачи.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Комбинированные системы и практика реализации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42BC7AF-E1FE-2AD3-DE2F-C4E3F7CC4D52}"/>
              </a:ext>
            </a:extLst>
          </p:cNvPr>
          <p:cNvSpPr/>
          <p:nvPr/>
        </p:nvSpPr>
        <p:spPr>
          <a:xfrm>
            <a:off x="540023" y="1173956"/>
            <a:ext cx="3852565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Комбинированные системы</a:t>
            </a: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C14CFB47-5567-86BC-3A58-17A1A47524BD}"/>
              </a:ext>
            </a:extLst>
          </p:cNvPr>
          <p:cNvSpPr/>
          <p:nvPr/>
        </p:nvSpPr>
        <p:spPr>
          <a:xfrm>
            <a:off x="540023" y="1497881"/>
            <a:ext cx="3852565" cy="19358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33680" indent="-2336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Камерно-столбовая + закладка: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сначала отрабатываются камеры, после закладки целики извлекаются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Слоевая заходка + магазинирование: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для сложных морфологий рудных тел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Селективная выемка: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извлечение богатых участков с возможностью последующей отработки бедных руд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C09C98AA-C04A-C537-1D48-70511FAF1F04}"/>
              </a:ext>
            </a:extLst>
          </p:cNvPr>
          <p:cNvSpPr/>
          <p:nvPr/>
        </p:nvSpPr>
        <p:spPr>
          <a:xfrm>
            <a:off x="4756175" y="1173956"/>
            <a:ext cx="3852565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Практические примеры</a:t>
            </a: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DE061B16-A8A8-ADB5-9997-90F17F292DFD}"/>
              </a:ext>
            </a:extLst>
          </p:cNvPr>
          <p:cNvSpPr/>
          <p:nvPr/>
        </p:nvSpPr>
        <p:spPr>
          <a:xfrm>
            <a:off x="4756175" y="1515441"/>
            <a:ext cx="1856184" cy="2079289"/>
          </a:xfrm>
          <a:prstGeom prst="roundRect">
            <a:avLst>
              <a:gd name="adj" fmla="val 3512"/>
            </a:avLst>
          </a:prstGeom>
          <a:solidFill>
            <a:srgbClr val="F7F7F7"/>
          </a:solidFill>
          <a:ln w="19050">
            <a:solidFill>
              <a:srgbClr val="CCCCCC"/>
            </a:solidFill>
            <a:prstDash val="solid"/>
          </a:ln>
        </p:spPr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B0A3B34-829A-6F89-C905-513315595A48}"/>
              </a:ext>
            </a:extLst>
          </p:cNvPr>
          <p:cNvSpPr/>
          <p:nvPr/>
        </p:nvSpPr>
        <p:spPr>
          <a:xfrm>
            <a:off x="4922267" y="1681535"/>
            <a:ext cx="1524000" cy="36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Жезказган (Казахмыс)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1035079B-DFE4-81E3-F1D4-14700C2242BB}"/>
              </a:ext>
            </a:extLst>
          </p:cNvPr>
          <p:cNvSpPr/>
          <p:nvPr/>
        </p:nvSpPr>
        <p:spPr>
          <a:xfrm>
            <a:off x="4922267" y="2189262"/>
            <a:ext cx="1524000" cy="9188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Развитие технологий с закладкой на основе отходов обогащения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EA7BCB4E-AA28-A225-4B46-CB9B797ECB59}"/>
              </a:ext>
            </a:extLst>
          </p:cNvPr>
          <p:cNvSpPr/>
          <p:nvPr/>
        </p:nvSpPr>
        <p:spPr>
          <a:xfrm>
            <a:off x="6752481" y="1515441"/>
            <a:ext cx="1856259" cy="2079289"/>
          </a:xfrm>
          <a:prstGeom prst="roundRect">
            <a:avLst>
              <a:gd name="adj" fmla="val 3512"/>
            </a:avLst>
          </a:prstGeom>
          <a:solidFill>
            <a:srgbClr val="F7F7F7"/>
          </a:solidFill>
          <a:ln w="19050">
            <a:solidFill>
              <a:srgbClr val="CCCCCC"/>
            </a:solidFill>
            <a:prstDash val="solid"/>
          </a:ln>
        </p:spPr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98C71E7A-5221-5861-B1AC-F5C1D9948A12}"/>
              </a:ext>
            </a:extLst>
          </p:cNvPr>
          <p:cNvSpPr/>
          <p:nvPr/>
        </p:nvSpPr>
        <p:spPr>
          <a:xfrm>
            <a:off x="6918573" y="1681535"/>
            <a:ext cx="1524074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«Айхал» (Якутия)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AE9D4794-C1C7-3608-5F33-7B5DF4A04046}"/>
              </a:ext>
            </a:extLst>
          </p:cNvPr>
          <p:cNvSpPr/>
          <p:nvPr/>
        </p:nvSpPr>
        <p:spPr>
          <a:xfrm>
            <a:off x="6918573" y="2005459"/>
            <a:ext cx="1524074" cy="9188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Комбайновая выемка с закладкой выработанного пространства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hape 10">
            <a:extLst>
              <a:ext uri="{FF2B5EF4-FFF2-40B4-BE49-F238E27FC236}">
                <a16:creationId xmlns:a16="http://schemas.microsoft.com/office/drawing/2014/main" id="{B8ED2614-DBC2-21B7-9EA3-C5DF3366A55B}"/>
              </a:ext>
            </a:extLst>
          </p:cNvPr>
          <p:cNvSpPr/>
          <p:nvPr/>
        </p:nvSpPr>
        <p:spPr>
          <a:xfrm>
            <a:off x="4756175" y="3734852"/>
            <a:ext cx="3852565" cy="1115541"/>
          </a:xfrm>
          <a:prstGeom prst="roundRect">
            <a:avLst>
              <a:gd name="adj" fmla="val 5537"/>
            </a:avLst>
          </a:prstGeom>
          <a:solidFill>
            <a:srgbClr val="F7F7F7"/>
          </a:solidFill>
          <a:ln w="19050">
            <a:solidFill>
              <a:srgbClr val="CCCCCC"/>
            </a:solidFill>
            <a:prstDash val="solid"/>
          </a:ln>
        </p:spPr>
      </p:sp>
      <p:sp>
        <p:nvSpPr>
          <p:cNvPr id="32" name="Text 11">
            <a:extLst>
              <a:ext uri="{FF2B5EF4-FFF2-40B4-BE49-F238E27FC236}">
                <a16:creationId xmlns:a16="http://schemas.microsoft.com/office/drawing/2014/main" id="{B798B3EF-D0A1-314D-2151-10D8E0016135}"/>
              </a:ext>
            </a:extLst>
          </p:cNvPr>
          <p:cNvSpPr/>
          <p:nvPr/>
        </p:nvSpPr>
        <p:spPr>
          <a:xfrm>
            <a:off x="4922267" y="3900945"/>
            <a:ext cx="3520380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Almalyk Mining (Узбекистан)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12">
            <a:extLst>
              <a:ext uri="{FF2B5EF4-FFF2-40B4-BE49-F238E27FC236}">
                <a16:creationId xmlns:a16="http://schemas.microsoft.com/office/drawing/2014/main" id="{3838D1BD-C590-1675-711F-05F761AB7A27}"/>
              </a:ext>
            </a:extLst>
          </p:cNvPr>
          <p:cNvSpPr/>
          <p:nvPr/>
        </p:nvSpPr>
        <p:spPr>
          <a:xfrm>
            <a:off x="4922267" y="4224869"/>
            <a:ext cx="3520380" cy="459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Подэтажное обрушение с дистанционным выпуском руды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953</Words>
  <Application>Microsoft Macintosh PowerPoint</Application>
  <PresentationFormat>Экран (16:9)</PresentationFormat>
  <Paragraphs>131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11</cp:revision>
  <dcterms:created xsi:type="dcterms:W3CDTF">2026-05-17T11:18:59Z</dcterms:created>
  <dcterms:modified xsi:type="dcterms:W3CDTF">2026-08-07T16:39:33Z</dcterms:modified>
</cp:coreProperties>
</file>