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</p:sldMasterIdLst>
  <p:notesMasterIdLst>
    <p:notesMasterId r:id="rId27"/>
  </p:notesMasterIdLst>
  <p:sldIdLst>
    <p:sldId id="400" r:id="rId2"/>
    <p:sldId id="257" r:id="rId3"/>
    <p:sldId id="339" r:id="rId4"/>
    <p:sldId id="378" r:id="rId5"/>
    <p:sldId id="390" r:id="rId6"/>
    <p:sldId id="401" r:id="rId7"/>
    <p:sldId id="379" r:id="rId8"/>
    <p:sldId id="391" r:id="rId9"/>
    <p:sldId id="392" r:id="rId10"/>
    <p:sldId id="402" r:id="rId11"/>
    <p:sldId id="403" r:id="rId12"/>
    <p:sldId id="393" r:id="rId13"/>
    <p:sldId id="436" r:id="rId14"/>
    <p:sldId id="434" r:id="rId15"/>
    <p:sldId id="435" r:id="rId16"/>
    <p:sldId id="437" r:id="rId17"/>
    <p:sldId id="439" r:id="rId18"/>
    <p:sldId id="440" r:id="rId19"/>
    <p:sldId id="441" r:id="rId20"/>
    <p:sldId id="442" r:id="rId21"/>
    <p:sldId id="443" r:id="rId22"/>
    <p:sldId id="431" r:id="rId23"/>
    <p:sldId id="432" r:id="rId24"/>
    <p:sldId id="433" r:id="rId25"/>
    <p:sldId id="444" r:id="rId2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CC"/>
    <a:srgbClr val="003399"/>
    <a:srgbClr val="6600CC"/>
    <a:srgbClr val="9933FF"/>
    <a:srgbClr val="33CCFF"/>
    <a:srgbClr val="CC66FF"/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511" autoAdjust="0"/>
  </p:normalViewPr>
  <p:slideViewPr>
    <p:cSldViewPr>
      <p:cViewPr varScale="1">
        <p:scale>
          <a:sx n="88" d="100"/>
          <a:sy n="88" d="100"/>
        </p:scale>
        <p:origin x="813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DCB2A40-2A92-43D7-ABC6-82709DACFE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i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D7140C3-1875-4268-B573-F12B4698348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51E3C4AB-478D-447C-8E18-D20762B84DEB}" type="datetimeFigureOut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B84C52F2-C0B0-4E83-8D44-2EE00110C52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CDE9D821-EE0F-42E6-99D4-D6066E4ECA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F2DB594B-1EB9-447E-A5A7-EC7FAD0BFF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i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55B1D293-C406-40F9-957A-A5AF2A298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0CD413C6-2FB7-4E9B-B6C9-2501C9317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D04E7A3A-ED24-4CD7-883F-B39C7B4FA9A4}"/>
              </a:ext>
            </a:extLst>
          </p:cNvPr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6197F426-1C95-4F8B-818E-6A214B7169B1}"/>
              </a:ext>
            </a:extLst>
          </p:cNvPr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>
            <a:extLst>
              <a:ext uri="{FF2B5EF4-FFF2-40B4-BE49-F238E27FC236}">
                <a16:creationId xmlns:a16="http://schemas.microsoft.com/office/drawing/2014/main" id="{C96C4F4D-A7C0-4CCB-9905-78D0DF9D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C2BF27-E2DF-45D7-B5F4-ADAF37B33E15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7" name="Нижний колонтитул 19">
            <a:extLst>
              <a:ext uri="{FF2B5EF4-FFF2-40B4-BE49-F238E27FC236}">
                <a16:creationId xmlns:a16="http://schemas.microsoft.com/office/drawing/2014/main" id="{84694468-62FB-4A11-9117-1E3ACB7F1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>
            <a:extLst>
              <a:ext uri="{FF2B5EF4-FFF2-40B4-BE49-F238E27FC236}">
                <a16:creationId xmlns:a16="http://schemas.microsoft.com/office/drawing/2014/main" id="{3AD262F1-4E7D-4E62-8405-6F8AA2A06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C02B2-43FF-4246-823D-CCB84D7A87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813788"/>
      </p:ext>
    </p:extLst>
  </p:cSld>
  <p:clrMapOvr>
    <a:masterClrMapping/>
  </p:clrMapOvr>
  <p:transition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3">
            <a:extLst>
              <a:ext uri="{FF2B5EF4-FFF2-40B4-BE49-F238E27FC236}">
                <a16:creationId xmlns:a16="http://schemas.microsoft.com/office/drawing/2014/main" id="{22F6353A-FD8F-4DA5-A70D-6B9F17B96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6EF58-18F8-4310-A335-AB53C9097180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9">
            <a:extLst>
              <a:ext uri="{FF2B5EF4-FFF2-40B4-BE49-F238E27FC236}">
                <a16:creationId xmlns:a16="http://schemas.microsoft.com/office/drawing/2014/main" id="{7E54EA69-4287-4863-8615-B2CB30241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>
            <a:extLst>
              <a:ext uri="{FF2B5EF4-FFF2-40B4-BE49-F238E27FC236}">
                <a16:creationId xmlns:a16="http://schemas.microsoft.com/office/drawing/2014/main" id="{F6DF5694-059B-47AE-8BB2-A2CB61E0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96D5-5908-49A8-8588-5A9C3D54CE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8873298"/>
      </p:ext>
    </p:extLst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3">
            <a:extLst>
              <a:ext uri="{FF2B5EF4-FFF2-40B4-BE49-F238E27FC236}">
                <a16:creationId xmlns:a16="http://schemas.microsoft.com/office/drawing/2014/main" id="{49C7C8B2-B84E-4F94-BAAF-DA5ACFD4F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A7C1-5B4D-40A2-BC38-24BFE9427468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9">
            <a:extLst>
              <a:ext uri="{FF2B5EF4-FFF2-40B4-BE49-F238E27FC236}">
                <a16:creationId xmlns:a16="http://schemas.microsoft.com/office/drawing/2014/main" id="{6C6DBF5B-A657-4EEF-9CAD-3BE0B7799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>
            <a:extLst>
              <a:ext uri="{FF2B5EF4-FFF2-40B4-BE49-F238E27FC236}">
                <a16:creationId xmlns:a16="http://schemas.microsoft.com/office/drawing/2014/main" id="{385A435E-430F-4EAB-9205-550CB8555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2C111-A36E-432A-8F49-646333DA2E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8860844"/>
      </p:ext>
    </p:extLst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3">
            <a:extLst>
              <a:ext uri="{FF2B5EF4-FFF2-40B4-BE49-F238E27FC236}">
                <a16:creationId xmlns:a16="http://schemas.microsoft.com/office/drawing/2014/main" id="{FFB8D642-081A-4FB7-A673-4FAD3BEB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64F2D-34FF-4030-9055-75CE137D846B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9">
            <a:extLst>
              <a:ext uri="{FF2B5EF4-FFF2-40B4-BE49-F238E27FC236}">
                <a16:creationId xmlns:a16="http://schemas.microsoft.com/office/drawing/2014/main" id="{D5C05CD4-3B42-45B1-8002-9237B554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>
            <a:extLst>
              <a:ext uri="{FF2B5EF4-FFF2-40B4-BE49-F238E27FC236}">
                <a16:creationId xmlns:a16="http://schemas.microsoft.com/office/drawing/2014/main" id="{262F4E43-56FD-4034-B8A3-29DDB02AB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9FD0-70D3-4FF8-803E-EDAAC6E237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2864180"/>
      </p:ext>
    </p:extLst>
  </p:cSld>
  <p:clrMapOvr>
    <a:masterClrMapping/>
  </p:clrMapOvr>
  <p:transition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6CC0625-3876-4022-88F2-79BCF9F74D04}"/>
              </a:ext>
            </a:extLst>
          </p:cNvPr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C7760F9-5190-4F51-8B45-295518CFD7B6}"/>
              </a:ext>
            </a:extLst>
          </p:cNvPr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0241540F-345E-4BCC-8B97-37A268592BE7}"/>
              </a:ext>
            </a:extLst>
          </p:cNvPr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2E664EFC-9FEB-46C3-9CB2-B4E25EE1FC2C}"/>
              </a:ext>
            </a:extLst>
          </p:cNvPr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8CCC49E1-02BE-41EA-92DA-7D1BCD76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225355-C6E9-45BD-80AB-5C3773A8A7CD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D17278E6-D578-4641-8B34-EFDA90411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071406CF-C87E-420A-9AB1-1BDED0C4F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5F64C-17CC-4895-97DE-859179A204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0058509"/>
      </p:ext>
    </p:extLst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3">
            <a:extLst>
              <a:ext uri="{FF2B5EF4-FFF2-40B4-BE49-F238E27FC236}">
                <a16:creationId xmlns:a16="http://schemas.microsoft.com/office/drawing/2014/main" id="{E69A235D-31D3-4C82-8882-118AB5BC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14088-4959-4959-9438-A2410CF97274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6" name="Нижний колонтитул 9">
            <a:extLst>
              <a:ext uri="{FF2B5EF4-FFF2-40B4-BE49-F238E27FC236}">
                <a16:creationId xmlns:a16="http://schemas.microsoft.com/office/drawing/2014/main" id="{9ABED489-CF46-4199-B411-7599F5B26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>
            <a:extLst>
              <a:ext uri="{FF2B5EF4-FFF2-40B4-BE49-F238E27FC236}">
                <a16:creationId xmlns:a16="http://schemas.microsoft.com/office/drawing/2014/main" id="{5490416F-0CDB-4173-B351-B837981AD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61FFF-D142-454B-BB81-9AA1553BFF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6620822"/>
      </p:ext>
    </p:extLst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40E104D-F040-4981-839C-87B4EF40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32A653-9AD6-4A5B-878A-23DE655782BA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A142725-F22F-46F8-AC52-9FD190BE9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2B3B36A-1D4F-4AFD-B52A-9702862AB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7AA6D-C52F-4C70-AD37-A8A92261DC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8552754"/>
      </p:ext>
    </p:extLst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3">
            <a:extLst>
              <a:ext uri="{FF2B5EF4-FFF2-40B4-BE49-F238E27FC236}">
                <a16:creationId xmlns:a16="http://schemas.microsoft.com/office/drawing/2014/main" id="{B3EF6D34-0D3C-4A3D-AE6C-4D0BB23D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BAA06-E91C-43F3-9979-9574E7A7C4BC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4" name="Нижний колонтитул 9">
            <a:extLst>
              <a:ext uri="{FF2B5EF4-FFF2-40B4-BE49-F238E27FC236}">
                <a16:creationId xmlns:a16="http://schemas.microsoft.com/office/drawing/2014/main" id="{F29DE2C3-9D4E-4841-90D5-2F0331EFD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>
            <a:extLst>
              <a:ext uri="{FF2B5EF4-FFF2-40B4-BE49-F238E27FC236}">
                <a16:creationId xmlns:a16="http://schemas.microsoft.com/office/drawing/2014/main" id="{52BBC98D-9B6C-49FB-BE08-E07B2F18B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6E0C1-49A1-48EF-89F8-D9D1CCB63F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4647281"/>
      </p:ext>
    </p:extLst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02B5E4C-6FD5-4A21-ADF8-6AC3C00FD54C}"/>
              </a:ext>
            </a:extLst>
          </p:cNvPr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50EF831-B92A-4BFB-842C-4B2F360FB444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Дата 1">
            <a:extLst>
              <a:ext uri="{FF2B5EF4-FFF2-40B4-BE49-F238E27FC236}">
                <a16:creationId xmlns:a16="http://schemas.microsoft.com/office/drawing/2014/main" id="{128C41D7-C7EB-4AEC-9BC6-FD0DB8EF8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A95A14-95C2-4431-9969-60872EC93178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1B8A66E5-323E-4DF8-A305-36D7E952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72BDEC80-F000-44D3-9626-086D24E6C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3B467-D802-4B74-9C6F-07DB6C5FFBA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166837"/>
      </p:ext>
    </p:extLst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7F38B5-04D0-4CDE-8F1F-40F61DCB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8C89BC-DC3A-499B-80BE-6CFA2D27B85B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83DADE-C99C-44FF-A50D-3DF4A3B33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C846EC-5C94-4A43-8154-9C5759A0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8C215-A30A-4A1D-BC64-DE6592B37D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0565074"/>
      </p:ext>
    </p:extLst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B34B0D4-6F55-41F7-B1C5-BC96ACAFEFE0}"/>
              </a:ext>
            </a:extLst>
          </p:cNvPr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Блок-схема: процесс 5">
            <a:extLst>
              <a:ext uri="{FF2B5EF4-FFF2-40B4-BE49-F238E27FC236}">
                <a16:creationId xmlns:a16="http://schemas.microsoft.com/office/drawing/2014/main" id="{312FEB8C-A971-4BAA-B58A-E3533BF0C248}"/>
              </a:ext>
            </a:extLst>
          </p:cNvPr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Блок-схема: процесс 6">
            <a:extLst>
              <a:ext uri="{FF2B5EF4-FFF2-40B4-BE49-F238E27FC236}">
                <a16:creationId xmlns:a16="http://schemas.microsoft.com/office/drawing/2014/main" id="{59D6701A-66C9-4C3F-ACCC-0E8CE462E2E1}"/>
              </a:ext>
            </a:extLst>
          </p:cNvPr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4">
            <a:extLst>
              <a:ext uri="{FF2B5EF4-FFF2-40B4-BE49-F238E27FC236}">
                <a16:creationId xmlns:a16="http://schemas.microsoft.com/office/drawing/2014/main" id="{5B635E4F-F29C-426D-9F9D-B88249653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DAF1F6-DF8A-443F-BEB9-6E2468FF28E1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9" name="Нижний колонтитул 5">
            <a:extLst>
              <a:ext uri="{FF2B5EF4-FFF2-40B4-BE49-F238E27FC236}">
                <a16:creationId xmlns:a16="http://schemas.microsoft.com/office/drawing/2014/main" id="{68E40185-ADC9-485D-B0FF-00ECE8A96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>
            <a:extLst>
              <a:ext uri="{FF2B5EF4-FFF2-40B4-BE49-F238E27FC236}">
                <a16:creationId xmlns:a16="http://schemas.microsoft.com/office/drawing/2014/main" id="{AC8EC374-BAE2-48FC-BB36-FC3EA43F6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2E16D-EF4E-4018-A322-B6BB763AE5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2817130"/>
      </p:ext>
    </p:extLst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>
            <a:extLst>
              <a:ext uri="{FF2B5EF4-FFF2-40B4-BE49-F238E27FC236}">
                <a16:creationId xmlns:a16="http://schemas.microsoft.com/office/drawing/2014/main" id="{474F97EA-9441-4092-89EE-D4BE637C84D1}"/>
              </a:ext>
            </a:extLst>
          </p:cNvPr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78B7AB1-63DF-4984-88F4-31ED06077CC2}"/>
              </a:ext>
            </a:extLst>
          </p:cNvPr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Кольцо 10">
            <a:extLst>
              <a:ext uri="{FF2B5EF4-FFF2-40B4-BE49-F238E27FC236}">
                <a16:creationId xmlns:a16="http://schemas.microsoft.com/office/drawing/2014/main" id="{EB0D585B-87A7-4F17-B5FC-75F5E7B11682}"/>
              </a:ext>
            </a:extLst>
          </p:cNvPr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5148C4E-F4F4-42D3-A274-DADE98F43190}"/>
              </a:ext>
            </a:extLst>
          </p:cNvPr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6010CFB-37EE-4BAD-A487-2C6B43B7B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3" name="Текст 8">
            <a:extLst>
              <a:ext uri="{FF2B5EF4-FFF2-40B4-BE49-F238E27FC236}">
                <a16:creationId xmlns:a16="http://schemas.microsoft.com/office/drawing/2014/main" id="{C3BE98CA-7B11-4EF1-AAC6-D96F7D9969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4" name="Дата 23">
            <a:extLst>
              <a:ext uri="{FF2B5EF4-FFF2-40B4-BE49-F238E27FC236}">
                <a16:creationId xmlns:a16="http://schemas.microsoft.com/office/drawing/2014/main" id="{8FEBD3F0-6E14-4C0B-80EE-0813FF339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94B53579-05A0-4627-B1D2-A07D3199EE18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84DC4B03-6E30-444C-A5F8-A85182567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>
            <a:extLst>
              <a:ext uri="{FF2B5EF4-FFF2-40B4-BE49-F238E27FC236}">
                <a16:creationId xmlns:a16="http://schemas.microsoft.com/office/drawing/2014/main" id="{BE97DC05-CFA9-49D9-B35D-CD814F6B5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B5A788"/>
                </a:solidFill>
              </a:defRPr>
            </a:lvl1pPr>
          </a:lstStyle>
          <a:p>
            <a:pPr>
              <a:defRPr/>
            </a:pPr>
            <a:fld id="{D365D358-86EB-4FEE-8171-1C5C1010ED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51366A-55CF-4234-9FD0-78602A9BAB47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6" r:id="rId2"/>
    <p:sldLayoutId id="2147484562" r:id="rId3"/>
    <p:sldLayoutId id="2147484557" r:id="rId4"/>
    <p:sldLayoutId id="2147484563" r:id="rId5"/>
    <p:sldLayoutId id="2147484558" r:id="rId6"/>
    <p:sldLayoutId id="2147484564" r:id="rId7"/>
    <p:sldLayoutId id="2147484565" r:id="rId8"/>
    <p:sldLayoutId id="2147484566" r:id="rId9"/>
    <p:sldLayoutId id="2147484559" r:id="rId10"/>
    <p:sldLayoutId id="2147484560" r:id="rId11"/>
  </p:sldLayoutIdLst>
  <p:transition spd="med">
    <p:pull dir="d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>
            <a:extLst>
              <a:ext uri="{FF2B5EF4-FFF2-40B4-BE49-F238E27FC236}">
                <a16:creationId xmlns:a16="http://schemas.microsoft.com/office/drawing/2014/main" id="{E6E7D07F-404C-484A-AAB3-5E0DB86EC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215938"/>
            <a:ext cx="80105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200" dirty="0">
                <a:solidFill>
                  <a:srgbClr val="0066CC"/>
                </a:solidFill>
                <a:cs typeface="Times New Roman" panose="02020603050405020304" pitchFamily="18" charset="0"/>
              </a:rPr>
              <a:t>Лекция 5. САПР в </a:t>
            </a:r>
            <a:r>
              <a:rPr lang="ru-RU" altLang="ru-RU" sz="2200" dirty="0" err="1">
                <a:solidFill>
                  <a:srgbClr val="0066CC"/>
                </a:solidFill>
                <a:cs typeface="Times New Roman" panose="02020603050405020304" pitchFamily="18" charset="0"/>
              </a:rPr>
              <a:t>компьютерно</a:t>
            </a:r>
            <a:r>
              <a:rPr lang="ru-RU" altLang="ru-RU" sz="2200" dirty="0">
                <a:solidFill>
                  <a:srgbClr val="0066CC"/>
                </a:solidFill>
                <a:cs typeface="Times New Roman" panose="02020603050405020304" pitchFamily="18" charset="0"/>
              </a:rPr>
              <a:t>–интегрированном производстве</a:t>
            </a:r>
            <a:endParaRPr lang="ru-RU" altLang="ru-RU" sz="2200" b="0" i="0" dirty="0">
              <a:solidFill>
                <a:srgbClr val="0066CC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Автор курса</a:t>
            </a:r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200" dirty="0" err="1">
                <a:solidFill>
                  <a:schemeClr val="tx1"/>
                </a:solidFill>
                <a:cs typeface="Times New Roman" panose="02020603050405020304" pitchFamily="18" charset="0"/>
              </a:rPr>
              <a:t>Булатбаева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PhD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9219" name="TextBox 6">
            <a:extLst>
              <a:ext uri="{FF2B5EF4-FFF2-40B4-BE49-F238E27FC236}">
                <a16:creationId xmlns:a16="http://schemas.microsoft.com/office/drawing/2014/main" id="{E11626B6-A6DE-42F8-9DE0-7869B05B9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4800"/>
            <a:ext cx="81216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НАО </a:t>
            </a:r>
            <a:r>
              <a:rPr lang="en-US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“</a:t>
            </a:r>
            <a:r>
              <a:rPr lang="ru-RU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Карагандинский технический университет </a:t>
            </a:r>
          </a:p>
          <a:p>
            <a:pPr algn="ctr"/>
            <a:r>
              <a:rPr lang="ru-RU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имени Абылкаса Сагинова</a:t>
            </a:r>
            <a:r>
              <a:rPr lang="en-US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”</a:t>
            </a:r>
            <a:endParaRPr lang="ru-RU" altLang="ru-RU" sz="220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9221" name="Рисунок 5">
            <a:extLst>
              <a:ext uri="{FF2B5EF4-FFF2-40B4-BE49-F238E27FC236}">
                <a16:creationId xmlns:a16="http://schemas.microsoft.com/office/drawing/2014/main" id="{12F6BDE5-A8B4-49A9-ABA0-109BF51EBD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04800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0AFAD91-1552-4676-BF9A-5D8A75567399}"/>
              </a:ext>
            </a:extLst>
          </p:cNvPr>
          <p:cNvSpPr txBox="1"/>
          <p:nvPr/>
        </p:nvSpPr>
        <p:spPr>
          <a:xfrm>
            <a:off x="1133475" y="1276769"/>
            <a:ext cx="77724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200" dirty="0">
                <a:solidFill>
                  <a:srgbClr val="0066CC"/>
                </a:solidFill>
                <a:cs typeface="Times New Roman" panose="02020603050405020304" pitchFamily="18" charset="0"/>
              </a:rPr>
              <a:t>Дисциплина</a:t>
            </a:r>
            <a:r>
              <a:rPr lang="en-US" altLang="ru-RU" sz="2200" dirty="0">
                <a:solidFill>
                  <a:srgbClr val="0066CC"/>
                </a:solidFill>
                <a:cs typeface="Times New Roman" panose="02020603050405020304" pitchFamily="18" charset="0"/>
              </a:rPr>
              <a:t>: </a:t>
            </a:r>
            <a:r>
              <a:rPr lang="ru-RU" altLang="ru-RU" sz="2200" dirty="0">
                <a:solidFill>
                  <a:srgbClr val="0066CC"/>
                </a:solidFill>
                <a:cs typeface="Times New Roman" panose="02020603050405020304" pitchFamily="18" charset="0"/>
              </a:rPr>
              <a:t>Системы автоматизированного проектирования</a:t>
            </a:r>
            <a:endParaRPr lang="en-US" altLang="ru-RU" sz="2200" dirty="0">
              <a:solidFill>
                <a:srgbClr val="0066CC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для студентов образовательных программ</a:t>
            </a: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6</a:t>
            </a:r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07101 «Автоматизация и управление»</a:t>
            </a: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6</a:t>
            </a:r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07102 «Встроенные цифровые системы управления»</a:t>
            </a:r>
          </a:p>
        </p:txBody>
      </p:sp>
      <p:pic>
        <p:nvPicPr>
          <p:cNvPr id="9" name="Рисунок 2">
            <a:extLst>
              <a:ext uri="{FF2B5EF4-FFF2-40B4-BE49-F238E27FC236}">
                <a16:creationId xmlns:a16="http://schemas.microsoft.com/office/drawing/2014/main" id="{FD416E86-72AE-4F9C-9829-7EC674903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4662488"/>
            <a:ext cx="202565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1">
            <a:extLst>
              <a:ext uri="{FF2B5EF4-FFF2-40B4-BE49-F238E27FC236}">
                <a16:creationId xmlns:a16="http://schemas.microsoft.com/office/drawing/2014/main" id="{4F15DC2F-8641-4643-A956-CBB9B3B7BB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1377F937-F4DE-4A4E-B7A6-F88A3C3B20C6}" type="slidenum">
              <a:rPr lang="ru-RU" altLang="ru-RU" sz="1200" smtClean="0">
                <a:solidFill>
                  <a:srgbClr val="B5A788"/>
                </a:solidFill>
              </a:rPr>
              <a:pPr/>
              <a:t>10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8435" name="TextBox 3">
            <a:extLst>
              <a:ext uri="{FF2B5EF4-FFF2-40B4-BE49-F238E27FC236}">
                <a16:creationId xmlns:a16="http://schemas.microsoft.com/office/drawing/2014/main" id="{16E74F04-0DDF-4BBC-A6EE-22F8A9101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75" y="1752600"/>
            <a:ext cx="7620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</a:rPr>
              <a:t>Машиностроительные САПР (MCAD англ. </a:t>
            </a:r>
            <a:r>
              <a:rPr lang="ru-RU" altLang="ru-RU" sz="2400" i="0" dirty="0" err="1">
                <a:solidFill>
                  <a:srgbClr val="FF0000"/>
                </a:solidFill>
              </a:rPr>
              <a:t>mechanical</a:t>
            </a:r>
            <a:r>
              <a:rPr lang="ru-RU" altLang="ru-RU" sz="2400" i="0" dirty="0">
                <a:solidFill>
                  <a:srgbClr val="FF0000"/>
                </a:solidFill>
              </a:rPr>
              <a:t> </a:t>
            </a:r>
            <a:r>
              <a:rPr lang="ru-RU" altLang="ru-RU" sz="2400" i="0" dirty="0" err="1">
                <a:solidFill>
                  <a:srgbClr val="FF0000"/>
                </a:solidFill>
              </a:rPr>
              <a:t>computer-aided</a:t>
            </a:r>
            <a:r>
              <a:rPr lang="ru-RU" altLang="ru-RU" sz="2400" i="0" dirty="0">
                <a:solidFill>
                  <a:srgbClr val="FF0000"/>
                </a:solidFill>
              </a:rPr>
              <a:t> </a:t>
            </a:r>
            <a:r>
              <a:rPr lang="ru-RU" altLang="ru-RU" sz="2400" i="0" dirty="0" err="1">
                <a:solidFill>
                  <a:srgbClr val="FF0000"/>
                </a:solidFill>
              </a:rPr>
              <a:t>design</a:t>
            </a:r>
            <a:r>
              <a:rPr lang="ru-RU" altLang="ru-RU" sz="2400" i="0" dirty="0">
                <a:solidFill>
                  <a:srgbClr val="FF0000"/>
                </a:solidFill>
              </a:rPr>
              <a:t>) </a:t>
            </a:r>
            <a:r>
              <a:rPr lang="ru-RU" altLang="ru-RU" sz="2400" i="0" dirty="0">
                <a:solidFill>
                  <a:schemeClr val="tx1"/>
                </a:solidFill>
              </a:rPr>
              <a:t>— </a:t>
            </a:r>
            <a:r>
              <a:rPr lang="ru-RU" altLang="ru-RU" sz="2400" i="0" dirty="0" err="1">
                <a:solidFill>
                  <a:schemeClr val="tx1"/>
                </a:solidFill>
              </a:rPr>
              <a:t>автомати-зированное</a:t>
            </a:r>
            <a:r>
              <a:rPr lang="ru-RU" altLang="ru-RU" sz="2400" i="0" dirty="0">
                <a:solidFill>
                  <a:schemeClr val="tx1"/>
                </a:solidFill>
              </a:rPr>
              <a:t> проектирование механических устройств. Инструментальные средства проектирования в машиностроении - это CAD/CAE/CAM системы. Они предназначены для комплексной автоматизации проектирования, конструирования и изготовления продукции машиностроения.</a:t>
            </a:r>
          </a:p>
        </p:txBody>
      </p:sp>
      <p:pic>
        <p:nvPicPr>
          <p:cNvPr id="18436" name="Рисунок 3">
            <a:extLst>
              <a:ext uri="{FF2B5EF4-FFF2-40B4-BE49-F238E27FC236}">
                <a16:creationId xmlns:a16="http://schemas.microsoft.com/office/drawing/2014/main" id="{FBF7A1D2-220F-447A-A9C0-530C957E8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"/>
            <a:ext cx="122555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1">
            <a:extLst>
              <a:ext uri="{FF2B5EF4-FFF2-40B4-BE49-F238E27FC236}">
                <a16:creationId xmlns:a16="http://schemas.microsoft.com/office/drawing/2014/main" id="{7E82FAB5-F277-47FA-ACFC-EC955DE5CC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B68C1AE2-4D8F-4B9E-A91E-AA39A6BB8302}" type="slidenum">
              <a:rPr lang="ru-RU" altLang="ru-RU" sz="1200" smtClean="0">
                <a:solidFill>
                  <a:srgbClr val="B5A788"/>
                </a:solidFill>
              </a:rPr>
              <a:pPr/>
              <a:t>11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9F54A82D-BC22-4008-ABF5-D3C488918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295400"/>
            <a:ext cx="741045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</a:rPr>
              <a:t>- САПР в области архитектуры и строительства </a:t>
            </a:r>
            <a:r>
              <a:rPr lang="ru-RU" altLang="ru-RU" sz="2400" i="0" dirty="0">
                <a:solidFill>
                  <a:schemeClr val="tx1"/>
                </a:solidFill>
              </a:rPr>
              <a:t>(AEC CAD (англ. </a:t>
            </a:r>
            <a:r>
              <a:rPr lang="ru-RU" altLang="ru-RU" sz="2400" i="0" dirty="0" err="1">
                <a:solidFill>
                  <a:schemeClr val="tx1"/>
                </a:solidFill>
              </a:rPr>
              <a:t>architecture</a:t>
            </a:r>
            <a:r>
              <a:rPr lang="ru-RU" altLang="ru-RU" sz="2400" i="0" dirty="0">
                <a:solidFill>
                  <a:schemeClr val="tx1"/>
                </a:solidFill>
              </a:rPr>
              <a:t>, </a:t>
            </a:r>
            <a:r>
              <a:rPr lang="ru-RU" altLang="ru-RU" sz="2400" i="0" dirty="0" err="1">
                <a:solidFill>
                  <a:schemeClr val="tx1"/>
                </a:solidFill>
              </a:rPr>
              <a:t>engineering</a:t>
            </a:r>
            <a:r>
              <a:rPr lang="ru-RU" altLang="ru-RU" sz="240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 err="1">
                <a:solidFill>
                  <a:schemeClr val="tx1"/>
                </a:solidFill>
              </a:rPr>
              <a:t>and</a:t>
            </a:r>
            <a:r>
              <a:rPr lang="ru-RU" altLang="ru-RU" sz="240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 err="1">
                <a:solidFill>
                  <a:schemeClr val="tx1"/>
                </a:solidFill>
              </a:rPr>
              <a:t>construction</a:t>
            </a:r>
            <a:r>
              <a:rPr lang="ru-RU" altLang="ru-RU" sz="240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 err="1">
                <a:solidFill>
                  <a:schemeClr val="tx1"/>
                </a:solidFill>
              </a:rPr>
              <a:t>computer-aided</a:t>
            </a:r>
            <a:r>
              <a:rPr lang="ru-RU" altLang="ru-RU" sz="240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 err="1">
                <a:solidFill>
                  <a:schemeClr val="tx1"/>
                </a:solidFill>
              </a:rPr>
              <a:t>design</a:t>
            </a:r>
            <a:r>
              <a:rPr lang="ru-RU" altLang="ru-RU" sz="2400" i="0" dirty="0">
                <a:solidFill>
                  <a:schemeClr val="tx1"/>
                </a:solidFill>
              </a:rPr>
              <a:t>) или CAAD (англ. </a:t>
            </a:r>
            <a:r>
              <a:rPr lang="ru-RU" altLang="ru-RU" sz="2400" i="0" dirty="0" err="1">
                <a:solidFill>
                  <a:schemeClr val="tx1"/>
                </a:solidFill>
              </a:rPr>
              <a:t>computer-aided</a:t>
            </a:r>
            <a:r>
              <a:rPr lang="ru-RU" altLang="ru-RU" sz="240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 err="1">
                <a:solidFill>
                  <a:schemeClr val="tx1"/>
                </a:solidFill>
              </a:rPr>
              <a:t>architectural</a:t>
            </a:r>
            <a:r>
              <a:rPr lang="ru-RU" altLang="ru-RU" sz="240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 err="1">
                <a:solidFill>
                  <a:schemeClr val="tx1"/>
                </a:solidFill>
              </a:rPr>
              <a:t>design</a:t>
            </a:r>
            <a:r>
              <a:rPr lang="ru-RU" altLang="ru-RU" sz="2400" i="0" dirty="0">
                <a:solidFill>
                  <a:schemeClr val="tx1"/>
                </a:solidFill>
              </a:rPr>
              <a:t>)) — Используются для проектирования зданий, промышленных объектов, дорог, мостов и проч. 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rgbClr val="FF0000"/>
                </a:solidFill>
              </a:rPr>
              <a:t>- EDA (англ. </a:t>
            </a:r>
            <a:r>
              <a:rPr lang="ru-RU" altLang="ru-RU" sz="2400" i="0" dirty="0" err="1">
                <a:solidFill>
                  <a:srgbClr val="FF0000"/>
                </a:solidFill>
              </a:rPr>
              <a:t>electronic</a:t>
            </a:r>
            <a:r>
              <a:rPr lang="ru-RU" altLang="ru-RU" sz="2400" i="0" dirty="0">
                <a:solidFill>
                  <a:srgbClr val="FF0000"/>
                </a:solidFill>
              </a:rPr>
              <a:t> </a:t>
            </a:r>
            <a:r>
              <a:rPr lang="ru-RU" altLang="ru-RU" sz="2400" i="0" dirty="0" err="1">
                <a:solidFill>
                  <a:srgbClr val="FF0000"/>
                </a:solidFill>
              </a:rPr>
              <a:t>design</a:t>
            </a:r>
            <a:r>
              <a:rPr lang="ru-RU" altLang="ru-RU" sz="2400" i="0" dirty="0">
                <a:solidFill>
                  <a:srgbClr val="FF0000"/>
                </a:solidFill>
              </a:rPr>
              <a:t> </a:t>
            </a:r>
            <a:r>
              <a:rPr lang="ru-RU" altLang="ru-RU" sz="2400" i="0" dirty="0" err="1">
                <a:solidFill>
                  <a:srgbClr val="FF0000"/>
                </a:solidFill>
              </a:rPr>
              <a:t>automation</a:t>
            </a:r>
            <a:r>
              <a:rPr lang="ru-RU" altLang="ru-RU" sz="2400" i="0" dirty="0">
                <a:solidFill>
                  <a:srgbClr val="FF0000"/>
                </a:solidFill>
              </a:rPr>
              <a:t>) или ECAD (англ. </a:t>
            </a:r>
            <a:r>
              <a:rPr lang="ru-RU" altLang="ru-RU" sz="2400" i="0" dirty="0" err="1">
                <a:solidFill>
                  <a:srgbClr val="FF0000"/>
                </a:solidFill>
              </a:rPr>
              <a:t>electronic</a:t>
            </a:r>
            <a:r>
              <a:rPr lang="ru-RU" altLang="ru-RU" sz="2400" i="0" dirty="0">
                <a:solidFill>
                  <a:srgbClr val="FF0000"/>
                </a:solidFill>
              </a:rPr>
              <a:t> </a:t>
            </a:r>
            <a:r>
              <a:rPr lang="ru-RU" altLang="ru-RU" sz="2400" i="0" dirty="0" err="1">
                <a:solidFill>
                  <a:srgbClr val="FF0000"/>
                </a:solidFill>
              </a:rPr>
              <a:t>computer-aided</a:t>
            </a:r>
            <a:r>
              <a:rPr lang="ru-RU" altLang="ru-RU" sz="2400" i="0" dirty="0">
                <a:solidFill>
                  <a:srgbClr val="FF0000"/>
                </a:solidFill>
              </a:rPr>
              <a:t> </a:t>
            </a:r>
            <a:r>
              <a:rPr lang="ru-RU" altLang="ru-RU" sz="2400" i="0" dirty="0" err="1">
                <a:solidFill>
                  <a:srgbClr val="FF0000"/>
                </a:solidFill>
              </a:rPr>
              <a:t>design</a:t>
            </a:r>
            <a:r>
              <a:rPr lang="ru-RU" altLang="ru-RU" sz="2400" i="0" dirty="0">
                <a:solidFill>
                  <a:srgbClr val="FF0000"/>
                </a:solidFill>
              </a:rPr>
              <a:t>) </a:t>
            </a:r>
            <a:r>
              <a:rPr lang="ru-RU" altLang="ru-RU" sz="2400" i="0" dirty="0">
                <a:solidFill>
                  <a:schemeClr val="tx1"/>
                </a:solidFill>
              </a:rPr>
              <a:t>— САПР электронных устройств, радиоэлектронных средств, интегральных схем, печатных плат и т. п. </a:t>
            </a:r>
          </a:p>
        </p:txBody>
      </p:sp>
      <p:pic>
        <p:nvPicPr>
          <p:cNvPr id="19460" name="Рисунок 3">
            <a:extLst>
              <a:ext uri="{FF2B5EF4-FFF2-40B4-BE49-F238E27FC236}">
                <a16:creationId xmlns:a16="http://schemas.microsoft.com/office/drawing/2014/main" id="{75E001E7-09D4-4F2C-9D58-AAEF08AB5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65125"/>
            <a:ext cx="122555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E1983145-247B-40EE-BBBE-038E25840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D9929E-7A00-4943-BE37-76045177E3AA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B047CFA-4E9D-41E0-A4FD-9229778F1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0244" name="TextBox 7">
            <a:extLst>
              <a:ext uri="{FF2B5EF4-FFF2-40B4-BE49-F238E27FC236}">
                <a16:creationId xmlns:a16="http://schemas.microsoft.com/office/drawing/2014/main" id="{248D0973-2B9E-44CE-819E-643E7AB2F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1" y="457200"/>
            <a:ext cx="7451886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2 Классификация САПР по целевому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назначению и их функции (CAD, CAE, CAM ) </a:t>
            </a:r>
          </a:p>
        </p:txBody>
      </p:sp>
      <p:sp>
        <p:nvSpPr>
          <p:cNvPr id="10246" name="TextBox 6">
            <a:extLst>
              <a:ext uri="{FF2B5EF4-FFF2-40B4-BE49-F238E27FC236}">
                <a16:creationId xmlns:a16="http://schemas.microsoft.com/office/drawing/2014/main" id="{0BB21A01-D3EC-46E3-BC40-28786016E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1431925"/>
            <a:ext cx="777557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>
                <a:solidFill>
                  <a:srgbClr val="FF0000"/>
                </a:solidFill>
                <a:cs typeface="Times New Roman" panose="02020603050405020304" pitchFamily="18" charset="0"/>
              </a:rPr>
              <a:t>CAD</a:t>
            </a:r>
            <a:r>
              <a:rPr lang="ru-RU" altLang="ru-RU" sz="2400" i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800" i="0">
                <a:solidFill>
                  <a:srgbClr val="000000"/>
                </a:solidFill>
                <a:cs typeface="Times New Roman" panose="02020603050405020304" pitchFamily="18" charset="0"/>
              </a:rPr>
              <a:t>— средства автоматизированного проектирования, в контексте указанной классификации термин обозначает средства САПР предназначенные для автоматизации двумерного и/или трехмерного геометрического проектирования, создания конструкторской и/или технологической документации, САПР общего назначения. Для обозначения данного класса средств САПР используется также термин CADD (англ. computer-aided design and drafting) — автоматизированное проектирование и создание чертежей. </a:t>
            </a:r>
            <a:endParaRPr lang="ru-RU" altLang="ru-RU" sz="1800" i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45" name="Рисунок 3">
            <a:extLst>
              <a:ext uri="{FF2B5EF4-FFF2-40B4-BE49-F238E27FC236}">
                <a16:creationId xmlns:a16="http://schemas.microsoft.com/office/drawing/2014/main" id="{99773D85-0CDD-4B10-A0AA-9C75131E9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976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207DB0AD-1865-47FB-AE41-32CC764A81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DDBE99-4C3C-4412-8F1A-7D679C78BA9A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AC82312-BBE2-4F88-B868-59CC05CB0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1269" name="TextBox 6">
            <a:extLst>
              <a:ext uri="{FF2B5EF4-FFF2-40B4-BE49-F238E27FC236}">
                <a16:creationId xmlns:a16="http://schemas.microsoft.com/office/drawing/2014/main" id="{EA3320E9-C37D-49AF-A8A4-FAF0A252B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27138"/>
            <a:ext cx="7775575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1800" i="0" dirty="0">
                <a:solidFill>
                  <a:schemeClr val="tx1"/>
                </a:solidFill>
                <a:cs typeface="Times New Roman" panose="02020603050405020304" pitchFamily="18" charset="0"/>
              </a:rPr>
              <a:t>Функции CAD-систем подразделяют на функции двухмерного (2D) и трехмерного (3D) проектирования. К функциям 2D относятся черчение, оформление конструкторской документации; к функциям 3D — получение трехмерных моделей, параметрические расчеты, реалистичная визуализация, взаимное преобразование 2D и 3D моделей. </a:t>
            </a:r>
          </a:p>
          <a:p>
            <a:pPr algn="just"/>
            <a:endParaRPr lang="ru-RU" altLang="ru-RU" sz="18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i="0" dirty="0">
                <a:solidFill>
                  <a:schemeClr val="tx1"/>
                </a:solidFill>
                <a:cs typeface="Times New Roman" panose="02020603050405020304" pitchFamily="18" charset="0"/>
              </a:rPr>
              <a:t>Для современных CAD-систем характерен модульный принцип построения. Базовые модули конструкторского проектирования предназначены для твердотельного и поверхностного моделирования, синтеза конструкций из базовых элементов формы, поддерживают параметризацию и ассоциативность, проекционное черчение, выполняют разработку чертежей с простановкой размеров и допусков. Пользователь может пополнять библиотеку оригинальными моделями. </a:t>
            </a:r>
          </a:p>
          <a:p>
            <a:pPr algn="just"/>
            <a:endParaRPr lang="ru-RU" altLang="ru-RU" sz="1800" i="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i="0" dirty="0">
                <a:solidFill>
                  <a:srgbClr val="FF0000"/>
                </a:solidFill>
                <a:cs typeface="Times New Roman" panose="02020603050405020304" pitchFamily="18" charset="0"/>
              </a:rPr>
              <a:t>Основными MCAD </a:t>
            </a:r>
            <a:r>
              <a:rPr lang="ru-RU" altLang="ru-RU" sz="1800" i="0" dirty="0">
                <a:solidFill>
                  <a:srgbClr val="000000"/>
                </a:solidFill>
                <a:cs typeface="Times New Roman" panose="02020603050405020304" pitchFamily="18" charset="0"/>
              </a:rPr>
              <a:t>системами являются CATIA (Dassault </a:t>
            </a:r>
            <a:r>
              <a:rPr lang="ru-RU" altLang="ru-RU" sz="1800" i="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Systemes</a:t>
            </a:r>
            <a:r>
              <a:rPr lang="ru-RU" altLang="ru-RU" sz="1800" i="0" dirty="0">
                <a:solidFill>
                  <a:srgbClr val="000000"/>
                </a:solidFill>
                <a:cs typeface="Times New Roman" panose="02020603050405020304" pitchFamily="18" charset="0"/>
              </a:rPr>
              <a:t>), UNIGRAPHICS NX (Siemens PLM Software), Pro/ENGINEER (PTC), </a:t>
            </a:r>
            <a:r>
              <a:rPr lang="ru-RU" altLang="ru-RU" sz="1800" i="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AutoCAD</a:t>
            </a:r>
            <a:r>
              <a:rPr lang="ru-RU" altLang="ru-RU" sz="1800" i="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800" i="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Inventor</a:t>
            </a:r>
            <a:r>
              <a:rPr lang="ru-RU" altLang="ru-RU" sz="1800" i="0" dirty="0">
                <a:solidFill>
                  <a:srgbClr val="000000"/>
                </a:solidFill>
                <a:cs typeface="Times New Roman" panose="02020603050405020304" pitchFamily="18" charset="0"/>
              </a:rPr>
              <a:t> Professional. </a:t>
            </a:r>
            <a:endParaRPr lang="ru-RU" altLang="ru-RU" sz="1800" i="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altLang="ru-RU" sz="1800" i="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268" name="Рисунок 3">
            <a:extLst>
              <a:ext uri="{FF2B5EF4-FFF2-40B4-BE49-F238E27FC236}">
                <a16:creationId xmlns:a16="http://schemas.microsoft.com/office/drawing/2014/main" id="{68A6815C-FBD6-488A-ACD7-1FC6F250F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323" y="186532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1">
            <a:extLst>
              <a:ext uri="{FF2B5EF4-FFF2-40B4-BE49-F238E27FC236}">
                <a16:creationId xmlns:a16="http://schemas.microsoft.com/office/drawing/2014/main" id="{99624459-7550-4D00-BA35-A9D75C02B7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DBBC37E0-0C53-407A-9D59-4006F622CE18}" type="slidenum">
              <a:rPr lang="ru-RU" altLang="ru-RU" sz="1200" smtClean="0">
                <a:solidFill>
                  <a:srgbClr val="B5A788"/>
                </a:solidFill>
              </a:rPr>
              <a:pPr/>
              <a:t>14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2291" name="TextBox 3">
            <a:extLst>
              <a:ext uri="{FF2B5EF4-FFF2-40B4-BE49-F238E27FC236}">
                <a16:creationId xmlns:a16="http://schemas.microsoft.com/office/drawing/2014/main" id="{E638408D-D09E-40E7-A471-67D8A1F3C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175" y="1600200"/>
            <a:ext cx="7543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>
                <a:solidFill>
                  <a:srgbClr val="FF0000"/>
                </a:solidFill>
                <a:cs typeface="Times New Roman" panose="02020603050405020304" pitchFamily="18" charset="0"/>
              </a:rPr>
              <a:t>CAE — средства автоматизации инженерных расчётов, анализа и симуляции физических процессов, </a:t>
            </a:r>
          </a:p>
          <a:p>
            <a:pPr algn="just"/>
            <a:r>
              <a:rPr lang="ru-RU" altLang="ru-RU" sz="1800">
                <a:solidFill>
                  <a:srgbClr val="000000"/>
                </a:solidFill>
                <a:cs typeface="Times New Roman" panose="02020603050405020304" pitchFamily="18" charset="0"/>
              </a:rPr>
              <a:t>осуществляют динамическое моделирование, проверку и оптимизацию изделий. Системы инженерного анализа предназначены для изучения поведения продукта с использованием его геометрической модели - как правило, такая модель создается в системе CAD. Благодаря развитым CAE-системам, первые же собранные в реальном цехе изделия демонстрируют все заложенные его проектировщиками характеристики и могут тут же поставляется заказчику. </a:t>
            </a:r>
            <a:endParaRPr lang="ru-RU" altLang="ru-RU" sz="180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292" name="Рисунок 3">
            <a:extLst>
              <a:ext uri="{FF2B5EF4-FFF2-40B4-BE49-F238E27FC236}">
                <a16:creationId xmlns:a16="http://schemas.microsoft.com/office/drawing/2014/main" id="{EE55D774-2943-4FDC-AA48-9ED245A7D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494" y="3048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1">
            <a:extLst>
              <a:ext uri="{FF2B5EF4-FFF2-40B4-BE49-F238E27FC236}">
                <a16:creationId xmlns:a16="http://schemas.microsoft.com/office/drawing/2014/main" id="{2F398C51-D496-4663-9B5D-EB4FC9501C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8E2AE5AE-E888-4C94-A9F7-F0669DF40CFD}" type="slidenum">
              <a:rPr lang="ru-RU" altLang="ru-RU" sz="1200" smtClean="0">
                <a:solidFill>
                  <a:srgbClr val="B5A788"/>
                </a:solidFill>
              </a:rPr>
              <a:pPr/>
              <a:t>15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15EE50C2-C55E-4C31-8DA9-11C75FCE2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219200"/>
            <a:ext cx="778033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Наиболее распространены САЕ-системы, использующие решение систем дифференциальных уравнений в частных производных методом конечных элементов (МКЭ). Они делятся на универсальные системы анализа с использованием МКЭ и специализированные. </a:t>
            </a:r>
          </a:p>
          <a:p>
            <a:pPr algn="just"/>
            <a:endParaRPr lang="ru-RU" altLang="ru-RU" sz="18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Примеры САЕ 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систем моделирования полей физических величин в соответствии с МКЭ: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Ansys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MSC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Nastrаn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NX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Nastran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Cosmos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/M,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Nisa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Moldflow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ABAQUS, LS-DYNA, MSC.ADAMS, MSC, T-FLEX Анализ. </a:t>
            </a:r>
          </a:p>
          <a:p>
            <a:pPr algn="just"/>
            <a:endParaRPr lang="ru-RU" altLang="ru-RU" sz="1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Специализированные системы МКЭ ориентированы на конкретные виды анализа. Примерами таких систем могут служить пакеты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Flotran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Fluid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, предназначенные для моделирования гидро-газодинамических процессов, OPTRIS - для моделирования деформаций и др.</a:t>
            </a:r>
            <a:endParaRPr lang="ru-RU" altLang="ru-RU" sz="1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altLang="ru-RU" sz="1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316" name="Рисунок 3">
            <a:extLst>
              <a:ext uri="{FF2B5EF4-FFF2-40B4-BE49-F238E27FC236}">
                <a16:creationId xmlns:a16="http://schemas.microsoft.com/office/drawing/2014/main" id="{813ED327-A355-4021-9401-2B6D6B07E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96057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1">
            <a:extLst>
              <a:ext uri="{FF2B5EF4-FFF2-40B4-BE49-F238E27FC236}">
                <a16:creationId xmlns:a16="http://schemas.microsoft.com/office/drawing/2014/main" id="{2AD4D259-E454-4511-BD65-C508052D9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FF4A2888-9246-4BB1-A5E7-657DDA20C05C}" type="slidenum">
              <a:rPr lang="ru-RU" altLang="ru-RU" sz="1200" smtClean="0">
                <a:solidFill>
                  <a:srgbClr val="B5A788"/>
                </a:solidFill>
              </a:rPr>
              <a:pPr/>
              <a:t>16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7247C330-3E17-4A0A-99E9-E1B7A212B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480" y="974869"/>
            <a:ext cx="769620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CAM — 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средства технологической подготовки производства изделий, обеспечивают автоматизацию программирования и управления оборудования с числовым программным управлением (ЧПУ) или ГАПС (Гибких Автоматизированных Производственных Систем). 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Русским аналогом термина является АСТПП — автоматизированная система технологической подготовки производства. Сюда входит и задача САПР ТП - разработка технологической документации (маршрутной, операционной), доводимой до рабочих мест и регламентирующей процесс изготовления детали. </a:t>
            </a:r>
          </a:p>
          <a:p>
            <a:pPr algn="just"/>
            <a:endParaRPr lang="ru-RU" altLang="ru-RU" sz="18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Основные функции 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систем технологической подготовки производства (CAM): разработка технологических процессов, синтез управляющих программ для технологического оборудования с числовым программным управлением (ЧПУ), моделирование процессов обработки, в том числе построение траекторий относительного движения инструмента и заготовки в процессе обработки, генерация постпроцессоров для конкретных типов оборудования с ЧПУ (NC — </a:t>
            </a:r>
            <a:r>
              <a:rPr lang="ru-RU" altLang="ru-RU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Numerical</a:t>
            </a:r>
            <a:r>
              <a:rPr lang="ru-RU" altLang="ru-R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 Control), расчет норм времени обработки. </a:t>
            </a:r>
            <a:endParaRPr lang="ru-RU" altLang="ru-RU" sz="1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altLang="ru-RU" sz="1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340" name="Рисунок 3">
            <a:extLst>
              <a:ext uri="{FF2B5EF4-FFF2-40B4-BE49-F238E27FC236}">
                <a16:creationId xmlns:a16="http://schemas.microsoft.com/office/drawing/2014/main" id="{B905647F-0ADF-498B-A203-EB2830803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690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1">
            <a:extLst>
              <a:ext uri="{FF2B5EF4-FFF2-40B4-BE49-F238E27FC236}">
                <a16:creationId xmlns:a16="http://schemas.microsoft.com/office/drawing/2014/main" id="{E2509796-D3E6-4D09-8E9A-C59CE20ECB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44E1186C-D432-401C-B001-40CA1CBD81A1}" type="slidenum">
              <a:rPr lang="ru-RU" altLang="ru-RU" sz="1200" smtClean="0">
                <a:solidFill>
                  <a:srgbClr val="B5A788"/>
                </a:solidFill>
              </a:rPr>
              <a:pPr/>
              <a:t>17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671F2155-6368-4528-A95F-EDBBCABF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838200"/>
            <a:ext cx="7467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Примеры CAM. </a:t>
            </a: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NX CAM — система автоматизированной разработки управляющих про-грамм для станков с ЧПУ от компании Siemens PLM Software. 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SprutCAM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— единственная российская CAM-система, и одна из немногих среди зарубежных, поддерживающая разработку УП для многокоординатного, электроэрозионного и токарно-фрезерного оборудования с учетом полной кинематической 3D-модели всех узлов в том числе. 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ADEM (англ.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Automated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Design Engineering Manufacturing) — российская интегрированная CAD/CAM/CAPP система, предназначенная для автоматизации конструкторско-технологической подготовки производства (КТПП). 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16387" name="Рисунок 3">
            <a:extLst>
              <a:ext uri="{FF2B5EF4-FFF2-40B4-BE49-F238E27FC236}">
                <a16:creationId xmlns:a16="http://schemas.microsoft.com/office/drawing/2014/main" id="{5F115B2C-826D-4607-AACF-80A405D22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7" y="762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1">
            <a:extLst>
              <a:ext uri="{FF2B5EF4-FFF2-40B4-BE49-F238E27FC236}">
                <a16:creationId xmlns:a16="http://schemas.microsoft.com/office/drawing/2014/main" id="{7A6C5576-906E-43F9-AA6A-10CF2C2F15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C207CAAD-8895-47D8-93BD-673B0486A40C}" type="slidenum">
              <a:rPr lang="ru-RU" altLang="ru-RU" sz="1200" smtClean="0">
                <a:solidFill>
                  <a:srgbClr val="B5A788"/>
                </a:solidFill>
              </a:rPr>
              <a:pPr/>
              <a:t>18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7412" name="TextBox 5">
            <a:extLst>
              <a:ext uri="{FF2B5EF4-FFF2-40B4-BE49-F238E27FC236}">
                <a16:creationId xmlns:a16="http://schemas.microsoft.com/office/drawing/2014/main" id="{9AC3D356-56C8-4E54-8E08-A36BB2A8B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838200"/>
            <a:ext cx="7467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Пакет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EdgeCAM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от компании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Pathtrace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PowerMill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– продукт компании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Delcam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Функционал CAM-системы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Delcam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, начиная с 2011-й версии, интегрируется в среду проектирования CAD-системы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SolidWorks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разра-батываемого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корпорацией Dassault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Systèmes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SolidWorks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Corp.</a:t>
            </a:r>
          </a:p>
          <a:p>
            <a:pPr algn="just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Mastercam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– программное обеспечение для фрезерной, токарной, электроэрозионной и деревообработки на станках с числовым программным управлением (ЧПУ). Разработчик - известная американская компания CNC Software Inc., уже более 25 лет создает и совершенствует систему и является одним из мировых лидеров в CAM индустрии. </a:t>
            </a:r>
            <a:r>
              <a:rPr lang="ru-RU" altLang="ru-RU" sz="1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Mastercam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 интегрирован в программные продукты фирмы АСКОН.</a:t>
            </a:r>
          </a:p>
        </p:txBody>
      </p:sp>
      <p:pic>
        <p:nvPicPr>
          <p:cNvPr id="17411" name="Рисунок 3">
            <a:extLst>
              <a:ext uri="{FF2B5EF4-FFF2-40B4-BE49-F238E27FC236}">
                <a16:creationId xmlns:a16="http://schemas.microsoft.com/office/drawing/2014/main" id="{05257549-2D0F-4675-89D3-E27C79D76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1">
            <a:extLst>
              <a:ext uri="{FF2B5EF4-FFF2-40B4-BE49-F238E27FC236}">
                <a16:creationId xmlns:a16="http://schemas.microsoft.com/office/drawing/2014/main" id="{4CC827FC-88DF-4762-82E6-D247B8553E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EDF0670D-B128-4227-86AD-A461297F3201}" type="slidenum">
              <a:rPr lang="ru-RU" altLang="ru-RU" sz="1200" smtClean="0">
                <a:solidFill>
                  <a:srgbClr val="B5A788"/>
                </a:solidFill>
              </a:rPr>
              <a:pPr/>
              <a:t>19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0243" name="TextBox 3">
            <a:extLst>
              <a:ext uri="{FF2B5EF4-FFF2-40B4-BE49-F238E27FC236}">
                <a16:creationId xmlns:a16="http://schemas.microsoft.com/office/drawing/2014/main" id="{F3CFA8A3-3550-4890-BAB5-E3049646C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75" y="1295400"/>
            <a:ext cx="78486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CAPP (англ. </a:t>
            </a:r>
            <a:r>
              <a:rPr lang="ru-RU" altLang="ru-RU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computer-aided</a:t>
            </a:r>
            <a:r>
              <a:rPr lang="ru-RU" altLang="ru-RU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process</a:t>
            </a:r>
            <a:r>
              <a:rPr lang="ru-RU" altLang="ru-RU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planning</a:t>
            </a:r>
            <a:r>
              <a:rPr lang="ru-RU" altLang="ru-RU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- автоматизированная система технологической подготовки производства) </a:t>
            </a:r>
            <a:r>
              <a:rPr lang="ru-RU" altLang="ru-RU" sz="1800" dirty="0">
                <a:solidFill>
                  <a:schemeClr val="tx1"/>
                </a:solidFill>
                <a:cs typeface="Times New Roman" panose="02020603050405020304" pitchFamily="18" charset="0"/>
              </a:rPr>
              <a:t>— средства автоматизации планирования технологических процессов применяемые на стыке систем CAD и CAM. </a:t>
            </a:r>
          </a:p>
          <a:p>
            <a:pPr algn="just"/>
            <a:endParaRPr lang="ru-RU" altLang="ru-RU" sz="1800" dirty="0">
              <a:solidFill>
                <a:schemeClr val="tx1"/>
              </a:solidFill>
            </a:endParaRPr>
          </a:p>
          <a:p>
            <a:pPr algn="just"/>
            <a:r>
              <a:rPr lang="ru-RU" altLang="ru-RU" sz="1800" dirty="0">
                <a:solidFill>
                  <a:schemeClr val="tx1"/>
                </a:solidFill>
              </a:rPr>
              <a:t>Это программные продукты, помогающие автоматизировать процесс подготовки производства, а именно планирование (написание) технологических процессов. В основном такие про-граммы работают с базой данных технологических планов предприятия. </a:t>
            </a:r>
          </a:p>
        </p:txBody>
      </p:sp>
      <p:pic>
        <p:nvPicPr>
          <p:cNvPr id="10244" name="Рисунок 3">
            <a:extLst>
              <a:ext uri="{FF2B5EF4-FFF2-40B4-BE49-F238E27FC236}">
                <a16:creationId xmlns:a16="http://schemas.microsoft.com/office/drawing/2014/main" id="{DA45F901-CEDB-4A56-B09C-A795D6321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80294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7">
            <a:extLst>
              <a:ext uri="{FF2B5EF4-FFF2-40B4-BE49-F238E27FC236}">
                <a16:creationId xmlns:a16="http://schemas.microsoft.com/office/drawing/2014/main" id="{37BC7DF5-702D-49DA-9A7A-988119C32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671" y="166914"/>
            <a:ext cx="747077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4854575" algn="r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3 Классификация САПР по целевому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назначению и их функции  (CAPP, PDM)</a:t>
            </a:r>
          </a:p>
        </p:txBody>
      </p:sp>
    </p:spTree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261F8B-C835-4146-87BF-FB97658FFE8F}"/>
              </a:ext>
            </a:extLst>
          </p:cNvPr>
          <p:cNvSpPr txBox="1"/>
          <p:nvPr/>
        </p:nvSpPr>
        <p:spPr>
          <a:xfrm>
            <a:off x="1371600" y="990600"/>
            <a:ext cx="7467600" cy="29577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План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Clr>
                <a:schemeClr val="accent1"/>
              </a:buClr>
              <a:buSzPct val="80000"/>
              <a:tabLst>
                <a:tab pos="457200" algn="l"/>
                <a:tab pos="4855369" algn="r"/>
              </a:tabLst>
              <a:defRPr/>
            </a:pP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1 </a:t>
            </a:r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Классификация САПР по отраслевому назначению</a:t>
            </a:r>
          </a:p>
          <a:p>
            <a:pPr algn="just">
              <a:spcBef>
                <a:spcPts val="0"/>
              </a:spcBef>
              <a:buClr>
                <a:schemeClr val="accent1"/>
              </a:buClr>
              <a:buSzPct val="80000"/>
              <a:tabLst>
                <a:tab pos="457200" algn="l"/>
                <a:tab pos="4855369" algn="r"/>
              </a:tabLst>
              <a:defRPr/>
            </a:pPr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2 Классификация САПР по целевому назначению и их функции 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(CAD, CAE, CAM ) </a:t>
            </a:r>
            <a:endParaRPr lang="ru-RU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3 Классификация САПР по целевому назначению и их функции  (CAPP, PDM)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tabLst>
                <a:tab pos="457200" algn="l"/>
                <a:tab pos="4855369" algn="r"/>
              </a:tabLst>
              <a:defRPr/>
            </a:pP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tabLst>
                <a:tab pos="457200" algn="l"/>
                <a:tab pos="4855369" algn="r"/>
              </a:tabLst>
              <a:defRPr/>
            </a:pPr>
            <a:endParaRPr lang="en-US" sz="1800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10244" name="Рисунок 3">
            <a:extLst>
              <a:ext uri="{FF2B5EF4-FFF2-40B4-BE49-F238E27FC236}">
                <a16:creationId xmlns:a16="http://schemas.microsoft.com/office/drawing/2014/main" id="{64E4CE5A-9040-4B06-8256-0FF775EBF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2400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2388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1">
            <a:extLst>
              <a:ext uri="{FF2B5EF4-FFF2-40B4-BE49-F238E27FC236}">
                <a16:creationId xmlns:a16="http://schemas.microsoft.com/office/drawing/2014/main" id="{8BD3D7D9-55CF-4FB4-ACA0-83654E869B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BA30E0F0-1B14-4401-89F0-CE09519A1225}" type="slidenum">
              <a:rPr lang="ru-RU" altLang="ru-RU" sz="1200" smtClean="0">
                <a:solidFill>
                  <a:srgbClr val="B5A788"/>
                </a:solidFill>
              </a:rPr>
              <a:pPr/>
              <a:t>20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1267" name="TextBox 3">
            <a:extLst>
              <a:ext uri="{FF2B5EF4-FFF2-40B4-BE49-F238E27FC236}">
                <a16:creationId xmlns:a16="http://schemas.microsoft.com/office/drawing/2014/main" id="{F8C32FE0-C3D1-4CDF-853D-5B904E1D2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75" y="1295400"/>
            <a:ext cx="7848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Задача CAPP следующая: по заданной модели изделия, выполненной в CAD-системе, составить план его производства — маршрут изготовления.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В этот маршрут входят сведения о последовательности технологических операций изготовления детали, а также сборочных операциях (если таковые имеются); оборудование, используемое на каждой операции, и инструмент, при помощи которого на операциях производится обработка.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Обычно технологическая подготовка производства осуществляется в написании технологических процессов на новые изделия, или разработка техпроцессов по уже имеющейся базе типовых технологических процессов.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Если говорить о автоматизации написании технологических процессов, то существует два подхода: модифицированный и генеративный. </a:t>
            </a:r>
          </a:p>
          <a:p>
            <a:pPr algn="just"/>
            <a:endParaRPr lang="ru-RU" altLang="ru-RU" sz="1800">
              <a:solidFill>
                <a:schemeClr val="tx1"/>
              </a:solidFill>
            </a:endParaRPr>
          </a:p>
        </p:txBody>
      </p:sp>
      <p:pic>
        <p:nvPicPr>
          <p:cNvPr id="11268" name="Рисунок 3">
            <a:extLst>
              <a:ext uri="{FF2B5EF4-FFF2-40B4-BE49-F238E27FC236}">
                <a16:creationId xmlns:a16="http://schemas.microsoft.com/office/drawing/2014/main" id="{B9217647-F64E-47B1-89B2-D5A2C768F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1">
            <a:extLst>
              <a:ext uri="{FF2B5EF4-FFF2-40B4-BE49-F238E27FC236}">
                <a16:creationId xmlns:a16="http://schemas.microsoft.com/office/drawing/2014/main" id="{934F9441-5267-46DC-A500-6D37ECCA87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3E5A46F-56DC-4DF3-88DE-F2ED06750B70}" type="slidenum">
              <a:rPr lang="ru-RU" altLang="ru-RU" sz="1200" smtClean="0">
                <a:solidFill>
                  <a:srgbClr val="B5A788"/>
                </a:solidFill>
              </a:rPr>
              <a:pPr/>
              <a:t>21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2292" name="TextBox 4">
            <a:extLst>
              <a:ext uri="{FF2B5EF4-FFF2-40B4-BE49-F238E27FC236}">
                <a16:creationId xmlns:a16="http://schemas.microsoft.com/office/drawing/2014/main" id="{D0A710B7-C1B7-44A0-8457-F9FE0F27E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1295400"/>
            <a:ext cx="76962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1800">
                <a:solidFill>
                  <a:srgbClr val="FF0000"/>
                </a:solidFill>
                <a:cs typeface="Times New Roman" panose="02020603050405020304" pitchFamily="18" charset="0"/>
              </a:rPr>
              <a:t>Примеры CAPP.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Tecnomatix — пакет решений для трехмерного моделирования, анализа и автоматизированной подготовки производства от компании Siemens PLM Software.</a:t>
            </a:r>
          </a:p>
          <a:p>
            <a:pPr algn="just"/>
            <a:endParaRPr lang="ru-RU" altLang="ru-RU" sz="18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 Vertical - система автоматизации технологической подготовки производства от компании Ascon. </a:t>
            </a:r>
          </a:p>
          <a:p>
            <a:pPr algn="just"/>
            <a:endParaRPr lang="ru-RU" altLang="ru-RU" sz="18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Техно Про и TechnologiCS – отечественных разработок.</a:t>
            </a:r>
          </a:p>
        </p:txBody>
      </p:sp>
      <p:pic>
        <p:nvPicPr>
          <p:cNvPr id="12291" name="Рисунок 3">
            <a:extLst>
              <a:ext uri="{FF2B5EF4-FFF2-40B4-BE49-F238E27FC236}">
                <a16:creationId xmlns:a16="http://schemas.microsoft.com/office/drawing/2014/main" id="{07EC052F-665C-47F1-9528-EE2AAEBB8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1">
            <a:extLst>
              <a:ext uri="{FF2B5EF4-FFF2-40B4-BE49-F238E27FC236}">
                <a16:creationId xmlns:a16="http://schemas.microsoft.com/office/drawing/2014/main" id="{EE3A0662-4855-4DE7-BB3F-0A66AB643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6175F298-3526-4F6B-A186-933D2B2F15D9}" type="slidenum">
              <a:rPr lang="ru-RU" altLang="ru-RU" sz="1200" smtClean="0">
                <a:solidFill>
                  <a:srgbClr val="B5A788"/>
                </a:solidFill>
              </a:rPr>
              <a:pPr/>
              <a:t>22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B1646E93-B20E-4C6C-8983-955A6FF57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1295400"/>
            <a:ext cx="80772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>
                <a:solidFill>
                  <a:srgbClr val="FF0000"/>
                </a:solidFill>
                <a:cs typeface="Times New Roman" panose="02020603050405020304" pitchFamily="18" charset="0"/>
              </a:rPr>
              <a:t>Системы управления данными об изделии (PDM системы)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используются на всех этапах проектирования, позволяя осуществлять режим коллективного проектирования, автоматизируя функции управления, связанные с этим режимом: назначение и обеспечение квалитета ответственности, прав доступа, ведение базы данных проекта и т.д. </a:t>
            </a:r>
          </a:p>
          <a:p>
            <a:pPr algn="just"/>
            <a:endParaRPr lang="ru-RU" altLang="ru-RU" sz="18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В первую очередь системы PDM упрощают передачу данных между отделами предприятия и доступ к информации, необходимой для работы в разных программных системах. </a:t>
            </a:r>
          </a:p>
          <a:p>
            <a:pPr algn="just"/>
            <a:endParaRPr lang="ru-RU" altLang="ru-RU" sz="18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Использование этих систем на предприятии улучшает взаимодействие подразделений, уменьшает бумажный документооборот, повышает эффективность управления. </a:t>
            </a:r>
          </a:p>
        </p:txBody>
      </p:sp>
      <p:pic>
        <p:nvPicPr>
          <p:cNvPr id="13316" name="Рисунок 3">
            <a:extLst>
              <a:ext uri="{FF2B5EF4-FFF2-40B4-BE49-F238E27FC236}">
                <a16:creationId xmlns:a16="http://schemas.microsoft.com/office/drawing/2014/main" id="{FBC5D361-AEEA-4F67-8A84-A70534847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837" y="200025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1">
            <a:extLst>
              <a:ext uri="{FF2B5EF4-FFF2-40B4-BE49-F238E27FC236}">
                <a16:creationId xmlns:a16="http://schemas.microsoft.com/office/drawing/2014/main" id="{4E1E087A-4726-4BB7-ADAE-AF9D0E464F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45AFC6D4-B9A6-467A-9ED0-38C777EA7617}" type="slidenum">
              <a:rPr lang="ru-RU" altLang="ru-RU" sz="1200" smtClean="0">
                <a:solidFill>
                  <a:srgbClr val="B5A788"/>
                </a:solidFill>
              </a:rPr>
              <a:pPr/>
              <a:t>23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B494BB73-7BDF-4D63-B3BC-82F532FA3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1295400"/>
            <a:ext cx="80772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>
                <a:solidFill>
                  <a:srgbClr val="FF0000"/>
                </a:solidFill>
                <a:cs typeface="Times New Roman" panose="02020603050405020304" pitchFamily="18" charset="0"/>
              </a:rPr>
              <a:t>Наиболее типичные задачи, решаемые при помощи PDM-систем: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- электронный архив документации (конструкторской, технологической, организационно-распорядительной, проектной, нормативно-технической);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- электронный документооборот (согласование данных и документов, контроль исполнения);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- управление разработкой данных и документации (совместная работа в рабочей группе, управление составами и конфигурацией изделий);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- компьютерная система менеджмента качества; </a:t>
            </a: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- электронные справочники (материалы, ПКИ, стандартные изделия и т.д.). </a:t>
            </a:r>
          </a:p>
        </p:txBody>
      </p:sp>
      <p:pic>
        <p:nvPicPr>
          <p:cNvPr id="14340" name="Рисунок 3">
            <a:extLst>
              <a:ext uri="{FF2B5EF4-FFF2-40B4-BE49-F238E27FC236}">
                <a16:creationId xmlns:a16="http://schemas.microsoft.com/office/drawing/2014/main" id="{B6734CA6-A409-4038-8F28-9350149C3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1">
            <a:extLst>
              <a:ext uri="{FF2B5EF4-FFF2-40B4-BE49-F238E27FC236}">
                <a16:creationId xmlns:a16="http://schemas.microsoft.com/office/drawing/2014/main" id="{15010ACA-B593-42EF-B504-510C1C1BE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676C00D3-CD16-45DF-9922-0647339AD3A2}" type="slidenum">
              <a:rPr lang="ru-RU" altLang="ru-RU" sz="1200" smtClean="0">
                <a:solidFill>
                  <a:srgbClr val="B5A788"/>
                </a:solidFill>
              </a:rPr>
              <a:pPr/>
              <a:t>24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C1CF50CD-4CAF-4378-9AE4-88AAD045F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1295400"/>
            <a:ext cx="80772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1800">
                <a:solidFill>
                  <a:srgbClr val="FF0000"/>
                </a:solidFill>
                <a:cs typeface="Times New Roman" panose="02020603050405020304" pitchFamily="18" charset="0"/>
              </a:rPr>
              <a:t>Примеры PDM. </a:t>
            </a:r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В настоящее время наиболее известными PDM-системами являются ENOVIA и SmarTeam (Dessault Systemes), Teamcenter (Siemens PLM Software), Windchill (PTC), mySAP PLM (SAP), BaanPDM (BAAN) и российские системы Лоцман: PLM (Аскон), PDM StepSuite (НПО "При-кладная логистика"), Party Plus (Лоция Софт). </a:t>
            </a:r>
          </a:p>
          <a:p>
            <a:pPr algn="just"/>
            <a:endParaRPr lang="ru-RU" altLang="ru-RU" sz="18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Основные разработчики САПР в машиностроении считают целесообразным предлагать комплексные системы PLM, в состав которых входят как модули CAD/CAM/CAE, так и PDM. </a:t>
            </a:r>
          </a:p>
          <a:p>
            <a:pPr algn="just"/>
            <a:endParaRPr lang="ru-RU" altLang="ru-RU" sz="18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>
                <a:solidFill>
                  <a:schemeClr val="tx1"/>
                </a:solidFill>
                <a:cs typeface="Times New Roman" panose="02020603050405020304" pitchFamily="18" charset="0"/>
              </a:rPr>
              <a:t>С помощью CAD-средств создаётся геометрическая модель изделия, которая используется в качестве входных данных в системах CAM, и на основе которой, в системах CAE, формируется требуемая для инженерного анализа модель исследуемого процесса. </a:t>
            </a:r>
          </a:p>
        </p:txBody>
      </p:sp>
      <p:pic>
        <p:nvPicPr>
          <p:cNvPr id="15364" name="Рисунок 3">
            <a:extLst>
              <a:ext uri="{FF2B5EF4-FFF2-40B4-BE49-F238E27FC236}">
                <a16:creationId xmlns:a16="http://schemas.microsoft.com/office/drawing/2014/main" id="{333226C7-B716-497D-AD2C-67CEA672E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7A0FAF19-B462-47C5-A13D-2C00A862E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E942F2-A434-44C8-8CDE-842974ADD505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F7465C2-E1A7-4A1F-BDD6-2CAB393DC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06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C641FFAC-4C57-415C-90F0-E933D02A1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676400"/>
            <a:ext cx="78486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i="0">
                <a:latin typeface="Times New Roman" panose="02020603050405020304" pitchFamily="18" charset="0"/>
              </a:rPr>
              <a:t>СПАСИБО ЗА ВНИМАНИЕ!!!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00" i="0">
              <a:latin typeface="Times New Roman" panose="02020603050405020304" pitchFamily="18" charset="0"/>
            </a:endParaRPr>
          </a:p>
        </p:txBody>
      </p:sp>
      <p:pic>
        <p:nvPicPr>
          <p:cNvPr id="10246" name="Рисунок 4">
            <a:extLst>
              <a:ext uri="{FF2B5EF4-FFF2-40B4-BE49-F238E27FC236}">
                <a16:creationId xmlns:a16="http://schemas.microsoft.com/office/drawing/2014/main" id="{2B902BB1-D849-4DF9-A02E-55CD79587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7" y="380095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3A8C13F8-027B-4C7D-90BD-50ECCB3063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24F761-EA19-4CA6-9E01-B66FA8D242D3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81B42C5-040A-4163-9262-9999A245A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06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56C31FC1-1D29-4726-B262-DA155240D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250" y="533400"/>
            <a:ext cx="7848600" cy="587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i="0" dirty="0">
                <a:latin typeface="Times New Roman" panose="02020603050405020304" pitchFamily="18" charset="0"/>
              </a:rPr>
              <a:t>Рекомендуемая литература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 dirty="0">
              <a:latin typeface="Times New Roman" panose="02020603050405020304" pitchFamily="18" charset="0"/>
            </a:endParaRP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Паршина, Г. И. Системы автоматизированного проектирования: учебник для студентов. – Караганда: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КарГТУ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2018. – 221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Селезнев В. А., Дмитроченко С. А. Компьютерная графика: учебник и практикум для студентов. – М.: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2018. – 228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Гафуров Х.Л.,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Гафров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Т.Х. Системы автоматизированного проектирования: Учебное пособие. – СПб.: Судостроение, 2015. — 320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Норенков И.П. Основы автоматизированного проектирования: учеб. для вузов. – М.: МГТУ им. Баумана, 2018. – 360с.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Джонс Дж. К. Методы проектирования. Пер. с англ. 4–е изд. доп. – М.: Мир, 2020. – 326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Алексеев О.В., Головков А.А., Пивоваров И.Ю. и др. Автоматизация проектирования радиоэлектронных средств: Учеб. пособие для вузов. – М.: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Высш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2014. – 479 с.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00" i="0" dirty="0">
              <a:latin typeface="Times New Roman" panose="02020603050405020304" pitchFamily="18" charset="0"/>
            </a:endParaRPr>
          </a:p>
        </p:txBody>
      </p:sp>
      <p:pic>
        <p:nvPicPr>
          <p:cNvPr id="11270" name="Рисунок 4">
            <a:extLst>
              <a:ext uri="{FF2B5EF4-FFF2-40B4-BE49-F238E27FC236}">
                <a16:creationId xmlns:a16="http://schemas.microsoft.com/office/drawing/2014/main" id="{04C21498-83BC-4529-ADB1-300C6F43E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7409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C503DC24-642B-49B3-8A28-300606A005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319D9B-3FC5-4644-9823-2EBA0E329B47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0F1028B-8683-4E3C-9823-828CEB967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2292" name="TextBox 5">
            <a:extLst>
              <a:ext uri="{FF2B5EF4-FFF2-40B4-BE49-F238E27FC236}">
                <a16:creationId xmlns:a16="http://schemas.microsoft.com/office/drawing/2014/main" id="{40EDA48F-F2D5-479A-8523-31975192D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01738"/>
            <a:ext cx="7851775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1 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Классификация САПР по отраслевому назначению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Одними из важнейших функций инженера являются </a:t>
            </a:r>
            <a:r>
              <a:rPr lang="ru-RU" altLang="ru-RU" sz="2400" i="0" u="sng" dirty="0">
                <a:solidFill>
                  <a:srgbClr val="003399"/>
                </a:solidFill>
                <a:cs typeface="Times New Roman" panose="02020603050405020304" pitchFamily="18" charset="0"/>
              </a:rPr>
              <a:t>проектирование изделий и технологических процессов их изготовления</a:t>
            </a:r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В связи с этим САПР принято делить по крайней мере на два основных вида: 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САПР изделий (САПР И);</a:t>
            </a:r>
          </a:p>
          <a:p>
            <a:pPr algn="just">
              <a:buSzPts val="1400"/>
              <a:buFont typeface="Symbol" panose="05050102010706020507" pitchFamily="18" charset="2"/>
              <a:buChar char=""/>
            </a:pPr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САПР технологических процессов (САПР ТП) их изготовления.</a:t>
            </a:r>
            <a:r>
              <a:rPr lang="ru-RU" altLang="ru-RU" i="0" dirty="0">
                <a:cs typeface="Times New Roman" panose="02020603050405020304" pitchFamily="18" charset="0"/>
              </a:rPr>
              <a:t>.</a:t>
            </a:r>
            <a:endParaRPr lang="ru-RU" altLang="ru-RU" sz="3200" i="0" dirty="0">
              <a:cs typeface="Times New Roman" panose="02020603050405020304" pitchFamily="18" charset="0"/>
            </a:endParaRPr>
          </a:p>
        </p:txBody>
      </p:sp>
      <p:pic>
        <p:nvPicPr>
          <p:cNvPr id="12294" name="Рисунок 3">
            <a:extLst>
              <a:ext uri="{FF2B5EF4-FFF2-40B4-BE49-F238E27FC236}">
                <a16:creationId xmlns:a16="http://schemas.microsoft.com/office/drawing/2014/main" id="{A82E69DA-FC12-4EAC-9381-9EF2CF0A2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18659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7C2E2714-6EA8-44E5-BA28-2B087BA47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F28185-5DEE-4DA6-AB4C-F099D8FB0738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4F4699D-B479-4601-A4BA-8CE5B1698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3316" name="TextBox 5">
            <a:extLst>
              <a:ext uri="{FF2B5EF4-FFF2-40B4-BE49-F238E27FC236}">
                <a16:creationId xmlns:a16="http://schemas.microsoft.com/office/drawing/2014/main" id="{8F8789EE-6B17-46CA-8220-276DAD096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828800"/>
            <a:ext cx="785177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>
                <a:solidFill>
                  <a:srgbClr val="FF0000"/>
                </a:solidFill>
                <a:cs typeface="Times New Roman" panose="02020603050405020304" pitchFamily="18" charset="0"/>
              </a:rPr>
              <a:t>САПР изделий. </a:t>
            </a:r>
            <a:r>
              <a:rPr lang="ru-RU" altLang="ru-RU" sz="2400" i="0">
                <a:solidFill>
                  <a:schemeClr val="tx1"/>
                </a:solidFill>
                <a:cs typeface="Times New Roman" panose="02020603050405020304" pitchFamily="18" charset="0"/>
              </a:rPr>
              <a:t>На Западе эти системы называют CAD (Computer Aided Design). Здесь Computer – компьютер, Aided – с помощью, Design – проект, проектировать. Т.е. по – существу термин «CAD» можно перевести как «проектирование с помощью компьютера». Эти системы выполняют объемное и плоское геометрическое моделирование, инженерные расчеты и анализ, оценку проектных решений, изготовление чертежей.</a:t>
            </a:r>
          </a:p>
          <a:p>
            <a:pPr algn="just"/>
            <a:endParaRPr lang="ru-RU" altLang="ru-RU" sz="2400" i="0">
              <a:solidFill>
                <a:schemeClr val="tx1"/>
              </a:solidFill>
            </a:endParaRPr>
          </a:p>
        </p:txBody>
      </p:sp>
      <p:pic>
        <p:nvPicPr>
          <p:cNvPr id="13318" name="Рисунок 3">
            <a:extLst>
              <a:ext uri="{FF2B5EF4-FFF2-40B4-BE49-F238E27FC236}">
                <a16:creationId xmlns:a16="http://schemas.microsoft.com/office/drawing/2014/main" id="{78BD0679-FFB9-4AC2-965C-38B61F4FA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327025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03A021EC-4872-4279-978D-117F88DC0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294986-5A74-4B4C-91DC-2F9BB470F999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A3CA398-0ECA-4081-94DA-5746AEF90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4340" name="TextBox 5">
            <a:extLst>
              <a:ext uri="{FF2B5EF4-FFF2-40B4-BE49-F238E27FC236}">
                <a16:creationId xmlns:a16="http://schemas.microsoft.com/office/drawing/2014/main" id="{761B246E-48B5-4D07-91F2-5C7361CE2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00200"/>
            <a:ext cx="78517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2400" i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>
                <a:solidFill>
                  <a:schemeClr val="tx1"/>
                </a:solidFill>
              </a:rPr>
              <a:t>Научно – исследовательский этап САПР иногда выделяют в самостоятельную </a:t>
            </a:r>
            <a:r>
              <a:rPr lang="ru-RU" altLang="ru-RU" sz="2400" i="0">
                <a:solidFill>
                  <a:srgbClr val="FF0000"/>
                </a:solidFill>
              </a:rPr>
              <a:t>автоматизированную систему научных исследований (АСНИ) </a:t>
            </a:r>
            <a:r>
              <a:rPr lang="ru-RU" altLang="ru-RU" sz="2400" i="0">
                <a:solidFill>
                  <a:schemeClr val="tx1"/>
                </a:solidFill>
              </a:rPr>
              <a:t>или, используя западную терминологию, автоматизированную систему инжиниринга – CAE (Computer Aided Engineering). </a:t>
            </a:r>
            <a:endParaRPr lang="ru-RU" altLang="ru-RU" sz="240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14342" name="Рисунок 3">
            <a:extLst>
              <a:ext uri="{FF2B5EF4-FFF2-40B4-BE49-F238E27FC236}">
                <a16:creationId xmlns:a16="http://schemas.microsoft.com/office/drawing/2014/main" id="{24D5C8A6-EDE4-4333-9A91-F3EEEFF15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637" y="381455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>
            <a:extLst>
              <a:ext uri="{FF2B5EF4-FFF2-40B4-BE49-F238E27FC236}">
                <a16:creationId xmlns:a16="http://schemas.microsoft.com/office/drawing/2014/main" id="{E8B2D94D-74A7-4166-AA72-1B0A7379CF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16F6B0-CF62-4DD5-B416-6DEA63DADD06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39BD48D-1B9B-4053-BBE6-08879FC61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5364" name="TextBox 5">
            <a:extLst>
              <a:ext uri="{FF2B5EF4-FFF2-40B4-BE49-F238E27FC236}">
                <a16:creationId xmlns:a16="http://schemas.microsoft.com/office/drawing/2014/main" id="{13FDAAEE-1AB1-4075-A40C-A306ACFDD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850" y="1411288"/>
            <a:ext cx="75438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>
                <a:solidFill>
                  <a:srgbClr val="FF0000"/>
                </a:solidFill>
              </a:rPr>
              <a:t>САПР технологии изготовления. </a:t>
            </a:r>
            <a:r>
              <a:rPr lang="ru-RU" altLang="ru-RU" sz="2400" i="0">
                <a:solidFill>
                  <a:schemeClr val="tx1"/>
                </a:solidFill>
              </a:rPr>
              <a:t>В России эти системы принято называть </a:t>
            </a:r>
            <a:r>
              <a:rPr lang="ru-RU" altLang="ru-RU" sz="2400" i="0">
                <a:solidFill>
                  <a:srgbClr val="FF0000"/>
                </a:solidFill>
              </a:rPr>
              <a:t>САПР ТП или АС ТППП </a:t>
            </a:r>
            <a:r>
              <a:rPr lang="ru-RU" altLang="ru-RU" sz="2400" i="0">
                <a:solidFill>
                  <a:schemeClr val="tx1"/>
                </a:solidFill>
              </a:rPr>
              <a:t>(автоматизированные системы технологической </a:t>
            </a:r>
            <a:r>
              <a:rPr lang="ru-RU" altLang="ru-RU" sz="2400" i="0">
                <a:solidFill>
                  <a:schemeClr val="tx1"/>
                </a:solidFill>
                <a:cs typeface="Times New Roman" panose="02020603050405020304" pitchFamily="18" charset="0"/>
              </a:rPr>
              <a:t>подготовки производства). На Западе их называют CAPP (Computer Automated Process Planning). Здесь Automated – автоматический, Process – процесс, Planning – планировать, планирование, составление плана. С помощью этих систем разрабатывают технологические процессы и оформляют их в виде маршрутных, операционных, маршрутно – операционных карт, проектируют технологическую оснастку, разрабатывают управляющие программы (УП) для станков с ЧПУ.</a:t>
            </a:r>
          </a:p>
        </p:txBody>
      </p:sp>
      <p:pic>
        <p:nvPicPr>
          <p:cNvPr id="15366" name="Рисунок 3">
            <a:extLst>
              <a:ext uri="{FF2B5EF4-FFF2-40B4-BE49-F238E27FC236}">
                <a16:creationId xmlns:a16="http://schemas.microsoft.com/office/drawing/2014/main" id="{78D07E71-D40D-4AC6-90CE-26EA44EDC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06048059-CF72-4FC5-98DC-01ADEC4D10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2F03BD-1C93-4C59-86D8-8C7FCC380850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E6CB43-708C-4655-A791-EBC14AB91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9D0E2453-03EB-4E62-80B0-FC2037774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313" y="1614488"/>
            <a:ext cx="75438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>
                <a:solidFill>
                  <a:schemeClr val="tx1"/>
                </a:solidFill>
              </a:rPr>
              <a:t>Более конкретное описание технологии обработки на оборудовании с ЧПУ (в виде кадров управляющей программы) вводится в </a:t>
            </a:r>
            <a:r>
              <a:rPr lang="ru-RU" altLang="ru-RU" sz="2400" i="0">
                <a:solidFill>
                  <a:srgbClr val="FF0000"/>
                </a:solidFill>
              </a:rPr>
              <a:t>автоматизированную систему управления производственным оборудованием (АСУПР), </a:t>
            </a:r>
            <a:r>
              <a:rPr lang="ru-RU" altLang="ru-RU" sz="2400" i="0">
                <a:solidFill>
                  <a:schemeClr val="tx1"/>
                </a:solidFill>
              </a:rPr>
              <a:t>которую на Западе принято называть CAM (Computer Aided Manufacturing). Здесь Manufacturing – производство, изготовление. Техническими средствами, реализующими данную систему, могут быть системы ЧПУ станков, компьютеры, управляющие автоматизированными станочными системами.</a:t>
            </a:r>
          </a:p>
        </p:txBody>
      </p:sp>
      <p:pic>
        <p:nvPicPr>
          <p:cNvPr id="16390" name="Рисунок 3">
            <a:extLst>
              <a:ext uri="{FF2B5EF4-FFF2-40B4-BE49-F238E27FC236}">
                <a16:creationId xmlns:a16="http://schemas.microsoft.com/office/drawing/2014/main" id="{9A9C5DE3-7B12-4E84-81D6-44926D688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7" y="356281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FE13EC62-BB88-4262-8691-CF5348E8D0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30E099-1FF9-4DE1-8D75-A84ADD5D4842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D9293A6-B11E-4A20-86A6-8B55ADBD3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17412" name="TextBox 5">
            <a:extLst>
              <a:ext uri="{FF2B5EF4-FFF2-40B4-BE49-F238E27FC236}">
                <a16:creationId xmlns:a16="http://schemas.microsoft.com/office/drawing/2014/main" id="{C08CAA6E-8650-45FB-AE3D-50B1EB1E8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138" y="1447800"/>
            <a:ext cx="75438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>
                <a:solidFill>
                  <a:srgbClr val="FF0000"/>
                </a:solidFill>
              </a:rPr>
              <a:t>Система производственного планирования и управления PPS (Produktionsplaungs system)</a:t>
            </a:r>
            <a:r>
              <a:rPr lang="ru-RU" altLang="ru-RU" sz="2400" i="0">
                <a:solidFill>
                  <a:schemeClr val="tx1"/>
                </a:solidFill>
              </a:rPr>
              <a:t>, что соответствует отечественному термину АСУП (автоматизированная система управления производством), </a:t>
            </a:r>
          </a:p>
          <a:p>
            <a:pPr algn="just"/>
            <a:endParaRPr lang="ru-RU" altLang="ru-RU" sz="2400" i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>
                <a:solidFill>
                  <a:srgbClr val="FF0000"/>
                </a:solidFill>
              </a:rPr>
              <a:t>Система управления качеством CAQ (Computer Aided Qulity Control).</a:t>
            </a:r>
            <a:r>
              <a:rPr lang="ru-RU" altLang="ru-RU" sz="2400" i="0">
                <a:solidFill>
                  <a:schemeClr val="tx1"/>
                </a:solidFill>
              </a:rPr>
              <a:t> Здесь Qulity – качество, Control – управление. У нас используется термин АСУК (автоматизированная система управления качеством</a:t>
            </a:r>
            <a:r>
              <a:rPr lang="ru-RU" altLang="ru-RU" sz="1800" i="0">
                <a:solidFill>
                  <a:schemeClr val="tx1"/>
                </a:solidFill>
              </a:rPr>
              <a:t>).</a:t>
            </a:r>
            <a:endParaRPr lang="ru-RU" altLang="ru-RU" sz="1800">
              <a:cs typeface="Times New Roman" panose="02020603050405020304" pitchFamily="18" charset="0"/>
            </a:endParaRPr>
          </a:p>
        </p:txBody>
      </p:sp>
      <p:pic>
        <p:nvPicPr>
          <p:cNvPr id="17414" name="Рисунок 3">
            <a:extLst>
              <a:ext uri="{FF2B5EF4-FFF2-40B4-BE49-F238E27FC236}">
                <a16:creationId xmlns:a16="http://schemas.microsoft.com/office/drawing/2014/main" id="{30D69143-94E6-4ED9-99C4-0475C69F0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5437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4648</TotalTime>
  <Words>1975</Words>
  <Application>Microsoft Office PowerPoint</Application>
  <PresentationFormat>Экран (4:3)</PresentationFormat>
  <Paragraphs>132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Calibri</vt:lpstr>
      <vt:lpstr>Corbel</vt:lpstr>
      <vt:lpstr>Gill Sans MT</vt:lpstr>
      <vt:lpstr>Symbol</vt:lpstr>
      <vt:lpstr>Tahoma</vt:lpstr>
      <vt:lpstr>Times New Roman</vt:lpstr>
      <vt:lpstr>Verdana</vt:lpstr>
      <vt:lpstr>Wingdings 2</vt:lpstr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Bulatbayeva</dc:creator>
  <cp:lastModifiedBy>Julia Bulatbayeva</cp:lastModifiedBy>
  <cp:revision>812</cp:revision>
  <cp:lastPrinted>1601-01-01T00:00:00Z</cp:lastPrinted>
  <dcterms:created xsi:type="dcterms:W3CDTF">1601-01-01T00:00:00Z</dcterms:created>
  <dcterms:modified xsi:type="dcterms:W3CDTF">2025-11-10T14:08:49Z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