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3"/>
  </p:notesMasterIdLst>
  <p:sldIdLst>
    <p:sldId id="268" r:id="rId2"/>
    <p:sldId id="257" r:id="rId3"/>
    <p:sldId id="269" r:id="rId4"/>
    <p:sldId id="258" r:id="rId5"/>
    <p:sldId id="259" r:id="rId6"/>
    <p:sldId id="260" r:id="rId7"/>
    <p:sldId id="261" r:id="rId8"/>
    <p:sldId id="262" r:id="rId9"/>
    <p:sldId id="263" r:id="rId10"/>
    <p:sldId id="270" r:id="rId11"/>
    <p:sldId id="264" r:id="rId12"/>
  </p:sldIdLst>
  <p:sldSz cx="9144000" cy="5143500" type="screen16x9"/>
  <p:notesSz cx="51435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34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65" d="100"/>
          <a:sy n="165" d="100"/>
        </p:scale>
        <p:origin x="56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7705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2C9224-BE11-C080-5AA2-EF5482AA2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E7ADE7-0E8D-D729-B60C-FE7B234F5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1D034E-8FD2-A7AC-0DFC-2661C68563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6683C6-5E32-A2DA-4136-5C2FAAF53A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7155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6351"/>
            <a:ext cx="9171316" cy="5156201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6" y="1803400"/>
            <a:ext cx="5826719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6" y="3038126"/>
            <a:ext cx="5826719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674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7346" y="141398"/>
            <a:ext cx="5266210" cy="93002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НАО «Карагандинский технический университет </a:t>
            </a:r>
          </a:p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5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Абылкаса</a:t>
            </a: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Сагинова</a:t>
            </a: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Разработки месторождений полезных ископаемых</a:t>
            </a:r>
          </a:p>
          <a:p>
            <a:pPr algn="ctr"/>
            <a:endParaRPr lang="kk-KZ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b="1" dirty="0">
              <a:solidFill>
                <a:srgbClr val="E3AE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79708" y="1756159"/>
            <a:ext cx="7581573" cy="14811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1. Концептуальные основы рационального использования </a:t>
            </a:r>
          </a:p>
          <a:p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минеральных ресурсов</a:t>
            </a: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-16332" y="3942514"/>
            <a:ext cx="741092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Автор: </a:t>
            </a:r>
            <a:r>
              <a:rPr lang="en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PhD, 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ассоциированный профессор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Суимбаева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Айгерим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Маратовна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 b="1" dirty="0" err="1">
              <a:solidFill>
                <a:srgbClr val="27349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14552E9-BBAD-32C3-4A39-5C06396804D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03507" y="64654"/>
            <a:ext cx="1239329" cy="108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33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747F9-096C-DC21-4669-9ABF7A97E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5EE6E488-3845-13AF-717F-3C919A5AA4A7}"/>
              </a:ext>
            </a:extLst>
          </p:cNvPr>
          <p:cNvSpPr/>
          <p:nvPr/>
        </p:nvSpPr>
        <p:spPr>
          <a:xfrm>
            <a:off x="674489" y="397261"/>
            <a:ext cx="7770837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3) Современные вызовы: истощение богатых руд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AF3D6FA-E954-CF1C-8A7E-BA2F938AA3CE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AE2245BE-4545-389D-5877-E1510AC16EDB}"/>
              </a:ext>
            </a:extLst>
          </p:cNvPr>
          <p:cNvSpPr/>
          <p:nvPr/>
        </p:nvSpPr>
        <p:spPr>
          <a:xfrm>
            <a:off x="496119" y="1058019"/>
            <a:ext cx="3927277" cy="12683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indent="185738" algn="just">
              <a:lnSpc>
                <a:spcPts val="134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Мир вступает в эпоху, когда традиционные месторождения с высокими содержаниями и простыми горно-геологическими условиями практически исчерпаны. В области золотодобычи происходит изменение категории запасов и прогнозных ресурсов. Компании вынуждены переходить к освоению руд с более низкими содержаниями, сложной вкрапленностью и упорным характером минерального сырья.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3EF08457-D66F-DC23-3791-A9FE8B3E47F8}"/>
              </a:ext>
            </a:extLst>
          </p:cNvPr>
          <p:cNvSpPr/>
          <p:nvPr/>
        </p:nvSpPr>
        <p:spPr>
          <a:xfrm>
            <a:off x="496119" y="2503764"/>
            <a:ext cx="3927277" cy="1155278"/>
          </a:xfrm>
          <a:prstGeom prst="roundRect">
            <a:avLst>
              <a:gd name="adj" fmla="val 15818"/>
            </a:avLst>
          </a:prstGeom>
          <a:solidFill>
            <a:srgbClr val="FCF2B5"/>
          </a:solidFill>
          <a:ln/>
        </p:spPr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AC7A1A19-72BE-5095-9592-8E5047A010E6}"/>
              </a:ext>
            </a:extLst>
          </p:cNvPr>
          <p:cNvSpPr/>
          <p:nvPr/>
        </p:nvSpPr>
        <p:spPr>
          <a:xfrm>
            <a:off x="596348" y="2628407"/>
            <a:ext cx="3705231" cy="9059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ts val="134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По данным исследования EY (2026 год), среднее содержание меди в добываемой руде снизилось примерно на </a:t>
            </a:r>
            <a:r>
              <a:rPr lang="en-US" sz="1200" b="1" dirty="0">
                <a:latin typeface="Times New Roman" panose="02020603050405020304" pitchFamily="18" charset="0"/>
                <a:ea typeface="Manrope Bold" pitchFamily="34" charset="-122"/>
                <a:cs typeface="Times New Roman" panose="02020603050405020304" pitchFamily="18" charset="0"/>
              </a:rPr>
              <a:t>40%</a:t>
            </a: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с 1990-х годов. Сегодня на многих крупных рудниках перерабатывается руда с содержанием менее </a:t>
            </a:r>
            <a:r>
              <a:rPr lang="en-US" sz="1200" b="1" dirty="0">
                <a:latin typeface="Times New Roman" panose="02020603050405020304" pitchFamily="18" charset="0"/>
                <a:ea typeface="Manrope Bold" pitchFamily="34" charset="-122"/>
                <a:cs typeface="Times New Roman" panose="02020603050405020304" pitchFamily="18" charset="0"/>
              </a:rPr>
              <a:t>0,5% меди</a:t>
            </a: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17C0376A-940F-4A23-B05B-D9366EFAB60A}"/>
              </a:ext>
            </a:extLst>
          </p:cNvPr>
          <p:cNvSpPr/>
          <p:nvPr/>
        </p:nvSpPr>
        <p:spPr>
          <a:xfrm>
            <a:off x="496119" y="3816521"/>
            <a:ext cx="3927277" cy="9059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indent="225425" algn="just">
              <a:lnSpc>
                <a:spcPts val="134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Если раньше такие руды считались забалансовыми, то сегодня они стали основной кормовой базой для обогатительных фабрик. Это фундаментально меняет требования к технологиям добычи и переработки, а также к системам оценки рациональности недропользования.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DA1BB5D2-FF42-7170-C2CD-7C1E5477E9B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5367" y="1081534"/>
            <a:ext cx="3927277" cy="282684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F6F58AB-94BF-A5E6-677C-8E82E446B4C1}"/>
              </a:ext>
            </a:extLst>
          </p:cNvPr>
          <p:cNvSpPr txBox="1"/>
          <p:nvPr/>
        </p:nvSpPr>
        <p:spPr>
          <a:xfrm>
            <a:off x="4720606" y="4121741"/>
            <a:ext cx="409540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5 -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среднего содержания меди в добываемой руде за последние три десятилетия (~40%). Источник: 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EY, 2026.</a:t>
            </a:r>
          </a:p>
        </p:txBody>
      </p:sp>
    </p:spTree>
    <p:extLst>
      <p:ext uri="{BB962C8B-B14F-4D97-AF65-F5344CB8AC3E}">
        <p14:creationId xmlns:p14="http://schemas.microsoft.com/office/powerpoint/2010/main" val="1165762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B7151FD-EF4E-FE50-F3DD-39DDB9C7A703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" name="Text 0"/>
          <p:cNvSpPr/>
          <p:nvPr/>
        </p:nvSpPr>
        <p:spPr>
          <a:xfrm>
            <a:off x="472901" y="377056"/>
            <a:ext cx="8202960" cy="422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Контрольные вопросы и литература</a:t>
            </a:r>
          </a:p>
        </p:txBody>
      </p:sp>
      <p:sp>
        <p:nvSpPr>
          <p:cNvPr id="17" name="Text 1">
            <a:extLst>
              <a:ext uri="{FF2B5EF4-FFF2-40B4-BE49-F238E27FC236}">
                <a16:creationId xmlns:a16="http://schemas.microsoft.com/office/drawing/2014/main" id="{07FDF736-C36E-3B63-A530-ECFFAE1943E6}"/>
              </a:ext>
            </a:extLst>
          </p:cNvPr>
          <p:cNvSpPr/>
          <p:nvPr/>
        </p:nvSpPr>
        <p:spPr>
          <a:xfrm>
            <a:off x="540023" y="879632"/>
            <a:ext cx="3846686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Вопросы для самопроверки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2">
            <a:extLst>
              <a:ext uri="{FF2B5EF4-FFF2-40B4-BE49-F238E27FC236}">
                <a16:creationId xmlns:a16="http://schemas.microsoft.com/office/drawing/2014/main" id="{6C2BE282-90D5-B8B0-8DE2-7CDAB1E25739}"/>
              </a:ext>
            </a:extLst>
          </p:cNvPr>
          <p:cNvSpPr/>
          <p:nvPr/>
        </p:nvSpPr>
        <p:spPr>
          <a:xfrm>
            <a:off x="540023" y="1264813"/>
            <a:ext cx="3846686" cy="2620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1.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 чём принципиальная разница между понятиями «запасы», «ресурсы» и «резервы»? Какие категории геологической изученности (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A, B, C1, C2, P1, P2, P3)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существуют?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2. Опишите четыре ключевых принципа рационального использования минеральных ресурсов. 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3. Каковы масштабы истощения богатых руд на примере медной отрасли? Приведите конкретные цифры: на сколько процентов снизилось среднее содержание меди с 1990-х годов, и какие содержания считаются сегодня стандартными?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4. Какое влияние оказывают 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ESG-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критерии на горнодобывающие компании Казахстана в 2025-2026 гг.? </a:t>
            </a:r>
          </a:p>
        </p:txBody>
      </p:sp>
      <p:sp>
        <p:nvSpPr>
          <p:cNvPr id="19" name="Text 3">
            <a:extLst>
              <a:ext uri="{FF2B5EF4-FFF2-40B4-BE49-F238E27FC236}">
                <a16:creationId xmlns:a16="http://schemas.microsoft.com/office/drawing/2014/main" id="{A93319E7-045C-D7AD-2538-71C786378602}"/>
              </a:ext>
            </a:extLst>
          </p:cNvPr>
          <p:cNvSpPr/>
          <p:nvPr/>
        </p:nvSpPr>
        <p:spPr>
          <a:xfrm>
            <a:off x="4762054" y="886743"/>
            <a:ext cx="3846686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Рекомендуемая литература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4">
            <a:extLst>
              <a:ext uri="{FF2B5EF4-FFF2-40B4-BE49-F238E27FC236}">
                <a16:creationId xmlns:a16="http://schemas.microsoft.com/office/drawing/2014/main" id="{2B009AE5-EBE5-9B30-640A-3815C0247256}"/>
              </a:ext>
            </a:extLst>
          </p:cNvPr>
          <p:cNvSpPr/>
          <p:nvPr/>
        </p:nvSpPr>
        <p:spPr>
          <a:xfrm>
            <a:off x="4572000" y="1226070"/>
            <a:ext cx="4336330" cy="2138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1.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Кодекс Республики Казахстан «О недрах и недропользовании» от 27 декабря 2017 года № 125-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VI.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2.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Водный кодекс Республики Казахстан от 9 апреля 2025 года № 178-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VIII.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3.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Классификация запасов и прогнозных ресурсов твердых полезных ископаемых // ВНИГИ им. А.П. Карпинского.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4. Современная эколого-экономическая концепция горной промышленности // </a:t>
            </a:r>
            <a:r>
              <a:rPr lang="en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library.volnc.ru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Аннотация научной статьи.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5. Рациональное использование и охрана природных ресурсов: учебно-методическое пособие / Е.Л. Морозова, Ю.П. </a:t>
            </a:r>
            <a:r>
              <a:rPr lang="ru-RU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Пташник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, В.Н. Морозов. Красноярск: СФУ, 2023.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6. Вохмин С.А., Загиров Н.Х., </a:t>
            </a:r>
            <a:r>
              <a:rPr lang="ru-RU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Требуш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Ю.П., </a:t>
            </a:r>
            <a:r>
              <a:rPr lang="ru-RU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Курчин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Г.С., Майоров Е.С. Нормирование потерь и разубоживания как механизм рационального природопользования // Вестник МГТУ им. Г.И. Носова. 2013.</a:t>
            </a:r>
          </a:p>
          <a:p>
            <a:pPr algn="l">
              <a:lnSpc>
                <a:spcPct val="132000"/>
              </a:lnSpc>
              <a:buSzPct val="100000"/>
            </a:pP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2002185"/>
            <a:ext cx="4004965" cy="19050"/>
          </a:xfrm>
          <a:prstGeom prst="rect">
            <a:avLst/>
          </a:prstGeom>
        </p:spPr>
      </p:pic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201" y="1889522"/>
            <a:ext cx="4005039" cy="19050"/>
          </a:xfrm>
          <a:prstGeom prst="rect">
            <a:avLst/>
          </a:prstGeom>
        </p:spPr>
      </p:pic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3326978"/>
            <a:ext cx="4004965" cy="19050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6F89910-7FC5-3756-D675-EDBBF0AC0618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89A0AC95-725F-B4F4-8E65-F56829722076}"/>
              </a:ext>
            </a:extLst>
          </p:cNvPr>
          <p:cNvSpPr/>
          <p:nvPr/>
        </p:nvSpPr>
        <p:spPr>
          <a:xfrm>
            <a:off x="540023" y="665154"/>
            <a:ext cx="8063954" cy="385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Цел</a:t>
            </a: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ь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и план лекции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">
            <a:extLst>
              <a:ext uri="{FF2B5EF4-FFF2-40B4-BE49-F238E27FC236}">
                <a16:creationId xmlns:a16="http://schemas.microsoft.com/office/drawing/2014/main" id="{E00B3B25-898A-0E83-0B3E-E2A4197AB830}"/>
              </a:ext>
            </a:extLst>
          </p:cNvPr>
          <p:cNvSpPr/>
          <p:nvPr/>
        </p:nvSpPr>
        <p:spPr>
          <a:xfrm>
            <a:off x="540023" y="1181210"/>
            <a:ext cx="8063954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1300" b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Цель</a:t>
            </a:r>
            <a:r>
              <a:rPr lang="en-US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3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сформировать у магистрантов целостное представление о концептуальных основах рационального использования минеральных ресурсов как фундаментальной дисциплины горного дела. Изучить современную классификацию минеральных ресурсов (запасы, ресурсы, резервы) и национальные системы их оценки. Освоить основные принципы рационального недропользования: полноту извлечения, комплексность использования, минимизацию воздействия на окружающую среду.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2">
            <a:extLst>
              <a:ext uri="{FF2B5EF4-FFF2-40B4-BE49-F238E27FC236}">
                <a16:creationId xmlns:a16="http://schemas.microsoft.com/office/drawing/2014/main" id="{34A312E5-8E86-722D-6EE8-FB7A492DDF36}"/>
              </a:ext>
            </a:extLst>
          </p:cNvPr>
          <p:cNvSpPr/>
          <p:nvPr/>
        </p:nvSpPr>
        <p:spPr>
          <a:xfrm>
            <a:off x="540023" y="2787981"/>
            <a:ext cx="30859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01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4">
            <a:extLst>
              <a:ext uri="{FF2B5EF4-FFF2-40B4-BE49-F238E27FC236}">
                <a16:creationId xmlns:a16="http://schemas.microsoft.com/office/drawing/2014/main" id="{494BD6E6-12C2-0971-E8A9-195B6F140054}"/>
              </a:ext>
            </a:extLst>
          </p:cNvPr>
          <p:cNvSpPr/>
          <p:nvPr/>
        </p:nvSpPr>
        <p:spPr>
          <a:xfrm>
            <a:off x="540024" y="3146360"/>
            <a:ext cx="2403442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Классификация минеральных ресурсов</a:t>
            </a:r>
          </a:p>
          <a:p>
            <a:pPr marL="0" indent="0" algn="l">
              <a:lnSpc>
                <a:spcPct val="104000"/>
              </a:lnSpc>
              <a:buNone/>
            </a:pPr>
            <a:endParaRPr lang="ru-RU" sz="1400" b="1" dirty="0">
              <a:solidFill>
                <a:srgbClr val="273490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04000"/>
              </a:lnSpc>
              <a:buNone/>
            </a:pPr>
            <a:endParaRPr lang="ru-RU" sz="1400" b="1" dirty="0">
              <a:solidFill>
                <a:srgbClr val="273490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19" name="Text 5">
            <a:extLst>
              <a:ext uri="{FF2B5EF4-FFF2-40B4-BE49-F238E27FC236}">
                <a16:creationId xmlns:a16="http://schemas.microsoft.com/office/drawing/2014/main" id="{7D03F188-2919-E3CB-65BA-9E4C80BB6F54}"/>
              </a:ext>
            </a:extLst>
          </p:cNvPr>
          <p:cNvSpPr/>
          <p:nvPr/>
        </p:nvSpPr>
        <p:spPr>
          <a:xfrm>
            <a:off x="540024" y="3574899"/>
            <a:ext cx="2403442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Запасы, ресурсы, резервы</a:t>
            </a:r>
          </a:p>
          <a:p>
            <a:pPr marL="0" indent="0" algn="l">
              <a:lnSpc>
                <a:spcPct val="133000"/>
              </a:lnSpc>
              <a:buNone/>
            </a:pPr>
            <a:endParaRPr lang="ru-RU" sz="14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33000"/>
              </a:lnSpc>
              <a:buNone/>
            </a:pPr>
            <a:endParaRPr lang="ru-RU" sz="14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20" name="Text 6">
            <a:extLst>
              <a:ext uri="{FF2B5EF4-FFF2-40B4-BE49-F238E27FC236}">
                <a16:creationId xmlns:a16="http://schemas.microsoft.com/office/drawing/2014/main" id="{1C431651-71BA-4D60-36F6-5CA010F566AA}"/>
              </a:ext>
            </a:extLst>
          </p:cNvPr>
          <p:cNvSpPr/>
          <p:nvPr/>
        </p:nvSpPr>
        <p:spPr>
          <a:xfrm>
            <a:off x="3289673" y="2787981"/>
            <a:ext cx="299147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02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Shape 7">
            <a:extLst>
              <a:ext uri="{FF2B5EF4-FFF2-40B4-BE49-F238E27FC236}">
                <a16:creationId xmlns:a16="http://schemas.microsoft.com/office/drawing/2014/main" id="{988D0B6B-32BD-FCC6-8A77-33A91B49DFED}"/>
              </a:ext>
            </a:extLst>
          </p:cNvPr>
          <p:cNvSpPr/>
          <p:nvPr/>
        </p:nvSpPr>
        <p:spPr>
          <a:xfrm>
            <a:off x="3289674" y="3031167"/>
            <a:ext cx="2506000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2" name="Text 8">
            <a:extLst>
              <a:ext uri="{FF2B5EF4-FFF2-40B4-BE49-F238E27FC236}">
                <a16:creationId xmlns:a16="http://schemas.microsoft.com/office/drawing/2014/main" id="{36E60F6D-33EE-74E4-EE12-68767BB55F6E}"/>
              </a:ext>
            </a:extLst>
          </p:cNvPr>
          <p:cNvSpPr/>
          <p:nvPr/>
        </p:nvSpPr>
        <p:spPr>
          <a:xfrm>
            <a:off x="3289674" y="3146360"/>
            <a:ext cx="2506000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Принципы рационального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использования</a:t>
            </a:r>
          </a:p>
          <a:p>
            <a:pPr marL="0" indent="0" algn="l">
              <a:lnSpc>
                <a:spcPct val="104000"/>
              </a:lnSpc>
              <a:buNone/>
            </a:pPr>
            <a:endParaRPr lang="ru-RU" sz="1400" b="1" dirty="0">
              <a:solidFill>
                <a:srgbClr val="273490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04000"/>
              </a:lnSpc>
              <a:buNone/>
            </a:pPr>
            <a:endParaRPr lang="ru-RU" sz="1400" b="1" dirty="0">
              <a:solidFill>
                <a:srgbClr val="273490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23" name="Text 9">
            <a:extLst>
              <a:ext uri="{FF2B5EF4-FFF2-40B4-BE49-F238E27FC236}">
                <a16:creationId xmlns:a16="http://schemas.microsoft.com/office/drawing/2014/main" id="{8D4CDB9F-8048-C77B-A2CC-D49DC0CC78A2}"/>
              </a:ext>
            </a:extLst>
          </p:cNvPr>
          <p:cNvSpPr/>
          <p:nvPr/>
        </p:nvSpPr>
        <p:spPr>
          <a:xfrm>
            <a:off x="3289674" y="3597236"/>
            <a:ext cx="2506000" cy="4938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Полнота извлечения, комплексность, минимальное воздействие</a:t>
            </a:r>
          </a:p>
          <a:p>
            <a:pPr marL="0" indent="0" algn="l">
              <a:lnSpc>
                <a:spcPct val="133000"/>
              </a:lnSpc>
              <a:buNone/>
            </a:pPr>
            <a:endParaRPr lang="ru-RU" sz="14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33000"/>
              </a:lnSpc>
              <a:buNone/>
            </a:pPr>
            <a:endParaRPr lang="ru-RU" sz="14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24" name="Text 10">
            <a:extLst>
              <a:ext uri="{FF2B5EF4-FFF2-40B4-BE49-F238E27FC236}">
                <a16:creationId xmlns:a16="http://schemas.microsoft.com/office/drawing/2014/main" id="{BD99D779-B18C-F9BD-29AA-EF9EDB5973C2}"/>
              </a:ext>
            </a:extLst>
          </p:cNvPr>
          <p:cNvSpPr/>
          <p:nvPr/>
        </p:nvSpPr>
        <p:spPr>
          <a:xfrm>
            <a:off x="6141881" y="2787981"/>
            <a:ext cx="277759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03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Shape 11">
            <a:extLst>
              <a:ext uri="{FF2B5EF4-FFF2-40B4-BE49-F238E27FC236}">
                <a16:creationId xmlns:a16="http://schemas.microsoft.com/office/drawing/2014/main" id="{4761F384-C510-0187-ACC8-41F63C06F6F4}"/>
              </a:ext>
            </a:extLst>
          </p:cNvPr>
          <p:cNvSpPr/>
          <p:nvPr/>
        </p:nvSpPr>
        <p:spPr>
          <a:xfrm>
            <a:off x="6141881" y="3031167"/>
            <a:ext cx="2326831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6" name="Text 12">
            <a:extLst>
              <a:ext uri="{FF2B5EF4-FFF2-40B4-BE49-F238E27FC236}">
                <a16:creationId xmlns:a16="http://schemas.microsoft.com/office/drawing/2014/main" id="{32471CE0-9161-123E-E813-D05ABAB6BB87}"/>
              </a:ext>
            </a:extLst>
          </p:cNvPr>
          <p:cNvSpPr/>
          <p:nvPr/>
        </p:nvSpPr>
        <p:spPr>
          <a:xfrm>
            <a:off x="6141881" y="3146360"/>
            <a:ext cx="2326831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Современные вызовы</a:t>
            </a:r>
          </a:p>
          <a:p>
            <a:pPr marL="0" indent="0" algn="l">
              <a:lnSpc>
                <a:spcPct val="104000"/>
              </a:lnSpc>
              <a:buNone/>
            </a:pPr>
            <a:endParaRPr lang="ru-RU" sz="1400" b="1" dirty="0">
              <a:solidFill>
                <a:srgbClr val="273490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04000"/>
              </a:lnSpc>
              <a:buNone/>
            </a:pPr>
            <a:endParaRPr lang="ru-RU" sz="1400" b="1" dirty="0">
              <a:solidFill>
                <a:srgbClr val="273490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28" name="Text 13">
            <a:extLst>
              <a:ext uri="{FF2B5EF4-FFF2-40B4-BE49-F238E27FC236}">
                <a16:creationId xmlns:a16="http://schemas.microsoft.com/office/drawing/2014/main" id="{7009D329-79CD-1F94-C9FC-6FA52A26EF71}"/>
              </a:ext>
            </a:extLst>
          </p:cNvPr>
          <p:cNvSpPr/>
          <p:nvPr/>
        </p:nvSpPr>
        <p:spPr>
          <a:xfrm>
            <a:off x="6141881" y="3346570"/>
            <a:ext cx="2506000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Истощение богатых руд, рост глубины, экологические нормы</a:t>
            </a:r>
          </a:p>
          <a:p>
            <a:pPr marL="0" indent="0" algn="l">
              <a:lnSpc>
                <a:spcPct val="133000"/>
              </a:lnSpc>
              <a:buNone/>
            </a:pPr>
            <a:endParaRPr lang="ru-RU" sz="14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33000"/>
              </a:lnSpc>
              <a:buNone/>
            </a:pPr>
            <a:endParaRPr lang="en" sz="14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26CC3384-2D5E-616D-5F8B-F6E8246170AA}"/>
              </a:ext>
            </a:extLst>
          </p:cNvPr>
          <p:cNvSpPr/>
          <p:nvPr/>
        </p:nvSpPr>
        <p:spPr>
          <a:xfrm>
            <a:off x="540023" y="3035036"/>
            <a:ext cx="2506000" cy="19050"/>
          </a:xfrm>
          <a:prstGeom prst="rect">
            <a:avLst/>
          </a:prstGeom>
          <a:solidFill>
            <a:srgbClr val="CCCCCC"/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6FD4DA-21DF-52E3-0642-15C87F448F3B}"/>
              </a:ext>
            </a:extLst>
          </p:cNvPr>
          <p:cNvSpPr txBox="1"/>
          <p:nvPr/>
        </p:nvSpPr>
        <p:spPr>
          <a:xfrm>
            <a:off x="618978" y="244607"/>
            <a:ext cx="79060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2734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1) Минеральные ресурсы как фундамент цивилизации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F8BF50F-06C0-ADA1-B824-67B43FA68DEC}"/>
              </a:ext>
            </a:extLst>
          </p:cNvPr>
          <p:cNvSpPr/>
          <p:nvPr/>
        </p:nvSpPr>
        <p:spPr>
          <a:xfrm>
            <a:off x="7966129" y="4680488"/>
            <a:ext cx="1177871" cy="46301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81D95634-CCE5-EE17-F93B-5D0EE96B78F5}"/>
              </a:ext>
            </a:extLst>
          </p:cNvPr>
          <p:cNvSpPr/>
          <p:nvPr/>
        </p:nvSpPr>
        <p:spPr>
          <a:xfrm>
            <a:off x="540023" y="449387"/>
            <a:ext cx="4634954" cy="650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endParaRPr lang="en-US" sz="205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CFD94E3-713A-6B92-5375-985BE37F3B1D}"/>
              </a:ext>
            </a:extLst>
          </p:cNvPr>
          <p:cNvSpPr txBox="1"/>
          <p:nvPr/>
        </p:nvSpPr>
        <p:spPr>
          <a:xfrm>
            <a:off x="5745210" y="4559397"/>
            <a:ext cx="296483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 –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Полезные ископаемые Казахстана</a:t>
            </a:r>
          </a:p>
        </p:txBody>
      </p:sp>
      <p:sp>
        <p:nvSpPr>
          <p:cNvPr id="7" name="Text 2">
            <a:extLst>
              <a:ext uri="{FF2B5EF4-FFF2-40B4-BE49-F238E27FC236}">
                <a16:creationId xmlns:a16="http://schemas.microsoft.com/office/drawing/2014/main" id="{47D2C054-3349-4ACE-D5E2-936425577490}"/>
              </a:ext>
            </a:extLst>
          </p:cNvPr>
          <p:cNvSpPr/>
          <p:nvPr/>
        </p:nvSpPr>
        <p:spPr>
          <a:xfrm>
            <a:off x="496119" y="911052"/>
            <a:ext cx="4722763" cy="13201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17000"/>
              </a:lnSpc>
              <a:buNone/>
            </a:pPr>
            <a:r>
              <a:rPr lang="en-US" sz="10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Минеральные ресурсы являются фундаментом современной цивилизации. Горнодобывающая промышленность обеспечивает человечество металлами, минеральным сырьём для производства удобрений, строительства и энергетики. Однако минерально-сырьевая база, в отличие от возобновляемых природных ресурсов, относится к категории исчерпаемых и невозобновляемых. Это накладывает на недропользователей особую ответственность: каждая тонна недобытого или потерянного при добыче полезного ископаемого безвозвратно утрачена для будущих поколений.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AB66624E-E37C-17C6-F44D-8A0AB904618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2363492"/>
            <a:ext cx="4722763" cy="710032"/>
          </a:xfrm>
          <a:prstGeom prst="rect">
            <a:avLst/>
          </a:prstGeom>
        </p:spPr>
      </p:pic>
      <p:sp>
        <p:nvSpPr>
          <p:cNvPr id="9" name="Text 3">
            <a:extLst>
              <a:ext uri="{FF2B5EF4-FFF2-40B4-BE49-F238E27FC236}">
                <a16:creationId xmlns:a16="http://schemas.microsoft.com/office/drawing/2014/main" id="{9463D6C3-19B8-CF96-3758-CCA01BB57D0C}"/>
              </a:ext>
            </a:extLst>
          </p:cNvPr>
          <p:cNvSpPr/>
          <p:nvPr/>
        </p:nvSpPr>
        <p:spPr>
          <a:xfrm>
            <a:off x="673819" y="2450849"/>
            <a:ext cx="4424511" cy="1566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kern="0" spc="-10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Истощение богатых руд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4">
            <a:extLst>
              <a:ext uri="{FF2B5EF4-FFF2-40B4-BE49-F238E27FC236}">
                <a16:creationId xmlns:a16="http://schemas.microsoft.com/office/drawing/2014/main" id="{C451E4C3-BF5D-4211-6EC3-F10C3315EAAE}"/>
              </a:ext>
            </a:extLst>
          </p:cNvPr>
          <p:cNvSpPr/>
          <p:nvPr/>
        </p:nvSpPr>
        <p:spPr>
          <a:xfrm>
            <a:off x="673819" y="2672161"/>
            <a:ext cx="4424511" cy="2808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10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Повсеместный переход к освоению бедных, глубокозалегающих и сложных по горно-геологическим условиям месторождений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Image 2" descr="preencoded.png">
            <a:extLst>
              <a:ext uri="{FF2B5EF4-FFF2-40B4-BE49-F238E27FC236}">
                <a16:creationId xmlns:a16="http://schemas.microsoft.com/office/drawing/2014/main" id="{EFDA90E2-7D57-9927-1C40-F87D8C087F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3195813"/>
            <a:ext cx="4722763" cy="710032"/>
          </a:xfrm>
          <a:prstGeom prst="rect">
            <a:avLst/>
          </a:prstGeom>
        </p:spPr>
      </p:pic>
      <p:sp>
        <p:nvSpPr>
          <p:cNvPr id="21" name="Text 5">
            <a:extLst>
              <a:ext uri="{FF2B5EF4-FFF2-40B4-BE49-F238E27FC236}">
                <a16:creationId xmlns:a16="http://schemas.microsoft.com/office/drawing/2014/main" id="{C7CB8A00-AA0D-1BE4-E694-F4AFE25FCC06}"/>
              </a:ext>
            </a:extLst>
          </p:cNvPr>
          <p:cNvSpPr/>
          <p:nvPr/>
        </p:nvSpPr>
        <p:spPr>
          <a:xfrm>
            <a:off x="673819" y="3283170"/>
            <a:ext cx="4424511" cy="1566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kern="0" spc="-10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Рост масштабов производства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6">
            <a:extLst>
              <a:ext uri="{FF2B5EF4-FFF2-40B4-BE49-F238E27FC236}">
                <a16:creationId xmlns:a16="http://schemas.microsoft.com/office/drawing/2014/main" id="{0CA7D76E-3B42-5E1E-1972-DE8582DA85BB}"/>
              </a:ext>
            </a:extLst>
          </p:cNvPr>
          <p:cNvSpPr/>
          <p:nvPr/>
        </p:nvSpPr>
        <p:spPr>
          <a:xfrm>
            <a:off x="673819" y="3504482"/>
            <a:ext cx="4424511" cy="2808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10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Объёмы отходов и негативное воздействие на окружающую среду продолжают расти вместе с горным производством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Image 3" descr="preencoded.png">
            <a:extLst>
              <a:ext uri="{FF2B5EF4-FFF2-40B4-BE49-F238E27FC236}">
                <a16:creationId xmlns:a16="http://schemas.microsoft.com/office/drawing/2014/main" id="{76DCAD3B-29E4-CE5E-355C-438D97B343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4028135"/>
            <a:ext cx="4722763" cy="710032"/>
          </a:xfrm>
          <a:prstGeom prst="rect">
            <a:avLst/>
          </a:prstGeom>
        </p:spPr>
      </p:pic>
      <p:sp>
        <p:nvSpPr>
          <p:cNvPr id="24" name="Text 7">
            <a:extLst>
              <a:ext uri="{FF2B5EF4-FFF2-40B4-BE49-F238E27FC236}">
                <a16:creationId xmlns:a16="http://schemas.microsoft.com/office/drawing/2014/main" id="{3C987743-1F8D-9312-165D-4B29C8F534F4}"/>
              </a:ext>
            </a:extLst>
          </p:cNvPr>
          <p:cNvSpPr/>
          <p:nvPr/>
        </p:nvSpPr>
        <p:spPr>
          <a:xfrm>
            <a:off x="673819" y="4115492"/>
            <a:ext cx="4424511" cy="1566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kern="0" spc="-10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ESG-требования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8">
            <a:extLst>
              <a:ext uri="{FF2B5EF4-FFF2-40B4-BE49-F238E27FC236}">
                <a16:creationId xmlns:a16="http://schemas.microsoft.com/office/drawing/2014/main" id="{EDF615B6-9DE2-5FE7-5315-0B1A2BAD5544}"/>
              </a:ext>
            </a:extLst>
          </p:cNvPr>
          <p:cNvSpPr/>
          <p:nvPr/>
        </p:nvSpPr>
        <p:spPr>
          <a:xfrm>
            <a:off x="673819" y="4336804"/>
            <a:ext cx="4424511" cy="2808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10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Международные стандарты предъявляют жёсткие критерии к экологической и социальной ответственности горных компаний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Рисунок 26" descr="Picture background">
            <a:extLst>
              <a:ext uri="{FF2B5EF4-FFF2-40B4-BE49-F238E27FC236}">
                <a16:creationId xmlns:a16="http://schemas.microsoft.com/office/drawing/2014/main" id="{3DB4CBEB-9962-6DBC-CAAD-8DD656DF94D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5210" y="658683"/>
            <a:ext cx="2894309" cy="3859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707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BA641E4-6BEE-3672-2518-33201F422CC4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3110817A-8722-05FE-307E-EA0810103290}"/>
              </a:ext>
            </a:extLst>
          </p:cNvPr>
          <p:cNvSpPr/>
          <p:nvPr/>
        </p:nvSpPr>
        <p:spPr>
          <a:xfrm>
            <a:off x="368084" y="317673"/>
            <a:ext cx="8407831" cy="7614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Определение минеральных ресурсов и их классификация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E16AB8-21E3-8620-A3C9-3D6560E9BC78}"/>
              </a:ext>
            </a:extLst>
          </p:cNvPr>
          <p:cNvSpPr txBox="1"/>
          <p:nvPr/>
        </p:nvSpPr>
        <p:spPr>
          <a:xfrm>
            <a:off x="496119" y="4452132"/>
            <a:ext cx="385906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2 -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минеральных ресурсов: запасы, ресурсы и резервы</a:t>
            </a: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11F06542-BFEB-7C83-9E0E-FC87EE3E7264}"/>
              </a:ext>
            </a:extLst>
          </p:cNvPr>
          <p:cNvSpPr/>
          <p:nvPr/>
        </p:nvSpPr>
        <p:spPr>
          <a:xfrm>
            <a:off x="4738836" y="974385"/>
            <a:ext cx="3909046" cy="5344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Минеральные ресурсы </a:t>
            </a: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– это совокупность всех запасов полезных ископаемых в недрах земной коры, пригодных для использования в промышленности в современных условиях или в обозримой перспективе. В международной и отечественной практике принято различать три ключевые категории, отражающие различные уровни геологической изученности и экономической целесообразности освоения.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E460F21B-90FA-18C6-C850-60C6DE55286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6119" y="801277"/>
            <a:ext cx="3989412" cy="3704734"/>
          </a:xfrm>
          <a:prstGeom prst="rect">
            <a:avLst/>
          </a:prstGeom>
        </p:spPr>
      </p:pic>
      <p:sp>
        <p:nvSpPr>
          <p:cNvPr id="8" name="Shape 2">
            <a:extLst>
              <a:ext uri="{FF2B5EF4-FFF2-40B4-BE49-F238E27FC236}">
                <a16:creationId xmlns:a16="http://schemas.microsoft.com/office/drawing/2014/main" id="{959E04B5-A293-714A-02BE-3924C3B84309}"/>
              </a:ext>
            </a:extLst>
          </p:cNvPr>
          <p:cNvSpPr/>
          <p:nvPr/>
        </p:nvSpPr>
        <p:spPr>
          <a:xfrm>
            <a:off x="4663232" y="2356321"/>
            <a:ext cx="1976958" cy="1653202"/>
          </a:xfrm>
          <a:prstGeom prst="roundRect">
            <a:avLst>
              <a:gd name="adj" fmla="val 16676"/>
            </a:avLst>
          </a:prstGeom>
          <a:solidFill>
            <a:srgbClr val="E6F7FF"/>
          </a:solidFill>
          <a:ln w="4763">
            <a:solidFill>
              <a:srgbClr val="B3D5E4"/>
            </a:solidFill>
            <a:prstDash val="solid"/>
          </a:ln>
        </p:spPr>
      </p:sp>
      <p:sp>
        <p:nvSpPr>
          <p:cNvPr id="12" name="Text 3">
            <a:extLst>
              <a:ext uri="{FF2B5EF4-FFF2-40B4-BE49-F238E27FC236}">
                <a16:creationId xmlns:a16="http://schemas.microsoft.com/office/drawing/2014/main" id="{981A8475-BD84-D3F6-F0DC-517AF55BBCE0}"/>
              </a:ext>
            </a:extLst>
          </p:cNvPr>
          <p:cNvSpPr/>
          <p:nvPr/>
        </p:nvSpPr>
        <p:spPr>
          <a:xfrm>
            <a:off x="4738836" y="2431926"/>
            <a:ext cx="1825749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kern="0" spc="-7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Запасы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4">
            <a:extLst>
              <a:ext uri="{FF2B5EF4-FFF2-40B4-BE49-F238E27FC236}">
                <a16:creationId xmlns:a16="http://schemas.microsoft.com/office/drawing/2014/main" id="{6A91F6E0-121D-6EF8-A75C-596CEDD8C9F3}"/>
              </a:ext>
            </a:extLst>
          </p:cNvPr>
          <p:cNvSpPr/>
          <p:nvPr/>
        </p:nvSpPr>
        <p:spPr>
          <a:xfrm>
            <a:off x="4738836" y="2578075"/>
            <a:ext cx="1825749" cy="340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Разведаны с высокой степенью достоверности. Делятся на </a:t>
            </a:r>
            <a:r>
              <a:rPr lang="en-US" sz="1200" b="1" dirty="0">
                <a:latin typeface="Times New Roman" panose="02020603050405020304" pitchFamily="18" charset="0"/>
                <a:ea typeface="Manrope Bold" pitchFamily="34" charset="-122"/>
                <a:cs typeface="Times New Roman" panose="02020603050405020304" pitchFamily="18" charset="0"/>
              </a:rPr>
              <a:t>балансовые</a:t>
            </a: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(извлекаются с прибылью) и </a:t>
            </a:r>
            <a:r>
              <a:rPr lang="en-US" sz="1200" b="1" dirty="0">
                <a:latin typeface="Times New Roman" panose="02020603050405020304" pitchFamily="18" charset="0"/>
                <a:ea typeface="Manrope Bold" pitchFamily="34" charset="-122"/>
                <a:cs typeface="Times New Roman" panose="02020603050405020304" pitchFamily="18" charset="0"/>
              </a:rPr>
              <a:t>забалансовые</a:t>
            </a: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(нецелесообразны сейчас, но возможны в будущем)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Shape 5">
            <a:extLst>
              <a:ext uri="{FF2B5EF4-FFF2-40B4-BE49-F238E27FC236}">
                <a16:creationId xmlns:a16="http://schemas.microsoft.com/office/drawing/2014/main" id="{4770E199-2D85-D8A2-7B22-83815D4293EC}"/>
              </a:ext>
            </a:extLst>
          </p:cNvPr>
          <p:cNvSpPr/>
          <p:nvPr/>
        </p:nvSpPr>
        <p:spPr>
          <a:xfrm>
            <a:off x="6675611" y="2356321"/>
            <a:ext cx="1977033" cy="1653202"/>
          </a:xfrm>
          <a:prstGeom prst="roundRect">
            <a:avLst>
              <a:gd name="adj" fmla="val 16676"/>
            </a:avLst>
          </a:prstGeom>
          <a:solidFill>
            <a:srgbClr val="E6F7FF"/>
          </a:solidFill>
          <a:ln w="4763">
            <a:solidFill>
              <a:srgbClr val="B3D5E4"/>
            </a:solidFill>
            <a:prstDash val="solid"/>
          </a:ln>
        </p:spPr>
      </p:sp>
      <p:sp>
        <p:nvSpPr>
          <p:cNvPr id="15" name="Text 6">
            <a:extLst>
              <a:ext uri="{FF2B5EF4-FFF2-40B4-BE49-F238E27FC236}">
                <a16:creationId xmlns:a16="http://schemas.microsoft.com/office/drawing/2014/main" id="{86F73A93-E84C-277F-197D-BE3EB4778C99}"/>
              </a:ext>
            </a:extLst>
          </p:cNvPr>
          <p:cNvSpPr/>
          <p:nvPr/>
        </p:nvSpPr>
        <p:spPr>
          <a:xfrm>
            <a:off x="6751216" y="2431926"/>
            <a:ext cx="1825823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kern="0" spc="-7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Ресурсы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7">
            <a:extLst>
              <a:ext uri="{FF2B5EF4-FFF2-40B4-BE49-F238E27FC236}">
                <a16:creationId xmlns:a16="http://schemas.microsoft.com/office/drawing/2014/main" id="{6981544E-93F0-707B-9E9C-FCEE224FDA7A}"/>
              </a:ext>
            </a:extLst>
          </p:cNvPr>
          <p:cNvSpPr/>
          <p:nvPr/>
        </p:nvSpPr>
        <p:spPr>
          <a:xfrm>
            <a:off x="6751216" y="2578075"/>
            <a:ext cx="1825823" cy="340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Оценённые геологически достоверные концентрации, извлечение которых может стать экономически оправданным при более высоких ценах или новых технологиях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hape 8">
            <a:extLst>
              <a:ext uri="{FF2B5EF4-FFF2-40B4-BE49-F238E27FC236}">
                <a16:creationId xmlns:a16="http://schemas.microsoft.com/office/drawing/2014/main" id="{8C0ECD9A-B89A-0F34-9986-BDDE9EC583F9}"/>
              </a:ext>
            </a:extLst>
          </p:cNvPr>
          <p:cNvSpPr/>
          <p:nvPr/>
        </p:nvSpPr>
        <p:spPr>
          <a:xfrm>
            <a:off x="4663232" y="4085127"/>
            <a:ext cx="3989412" cy="845092"/>
          </a:xfrm>
          <a:prstGeom prst="roundRect">
            <a:avLst>
              <a:gd name="adj" fmla="val 22745"/>
            </a:avLst>
          </a:prstGeom>
          <a:solidFill>
            <a:srgbClr val="E6F7FF"/>
          </a:solidFill>
          <a:ln w="4763">
            <a:solidFill>
              <a:srgbClr val="B3D5E4"/>
            </a:solidFill>
            <a:prstDash val="solid"/>
          </a:ln>
        </p:spPr>
      </p:sp>
      <p:sp>
        <p:nvSpPr>
          <p:cNvPr id="19" name="Text 9">
            <a:extLst>
              <a:ext uri="{FF2B5EF4-FFF2-40B4-BE49-F238E27FC236}">
                <a16:creationId xmlns:a16="http://schemas.microsoft.com/office/drawing/2014/main" id="{085E2D03-87B7-A209-500B-888C4D379355}"/>
              </a:ext>
            </a:extLst>
          </p:cNvPr>
          <p:cNvSpPr/>
          <p:nvPr/>
        </p:nvSpPr>
        <p:spPr>
          <a:xfrm>
            <a:off x="4738836" y="4160732"/>
            <a:ext cx="3838203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kern="0" spc="-7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Резервы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10">
            <a:extLst>
              <a:ext uri="{FF2B5EF4-FFF2-40B4-BE49-F238E27FC236}">
                <a16:creationId xmlns:a16="http://schemas.microsoft.com/office/drawing/2014/main" id="{8C7480EA-5026-106D-6D0D-505D62F4AEB4}"/>
              </a:ext>
            </a:extLst>
          </p:cNvPr>
          <p:cNvSpPr/>
          <p:nvPr/>
        </p:nvSpPr>
        <p:spPr>
          <a:xfrm>
            <a:off x="4738836" y="4306881"/>
            <a:ext cx="3838203" cy="1701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В широком смысле объединяет запасы и ту часть ресурсов, которая обладает потенциалом перехода в категорию запасов при изменении экономических условий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A55B26E-8211-1CB2-8609-1059A835453F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B99C7ACA-1B72-1E4D-8E95-EEDE8F772F05}"/>
              </a:ext>
            </a:extLst>
          </p:cNvPr>
          <p:cNvSpPr/>
          <p:nvPr/>
        </p:nvSpPr>
        <p:spPr>
          <a:xfrm>
            <a:off x="403131" y="356617"/>
            <a:ext cx="815176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Классификация запасов по геологической изученности</a:t>
            </a:r>
          </a:p>
          <a:p>
            <a:pPr marL="0" indent="0" algn="ctr">
              <a:lnSpc>
                <a:spcPct val="104000"/>
              </a:lnSpc>
              <a:buNone/>
            </a:pPr>
            <a:endParaRPr lang="ru-RU" sz="2400" b="1" dirty="0">
              <a:solidFill>
                <a:srgbClr val="273490"/>
              </a:solidFill>
              <a:latin typeface="Times New Roman" panose="02020603050405020304" pitchFamily="18" charset="0"/>
              <a:ea typeface="Libre Baskerville" pitchFamily="34" charset="-122"/>
              <a:cs typeface="Times New Roman" panose="02020603050405020304" pitchFamily="18" charset="0"/>
            </a:endParaRPr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7AE10AEF-F423-1EE2-6676-FD2C71369661}"/>
              </a:ext>
            </a:extLst>
          </p:cNvPr>
          <p:cNvSpPr/>
          <p:nvPr/>
        </p:nvSpPr>
        <p:spPr>
          <a:xfrm>
            <a:off x="496119" y="1007418"/>
            <a:ext cx="8151763" cy="3247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В Казахстане и ряде стран постсоветского пространства действует классификация, делящая запасы на четыре категории по степени геологической изученности и достоверности A, B, C1 и C2, а прогнозные ресурсы на три категории (P1, P2, P3).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2DF217E7-8559-6AFD-2813-9BF6248BDA6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1508780"/>
            <a:ext cx="4075881" cy="352443"/>
          </a:xfrm>
          <a:prstGeom prst="rect">
            <a:avLst/>
          </a:prstGeom>
        </p:spPr>
      </p:pic>
      <p:sp>
        <p:nvSpPr>
          <p:cNvPr id="9" name="Text 2">
            <a:extLst>
              <a:ext uri="{FF2B5EF4-FFF2-40B4-BE49-F238E27FC236}">
                <a16:creationId xmlns:a16="http://schemas.microsoft.com/office/drawing/2014/main" id="{ED14A503-8FBD-B759-0607-37392C2BD883}"/>
              </a:ext>
            </a:extLst>
          </p:cNvPr>
          <p:cNvSpPr/>
          <p:nvPr/>
        </p:nvSpPr>
        <p:spPr>
          <a:xfrm>
            <a:off x="609079" y="1975172"/>
            <a:ext cx="3849960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b="1" kern="0" spc="-11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Категория А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3">
            <a:extLst>
              <a:ext uri="{FF2B5EF4-FFF2-40B4-BE49-F238E27FC236}">
                <a16:creationId xmlns:a16="http://schemas.microsoft.com/office/drawing/2014/main" id="{8FDB44A1-49E8-E63E-653C-07EB97AF6BC1}"/>
              </a:ext>
            </a:extLst>
          </p:cNvPr>
          <p:cNvSpPr/>
          <p:nvPr/>
        </p:nvSpPr>
        <p:spPr>
          <a:xfrm>
            <a:off x="609079" y="2205633"/>
            <a:ext cx="3849960" cy="3247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Manrope Bold" pitchFamily="34" charset="-122"/>
                <a:cs typeface="Times New Roman" panose="02020603050405020304" pitchFamily="18" charset="0"/>
              </a:rPr>
              <a:t>Достоверные запасы.</a:t>
            </a: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Оконтурены горными выработками. Положение, форма и качество руды установлены с высокой точностью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Image 1" descr="preencoded.png">
            <a:extLst>
              <a:ext uri="{FF2B5EF4-FFF2-40B4-BE49-F238E27FC236}">
                <a16:creationId xmlns:a16="http://schemas.microsoft.com/office/drawing/2014/main" id="{427D3C2C-5FB6-F1A1-4BDF-D73B9DC820A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1508780"/>
            <a:ext cx="4075881" cy="352443"/>
          </a:xfrm>
          <a:prstGeom prst="rect">
            <a:avLst/>
          </a:prstGeom>
        </p:spPr>
      </p:pic>
      <p:sp>
        <p:nvSpPr>
          <p:cNvPr id="14" name="Text 4">
            <a:extLst>
              <a:ext uri="{FF2B5EF4-FFF2-40B4-BE49-F238E27FC236}">
                <a16:creationId xmlns:a16="http://schemas.microsoft.com/office/drawing/2014/main" id="{455FFEA2-719C-4E36-8F0B-29CDAEB81958}"/>
              </a:ext>
            </a:extLst>
          </p:cNvPr>
          <p:cNvSpPr/>
          <p:nvPr/>
        </p:nvSpPr>
        <p:spPr>
          <a:xfrm>
            <a:off x="4684961" y="1975172"/>
            <a:ext cx="3849960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b="1" kern="0" spc="-11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Категория B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5">
            <a:extLst>
              <a:ext uri="{FF2B5EF4-FFF2-40B4-BE49-F238E27FC236}">
                <a16:creationId xmlns:a16="http://schemas.microsoft.com/office/drawing/2014/main" id="{AFB39037-5F11-E3C6-B9C8-0431A97A9952}"/>
              </a:ext>
            </a:extLst>
          </p:cNvPr>
          <p:cNvSpPr/>
          <p:nvPr/>
        </p:nvSpPr>
        <p:spPr>
          <a:xfrm>
            <a:off x="4684961" y="2205633"/>
            <a:ext cx="3849960" cy="3247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Manrope Bold" pitchFamily="34" charset="-122"/>
                <a:cs typeface="Times New Roman" panose="02020603050405020304" pitchFamily="18" charset="0"/>
              </a:rPr>
              <a:t>Разведанные.</a:t>
            </a: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Оконтурены преимущественно скважинами. Основные параметры установлены с учётом возможной вариации свойств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Image 2" descr="preencoded.png">
            <a:extLst>
              <a:ext uri="{FF2B5EF4-FFF2-40B4-BE49-F238E27FC236}">
                <a16:creationId xmlns:a16="http://schemas.microsoft.com/office/drawing/2014/main" id="{10D3B97F-D782-7F29-651B-9278C416474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2718752"/>
            <a:ext cx="4075881" cy="352443"/>
          </a:xfrm>
          <a:prstGeom prst="rect">
            <a:avLst/>
          </a:prstGeom>
        </p:spPr>
      </p:pic>
      <p:sp>
        <p:nvSpPr>
          <p:cNvPr id="17" name="Text 6">
            <a:extLst>
              <a:ext uri="{FF2B5EF4-FFF2-40B4-BE49-F238E27FC236}">
                <a16:creationId xmlns:a16="http://schemas.microsoft.com/office/drawing/2014/main" id="{9C74157F-8524-FA1E-19E4-881D7E6FDC20}"/>
              </a:ext>
            </a:extLst>
          </p:cNvPr>
          <p:cNvSpPr/>
          <p:nvPr/>
        </p:nvSpPr>
        <p:spPr>
          <a:xfrm>
            <a:off x="609079" y="3185145"/>
            <a:ext cx="3849960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b="1" kern="0" spc="-11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Категория C1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7">
            <a:extLst>
              <a:ext uri="{FF2B5EF4-FFF2-40B4-BE49-F238E27FC236}">
                <a16:creationId xmlns:a16="http://schemas.microsoft.com/office/drawing/2014/main" id="{E3FC4004-2C9F-C97A-8A3A-64AC6876730C}"/>
              </a:ext>
            </a:extLst>
          </p:cNvPr>
          <p:cNvSpPr/>
          <p:nvPr/>
        </p:nvSpPr>
        <p:spPr>
          <a:xfrm>
            <a:off x="609079" y="3415605"/>
            <a:ext cx="3849960" cy="4871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Manrope Bold" pitchFamily="34" charset="-122"/>
                <a:cs typeface="Times New Roman" panose="02020603050405020304" pitchFamily="18" charset="0"/>
              </a:rPr>
              <a:t>Оценённые.</a:t>
            </a: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Предварительно разведанные запасы. Форма залежи и качество руды определены приближённо, но с достаточной достоверностью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Image 3" descr="preencoded.png">
            <a:extLst>
              <a:ext uri="{FF2B5EF4-FFF2-40B4-BE49-F238E27FC236}">
                <a16:creationId xmlns:a16="http://schemas.microsoft.com/office/drawing/2014/main" id="{000E1876-5BDC-F26D-388A-5DEA81C887D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2718752"/>
            <a:ext cx="4075881" cy="352443"/>
          </a:xfrm>
          <a:prstGeom prst="rect">
            <a:avLst/>
          </a:prstGeom>
        </p:spPr>
      </p:pic>
      <p:sp>
        <p:nvSpPr>
          <p:cNvPr id="26" name="Text 8">
            <a:extLst>
              <a:ext uri="{FF2B5EF4-FFF2-40B4-BE49-F238E27FC236}">
                <a16:creationId xmlns:a16="http://schemas.microsoft.com/office/drawing/2014/main" id="{416A0DB7-71A8-2613-157A-334D09B0E064}"/>
              </a:ext>
            </a:extLst>
          </p:cNvPr>
          <p:cNvSpPr/>
          <p:nvPr/>
        </p:nvSpPr>
        <p:spPr>
          <a:xfrm>
            <a:off x="4684961" y="3185145"/>
            <a:ext cx="3849960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b="1" kern="0" spc="-11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Категория C2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9">
            <a:extLst>
              <a:ext uri="{FF2B5EF4-FFF2-40B4-BE49-F238E27FC236}">
                <a16:creationId xmlns:a16="http://schemas.microsoft.com/office/drawing/2014/main" id="{4073F669-EFBA-BDDC-13CA-08C6474BAD25}"/>
              </a:ext>
            </a:extLst>
          </p:cNvPr>
          <p:cNvSpPr/>
          <p:nvPr/>
        </p:nvSpPr>
        <p:spPr>
          <a:xfrm>
            <a:off x="4684961" y="3415605"/>
            <a:ext cx="3849960" cy="3247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Manrope Bold" pitchFamily="34" charset="-122"/>
                <a:cs typeface="Times New Roman" panose="02020603050405020304" pitchFamily="18" charset="0"/>
              </a:rPr>
              <a:t>Прогнозные запасы.</a:t>
            </a: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Наличие установлено на основе геологических предпосылок, но детально не разведано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Shape 10">
            <a:extLst>
              <a:ext uri="{FF2B5EF4-FFF2-40B4-BE49-F238E27FC236}">
                <a16:creationId xmlns:a16="http://schemas.microsoft.com/office/drawing/2014/main" id="{85FEA9E9-73F0-FFC6-DA38-FE2CCB3EBE6C}"/>
              </a:ext>
            </a:extLst>
          </p:cNvPr>
          <p:cNvSpPr/>
          <p:nvPr/>
        </p:nvSpPr>
        <p:spPr>
          <a:xfrm>
            <a:off x="496119" y="4116884"/>
            <a:ext cx="8151763" cy="552078"/>
          </a:xfrm>
          <a:prstGeom prst="roundRect">
            <a:avLst>
              <a:gd name="adj" fmla="val 30694"/>
            </a:avLst>
          </a:prstGeom>
          <a:solidFill>
            <a:srgbClr val="CDEFFE"/>
          </a:solidFill>
          <a:ln/>
        </p:spPr>
      </p:sp>
      <p:sp>
        <p:nvSpPr>
          <p:cNvPr id="30" name="Text 11">
            <a:extLst>
              <a:ext uri="{FF2B5EF4-FFF2-40B4-BE49-F238E27FC236}">
                <a16:creationId xmlns:a16="http://schemas.microsoft.com/office/drawing/2014/main" id="{A95702F9-2168-AE5B-DA9C-C60D175D2B08}"/>
              </a:ext>
            </a:extLst>
          </p:cNvPr>
          <p:cNvSpPr/>
          <p:nvPr/>
        </p:nvSpPr>
        <p:spPr>
          <a:xfrm>
            <a:off x="863203" y="4235053"/>
            <a:ext cx="7671718" cy="3247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Manrope Bold" pitchFamily="34" charset="-122"/>
                <a:cs typeface="Times New Roman" panose="02020603050405020304" pitchFamily="18" charset="0"/>
              </a:rPr>
              <a:t>Ресурсы P1, P2, P3</a:t>
            </a: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– прогнозные ресурсы, установленные с различной степенью геологической обоснованности на региональном, локальном или перспективном уровнях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56" y="240286"/>
            <a:ext cx="8151688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Международная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классификация и </a:t>
            </a:r>
          </a:p>
          <a:p>
            <a:pPr marL="0" indent="0" algn="ctr">
              <a:lnSpc>
                <a:spcPct val="104000"/>
              </a:lnSpc>
              <a:buNone/>
            </a:pP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казахстанское</a:t>
            </a: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</a:t>
            </a:r>
            <a:r>
              <a:rPr lang="kk-KZ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законодательство</a:t>
            </a:r>
            <a:endParaRPr lang="kk-KZ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B4D3996-939C-09CE-AE2F-083A7E350381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0FFFAF85-BEBE-250C-8067-95EE443CF0FC}"/>
              </a:ext>
            </a:extLst>
          </p:cNvPr>
          <p:cNvSpPr/>
          <p:nvPr/>
        </p:nvSpPr>
        <p:spPr>
          <a:xfrm>
            <a:off x="496119" y="1222213"/>
            <a:ext cx="5297239" cy="1556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20"/>
              </a:lnSpc>
              <a:buNone/>
            </a:pPr>
            <a:r>
              <a:rPr lang="en-US" sz="1400" b="1" kern="0" spc="-10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Международные системы классификации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2">
            <a:extLst>
              <a:ext uri="{FF2B5EF4-FFF2-40B4-BE49-F238E27FC236}">
                <a16:creationId xmlns:a16="http://schemas.microsoft.com/office/drawing/2014/main" id="{1C25C7DD-84D3-D3A3-7E50-E3D9C7A20392}"/>
              </a:ext>
            </a:extLst>
          </p:cNvPr>
          <p:cNvSpPr/>
          <p:nvPr/>
        </p:nvSpPr>
        <p:spPr>
          <a:xfrm>
            <a:off x="496120" y="1447911"/>
            <a:ext cx="5084548" cy="11494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ts val="1420"/>
              </a:lnSpc>
              <a:spcAft>
                <a:spcPts val="450"/>
              </a:spcAft>
              <a:buNone/>
            </a:pP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Данная классификация сопоставима с международной системой США, где выделяются: достоверные запасы (proved, measured), вероятные запасы (probable, indicated), возможные ресурсы (inferred, possible), выявленные ресурсы (identified) и гипотетические ресурсы (hypothetical).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ts val="142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Для обеспечения международной сопоставимости разработана </a:t>
            </a:r>
            <a:r>
              <a:rPr lang="en-US" sz="1400" dirty="0">
                <a:latin typeface="Times New Roman" panose="02020603050405020304" pitchFamily="18" charset="0"/>
                <a:ea typeface="Manrope Bold" pitchFamily="34" charset="-122"/>
                <a:cs typeface="Times New Roman" panose="02020603050405020304" pitchFamily="18" charset="0"/>
              </a:rPr>
              <a:t>Международная рамочная классификация ООН (МРК ООН)</a:t>
            </a: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, основанная на трёх параметрах: степень геологической изученности, экономическая и технологическая изученность, экономическая эффективность разработки.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3">
            <a:extLst>
              <a:ext uri="{FF2B5EF4-FFF2-40B4-BE49-F238E27FC236}">
                <a16:creationId xmlns:a16="http://schemas.microsoft.com/office/drawing/2014/main" id="{D5E79383-2454-9AAA-C6B7-1CA6DBF87986}"/>
              </a:ext>
            </a:extLst>
          </p:cNvPr>
          <p:cNvSpPr/>
          <p:nvPr/>
        </p:nvSpPr>
        <p:spPr>
          <a:xfrm>
            <a:off x="496119" y="4269971"/>
            <a:ext cx="5297239" cy="1556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20"/>
              </a:lnSpc>
              <a:buNone/>
            </a:pPr>
            <a:r>
              <a:rPr lang="en-US" sz="1400" b="1" kern="0" spc="-10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Позиции Казахстана в мире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4">
            <a:extLst>
              <a:ext uri="{FF2B5EF4-FFF2-40B4-BE49-F238E27FC236}">
                <a16:creationId xmlns:a16="http://schemas.microsoft.com/office/drawing/2014/main" id="{B3CBDF98-09E1-26D3-2696-F38C904DCDD0}"/>
              </a:ext>
            </a:extLst>
          </p:cNvPr>
          <p:cNvSpPr/>
          <p:nvPr/>
        </p:nvSpPr>
        <p:spPr>
          <a:xfrm>
            <a:off x="496119" y="4495669"/>
            <a:ext cx="5297239" cy="5423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ts val="1420"/>
              </a:lnSpc>
              <a:buNone/>
            </a:pPr>
            <a:r>
              <a:rPr lang="en-US" sz="13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Казахстанский государственный баланс учитывает запасы по 102 видам минерального сырья, включая 40 видов твёрдых полезных ископаемых.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0FF63DE1-0197-29D3-F7D1-67E3774ABCDC}"/>
              </a:ext>
            </a:extLst>
          </p:cNvPr>
          <p:cNvSpPr/>
          <p:nvPr/>
        </p:nvSpPr>
        <p:spPr>
          <a:xfrm>
            <a:off x="5844761" y="1250493"/>
            <a:ext cx="2807883" cy="7283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kern="0" spc="-10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Кодекс РК «О недрах и недропользовании»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6">
            <a:extLst>
              <a:ext uri="{FF2B5EF4-FFF2-40B4-BE49-F238E27FC236}">
                <a16:creationId xmlns:a16="http://schemas.microsoft.com/office/drawing/2014/main" id="{7ECAC1C4-BA86-DB1D-B3F8-C7D5964B97B8}"/>
              </a:ext>
            </a:extLst>
          </p:cNvPr>
          <p:cNvSpPr/>
          <p:nvPr/>
        </p:nvSpPr>
        <p:spPr>
          <a:xfrm>
            <a:off x="5863382" y="1476190"/>
            <a:ext cx="2840665" cy="6354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4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По экономическому значению </a:t>
            </a:r>
            <a:r>
              <a:rPr lang="en-US" sz="1200" dirty="0" err="1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полезные</a:t>
            </a: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ea typeface="Manrope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14000"/>
              </a:lnSpc>
              <a:buNone/>
            </a:pPr>
            <a:r>
              <a:rPr lang="en-US" sz="1200" dirty="0" err="1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ископаемые</a:t>
            </a: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делятся на три группы: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Shape 7">
            <a:extLst>
              <a:ext uri="{FF2B5EF4-FFF2-40B4-BE49-F238E27FC236}">
                <a16:creationId xmlns:a16="http://schemas.microsoft.com/office/drawing/2014/main" id="{08C43FB9-AB57-A507-6D28-0B44F0008DF8}"/>
              </a:ext>
            </a:extLst>
          </p:cNvPr>
          <p:cNvSpPr/>
          <p:nvPr/>
        </p:nvSpPr>
        <p:spPr>
          <a:xfrm>
            <a:off x="496119" y="3414160"/>
            <a:ext cx="1554706" cy="542330"/>
          </a:xfrm>
          <a:prstGeom prst="roundRect">
            <a:avLst>
              <a:gd name="adj" fmla="val 27570"/>
            </a:avLst>
          </a:prstGeom>
          <a:solidFill>
            <a:srgbClr val="E6F7FF"/>
          </a:solidFill>
          <a:ln w="4763">
            <a:solidFill>
              <a:srgbClr val="B3D5E4"/>
            </a:solidFill>
            <a:prstDash val="solid"/>
          </a:ln>
        </p:spPr>
      </p:sp>
      <p:sp>
        <p:nvSpPr>
          <p:cNvPr id="21" name="Text 8">
            <a:extLst>
              <a:ext uri="{FF2B5EF4-FFF2-40B4-BE49-F238E27FC236}">
                <a16:creationId xmlns:a16="http://schemas.microsoft.com/office/drawing/2014/main" id="{AFCA54C1-CA20-D805-FFA5-ADFC5F1F67A4}"/>
              </a:ext>
            </a:extLst>
          </p:cNvPr>
          <p:cNvSpPr/>
          <p:nvPr/>
        </p:nvSpPr>
        <p:spPr>
          <a:xfrm>
            <a:off x="600521" y="3518563"/>
            <a:ext cx="1433147" cy="1556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b="1" kern="0" spc="-10" dirty="0">
                <a:solidFill>
                  <a:srgbClr val="00000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1-е место</a:t>
            </a:r>
            <a:endParaRPr lang="en-US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9">
            <a:extLst>
              <a:ext uri="{FF2B5EF4-FFF2-40B4-BE49-F238E27FC236}">
                <a16:creationId xmlns:a16="http://schemas.microsoft.com/office/drawing/2014/main" id="{3B86DDEF-495D-8497-6BF3-2DB54D6758A8}"/>
              </a:ext>
            </a:extLst>
          </p:cNvPr>
          <p:cNvSpPr/>
          <p:nvPr/>
        </p:nvSpPr>
        <p:spPr>
          <a:xfrm>
            <a:off x="600521" y="3716281"/>
            <a:ext cx="1433147" cy="1358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4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Хромовые руды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Shape 10">
            <a:extLst>
              <a:ext uri="{FF2B5EF4-FFF2-40B4-BE49-F238E27FC236}">
                <a16:creationId xmlns:a16="http://schemas.microsoft.com/office/drawing/2014/main" id="{4C437497-ECFE-3117-114E-8742638300CA}"/>
              </a:ext>
            </a:extLst>
          </p:cNvPr>
          <p:cNvSpPr/>
          <p:nvPr/>
        </p:nvSpPr>
        <p:spPr>
          <a:xfrm>
            <a:off x="2133776" y="3414160"/>
            <a:ext cx="1554706" cy="542330"/>
          </a:xfrm>
          <a:prstGeom prst="roundRect">
            <a:avLst>
              <a:gd name="adj" fmla="val 27570"/>
            </a:avLst>
          </a:prstGeom>
          <a:solidFill>
            <a:srgbClr val="E6F7FF"/>
          </a:solidFill>
          <a:ln w="4763">
            <a:solidFill>
              <a:srgbClr val="B3D5E4"/>
            </a:solidFill>
            <a:prstDash val="solid"/>
          </a:ln>
        </p:spPr>
      </p:sp>
      <p:sp>
        <p:nvSpPr>
          <p:cNvPr id="24" name="Text 11">
            <a:extLst>
              <a:ext uri="{FF2B5EF4-FFF2-40B4-BE49-F238E27FC236}">
                <a16:creationId xmlns:a16="http://schemas.microsoft.com/office/drawing/2014/main" id="{383F36F9-91B9-2987-D6D4-C7DC49B65A16}"/>
              </a:ext>
            </a:extLst>
          </p:cNvPr>
          <p:cNvSpPr/>
          <p:nvPr/>
        </p:nvSpPr>
        <p:spPr>
          <a:xfrm>
            <a:off x="2238179" y="3518563"/>
            <a:ext cx="1433147" cy="1556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b="1" kern="0" spc="-10" dirty="0">
                <a:solidFill>
                  <a:srgbClr val="00000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2-е место</a:t>
            </a:r>
            <a:endParaRPr lang="en-US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12">
            <a:extLst>
              <a:ext uri="{FF2B5EF4-FFF2-40B4-BE49-F238E27FC236}">
                <a16:creationId xmlns:a16="http://schemas.microsoft.com/office/drawing/2014/main" id="{CF8A2A1B-0F36-9AB2-C255-6FD120E87DE2}"/>
              </a:ext>
            </a:extLst>
          </p:cNvPr>
          <p:cNvSpPr/>
          <p:nvPr/>
        </p:nvSpPr>
        <p:spPr>
          <a:xfrm>
            <a:off x="2238179" y="3716281"/>
            <a:ext cx="1433147" cy="1358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4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Уран и серебро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Shape 13">
            <a:extLst>
              <a:ext uri="{FF2B5EF4-FFF2-40B4-BE49-F238E27FC236}">
                <a16:creationId xmlns:a16="http://schemas.microsoft.com/office/drawing/2014/main" id="{15D02169-DB39-B3CD-8021-F9507C318E4B}"/>
              </a:ext>
            </a:extLst>
          </p:cNvPr>
          <p:cNvSpPr/>
          <p:nvPr/>
        </p:nvSpPr>
        <p:spPr>
          <a:xfrm>
            <a:off x="3771434" y="3414160"/>
            <a:ext cx="1809233" cy="542330"/>
          </a:xfrm>
          <a:prstGeom prst="roundRect">
            <a:avLst>
              <a:gd name="adj" fmla="val 27570"/>
            </a:avLst>
          </a:prstGeom>
          <a:solidFill>
            <a:srgbClr val="E6F7FF"/>
          </a:solidFill>
          <a:ln w="4763">
            <a:solidFill>
              <a:srgbClr val="B3D5E4"/>
            </a:solidFill>
            <a:prstDash val="solid"/>
          </a:ln>
        </p:spPr>
      </p:sp>
      <p:sp>
        <p:nvSpPr>
          <p:cNvPr id="27" name="Text 14">
            <a:extLst>
              <a:ext uri="{FF2B5EF4-FFF2-40B4-BE49-F238E27FC236}">
                <a16:creationId xmlns:a16="http://schemas.microsoft.com/office/drawing/2014/main" id="{26C9BC88-3203-9123-4107-6125310E0858}"/>
              </a:ext>
            </a:extLst>
          </p:cNvPr>
          <p:cNvSpPr/>
          <p:nvPr/>
        </p:nvSpPr>
        <p:spPr>
          <a:xfrm>
            <a:off x="3875838" y="3518563"/>
            <a:ext cx="1433147" cy="1556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b="1" kern="0" spc="-10" dirty="0">
                <a:solidFill>
                  <a:srgbClr val="00000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3-е место</a:t>
            </a:r>
            <a:endParaRPr lang="en-US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15">
            <a:extLst>
              <a:ext uri="{FF2B5EF4-FFF2-40B4-BE49-F238E27FC236}">
                <a16:creationId xmlns:a16="http://schemas.microsoft.com/office/drawing/2014/main" id="{EA417624-465F-015A-D82E-CE52B6D499DE}"/>
              </a:ext>
            </a:extLst>
          </p:cNvPr>
          <p:cNvSpPr/>
          <p:nvPr/>
        </p:nvSpPr>
        <p:spPr>
          <a:xfrm>
            <a:off x="3875838" y="3716281"/>
            <a:ext cx="1433147" cy="1358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4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Свинец и марганцевые руды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2" name="Image 0" descr="preencoded.png">
            <a:extLst>
              <a:ext uri="{FF2B5EF4-FFF2-40B4-BE49-F238E27FC236}">
                <a16:creationId xmlns:a16="http://schemas.microsoft.com/office/drawing/2014/main" id="{75B57B8F-B210-FFAC-5233-6AD54B1BBEB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63381" y="1966434"/>
            <a:ext cx="2988387" cy="938088"/>
          </a:xfrm>
          <a:prstGeom prst="rect">
            <a:avLst/>
          </a:prstGeom>
        </p:spPr>
      </p:pic>
      <p:sp>
        <p:nvSpPr>
          <p:cNvPr id="43" name="Text 16">
            <a:extLst>
              <a:ext uri="{FF2B5EF4-FFF2-40B4-BE49-F238E27FC236}">
                <a16:creationId xmlns:a16="http://schemas.microsoft.com/office/drawing/2014/main" id="{652D9BC6-A7EA-DB4A-E549-21F40032EFC4}"/>
              </a:ext>
            </a:extLst>
          </p:cNvPr>
          <p:cNvSpPr/>
          <p:nvPr/>
        </p:nvSpPr>
        <p:spPr>
          <a:xfrm>
            <a:off x="7123880" y="2034374"/>
            <a:ext cx="167289" cy="14299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00" kern="0" spc="-12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1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 17">
            <a:extLst>
              <a:ext uri="{FF2B5EF4-FFF2-40B4-BE49-F238E27FC236}">
                <a16:creationId xmlns:a16="http://schemas.microsoft.com/office/drawing/2014/main" id="{6033AF7E-DE6D-F497-67DC-141EA3A3EF0A}"/>
              </a:ext>
            </a:extLst>
          </p:cNvPr>
          <p:cNvSpPr/>
          <p:nvPr/>
        </p:nvSpPr>
        <p:spPr>
          <a:xfrm>
            <a:off x="5977309" y="2255471"/>
            <a:ext cx="2442716" cy="119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kern="0" spc="-10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Подземные воды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 18">
            <a:extLst>
              <a:ext uri="{FF2B5EF4-FFF2-40B4-BE49-F238E27FC236}">
                <a16:creationId xmlns:a16="http://schemas.microsoft.com/office/drawing/2014/main" id="{36C7E811-F7AA-9ABC-8CE8-46CFFC8F4AEB}"/>
              </a:ext>
            </a:extLst>
          </p:cNvPr>
          <p:cNvSpPr/>
          <p:nvPr/>
        </p:nvSpPr>
        <p:spPr>
          <a:xfrm>
            <a:off x="5977309" y="2453189"/>
            <a:ext cx="2442716" cy="1039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4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Грунтовые, межпластовые, </a:t>
            </a:r>
            <a:r>
              <a:rPr lang="en-US" sz="1200" dirty="0" err="1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артезианские</a:t>
            </a: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ea typeface="Manrope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14000"/>
              </a:lnSpc>
              <a:buNone/>
            </a:pPr>
            <a:r>
              <a:rPr lang="en-US" sz="1200" dirty="0" err="1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и</a:t>
            </a: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прочие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6" name="Image 1" descr="preencoded.png">
            <a:extLst>
              <a:ext uri="{FF2B5EF4-FFF2-40B4-BE49-F238E27FC236}">
                <a16:creationId xmlns:a16="http://schemas.microsoft.com/office/drawing/2014/main" id="{4AC4F916-DB32-F555-ACFA-B925BA2C9F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63381" y="2983053"/>
            <a:ext cx="2988387" cy="1206391"/>
          </a:xfrm>
          <a:prstGeom prst="rect">
            <a:avLst/>
          </a:prstGeom>
        </p:spPr>
      </p:pic>
      <p:sp>
        <p:nvSpPr>
          <p:cNvPr id="47" name="Text 19">
            <a:extLst>
              <a:ext uri="{FF2B5EF4-FFF2-40B4-BE49-F238E27FC236}">
                <a16:creationId xmlns:a16="http://schemas.microsoft.com/office/drawing/2014/main" id="{DA1CB379-D9BC-573B-45BF-33B7750E8D68}"/>
              </a:ext>
            </a:extLst>
          </p:cNvPr>
          <p:cNvSpPr/>
          <p:nvPr/>
        </p:nvSpPr>
        <p:spPr>
          <a:xfrm>
            <a:off x="7123881" y="3050993"/>
            <a:ext cx="167289" cy="1594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00" kern="0" spc="-12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2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 20">
            <a:extLst>
              <a:ext uri="{FF2B5EF4-FFF2-40B4-BE49-F238E27FC236}">
                <a16:creationId xmlns:a16="http://schemas.microsoft.com/office/drawing/2014/main" id="{FC7FE0C0-DF07-35EB-E19D-684383D4E1A0}"/>
              </a:ext>
            </a:extLst>
          </p:cNvPr>
          <p:cNvSpPr/>
          <p:nvPr/>
        </p:nvSpPr>
        <p:spPr>
          <a:xfrm>
            <a:off x="5977310" y="3366360"/>
            <a:ext cx="2442716" cy="1328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kern="0" spc="-10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Углеводородные полезные ископаемые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 21">
            <a:extLst>
              <a:ext uri="{FF2B5EF4-FFF2-40B4-BE49-F238E27FC236}">
                <a16:creationId xmlns:a16="http://schemas.microsoft.com/office/drawing/2014/main" id="{D24E505C-1B51-B286-887D-EE532CE389ED}"/>
              </a:ext>
            </a:extLst>
          </p:cNvPr>
          <p:cNvSpPr/>
          <p:nvPr/>
        </p:nvSpPr>
        <p:spPr>
          <a:xfrm>
            <a:off x="5977309" y="3564079"/>
            <a:ext cx="2799045" cy="347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4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Нефть, газовый конденсат, природный газ, сланцевый газ, шахтный метан, природные битумы и пр.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0" name="Image 2" descr="preencoded.png">
            <a:extLst>
              <a:ext uri="{FF2B5EF4-FFF2-40B4-BE49-F238E27FC236}">
                <a16:creationId xmlns:a16="http://schemas.microsoft.com/office/drawing/2014/main" id="{F932C18E-091C-2562-37A9-6020EDE8FA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63381" y="4254332"/>
            <a:ext cx="2988387" cy="765860"/>
          </a:xfrm>
          <a:prstGeom prst="rect">
            <a:avLst/>
          </a:prstGeom>
        </p:spPr>
      </p:pic>
      <p:sp>
        <p:nvSpPr>
          <p:cNvPr id="51" name="Text 22">
            <a:extLst>
              <a:ext uri="{FF2B5EF4-FFF2-40B4-BE49-F238E27FC236}">
                <a16:creationId xmlns:a16="http://schemas.microsoft.com/office/drawing/2014/main" id="{76C6515F-33FD-F166-49CA-565AA7BE6936}"/>
              </a:ext>
            </a:extLst>
          </p:cNvPr>
          <p:cNvSpPr/>
          <p:nvPr/>
        </p:nvSpPr>
        <p:spPr>
          <a:xfrm>
            <a:off x="7123880" y="4303906"/>
            <a:ext cx="167289" cy="1814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00" kern="0" spc="-12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3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 23">
            <a:extLst>
              <a:ext uri="{FF2B5EF4-FFF2-40B4-BE49-F238E27FC236}">
                <a16:creationId xmlns:a16="http://schemas.microsoft.com/office/drawing/2014/main" id="{7808D551-73C9-9943-19FA-C88E16057B26}"/>
              </a:ext>
            </a:extLst>
          </p:cNvPr>
          <p:cNvSpPr/>
          <p:nvPr/>
        </p:nvSpPr>
        <p:spPr>
          <a:xfrm>
            <a:off x="5977310" y="4572138"/>
            <a:ext cx="2442716" cy="151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kern="0" spc="-10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Твёрдые полезные ископаемые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 24">
            <a:extLst>
              <a:ext uri="{FF2B5EF4-FFF2-40B4-BE49-F238E27FC236}">
                <a16:creationId xmlns:a16="http://schemas.microsoft.com/office/drawing/2014/main" id="{013EBED7-2C0F-3F4A-C5B3-8D2411ED333C}"/>
              </a:ext>
            </a:extLst>
          </p:cNvPr>
          <p:cNvSpPr/>
          <p:nvPr/>
        </p:nvSpPr>
        <p:spPr>
          <a:xfrm>
            <a:off x="5977309" y="4769856"/>
            <a:ext cx="2726737" cy="203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4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Делятся на рудные и нерудные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4489" y="455897"/>
            <a:ext cx="7799636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2) Принцип полноты извлечения полезных ископаемых</a:t>
            </a:r>
          </a:p>
          <a:p>
            <a:pPr marL="0" indent="0" algn="ctr">
              <a:lnSpc>
                <a:spcPct val="104000"/>
              </a:lnSpc>
              <a:buNone/>
            </a:pPr>
            <a:endParaRPr lang="ru-RU" sz="2400" b="1" dirty="0">
              <a:solidFill>
                <a:srgbClr val="273490"/>
              </a:solidFill>
              <a:latin typeface="Times New Roman" panose="02020603050405020304" pitchFamily="18" charset="0"/>
              <a:ea typeface="Alexandria Medium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13AB587-97AB-FCFD-7499-78453CFE113F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id="{F1A0CC39-68F9-7129-5478-489BEBAFE8BF}"/>
              </a:ext>
            </a:extLst>
          </p:cNvPr>
          <p:cNvSpPr/>
          <p:nvPr/>
        </p:nvSpPr>
        <p:spPr>
          <a:xfrm>
            <a:off x="4242063" y="1048992"/>
            <a:ext cx="4405820" cy="6494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ts val="134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Полнота извлечения является важнейшим технологическим и экономическим требованием. Каждый процент потерь полезного ископаемого при добыче означает не только недополученную прибыль недропользователем, но и невосполнимую утрату национального минерального богатства.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B3D05F71-290C-FF5F-D444-6A68979A34FB}"/>
              </a:ext>
            </a:extLst>
          </p:cNvPr>
          <p:cNvSpPr/>
          <p:nvPr/>
        </p:nvSpPr>
        <p:spPr>
          <a:xfrm>
            <a:off x="4242062" y="1983914"/>
            <a:ext cx="1906624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40"/>
              </a:lnSpc>
              <a:buNone/>
            </a:pPr>
            <a:r>
              <a:rPr lang="en-US" sz="1200" kern="0" spc="-11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Причины потерь при добыче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4">
            <a:extLst>
              <a:ext uri="{FF2B5EF4-FFF2-40B4-BE49-F238E27FC236}">
                <a16:creationId xmlns:a16="http://schemas.microsoft.com/office/drawing/2014/main" id="{59160955-1EE0-B0A8-53E8-DF23F16E5A79}"/>
              </a:ext>
            </a:extLst>
          </p:cNvPr>
          <p:cNvSpPr/>
          <p:nvPr/>
        </p:nvSpPr>
        <p:spPr>
          <a:xfrm>
            <a:off x="4242062" y="2250391"/>
            <a:ext cx="1906624" cy="13619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172720" indent="-172720" algn="l">
              <a:lnSpc>
                <a:spcPts val="134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Технологические особенности принятой системы разработки (целики, оставляемые для поддержания кровли)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2720" indent="-172720" algn="l">
              <a:lnSpc>
                <a:spcPts val="134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Сложность горно-геологического строения месторождения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2720" indent="-172720" algn="l">
              <a:lnSpc>
                <a:spcPts val="134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Недостаточная точность оконтуривания рудных тел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5">
            <a:extLst>
              <a:ext uri="{FF2B5EF4-FFF2-40B4-BE49-F238E27FC236}">
                <a16:creationId xmlns:a16="http://schemas.microsoft.com/office/drawing/2014/main" id="{994D0CC3-B4B3-B013-5176-E00F4E3CB690}"/>
              </a:ext>
            </a:extLst>
          </p:cNvPr>
          <p:cNvSpPr/>
          <p:nvPr/>
        </p:nvSpPr>
        <p:spPr>
          <a:xfrm>
            <a:off x="6429077" y="1983914"/>
            <a:ext cx="2223567" cy="3530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ts val="1340"/>
              </a:lnSpc>
              <a:buNone/>
            </a:pPr>
            <a:r>
              <a:rPr lang="en-US" sz="1200" kern="0" spc="-11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Нормирование потерь и разубоживания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D141C232-2693-6B15-4875-3EBE2C7953E5}"/>
              </a:ext>
            </a:extLst>
          </p:cNvPr>
          <p:cNvSpPr/>
          <p:nvPr/>
        </p:nvSpPr>
        <p:spPr>
          <a:xfrm>
            <a:off x="6429077" y="2426901"/>
            <a:ext cx="2223567" cy="1136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ts val="134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Нормирование потерь и разубоживания рассматривается в научной литературе как эффективный механизм рационального природопользования, позволяющий оценивать ущерб и планировать мероприятия по его снижению.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hape 7">
            <a:extLst>
              <a:ext uri="{FF2B5EF4-FFF2-40B4-BE49-F238E27FC236}">
                <a16:creationId xmlns:a16="http://schemas.microsoft.com/office/drawing/2014/main" id="{81C37DE0-9032-4F07-552F-E089812B1CE1}"/>
              </a:ext>
            </a:extLst>
          </p:cNvPr>
          <p:cNvSpPr/>
          <p:nvPr/>
        </p:nvSpPr>
        <p:spPr>
          <a:xfrm>
            <a:off x="4326903" y="4157221"/>
            <a:ext cx="4572000" cy="478999"/>
          </a:xfrm>
          <a:prstGeom prst="roundRect">
            <a:avLst>
              <a:gd name="adj" fmla="val 19527"/>
            </a:avLst>
          </a:prstGeom>
          <a:solidFill>
            <a:srgbClr val="CDEFFE"/>
          </a:solidFill>
          <a:ln/>
        </p:spPr>
      </p:sp>
      <p:sp>
        <p:nvSpPr>
          <p:cNvPr id="20" name="Text 8">
            <a:extLst>
              <a:ext uri="{FF2B5EF4-FFF2-40B4-BE49-F238E27FC236}">
                <a16:creationId xmlns:a16="http://schemas.microsoft.com/office/drawing/2014/main" id="{8F3174EB-B99E-E1A9-D332-609CA49837CC}"/>
              </a:ext>
            </a:extLst>
          </p:cNvPr>
          <p:cNvSpPr/>
          <p:nvPr/>
        </p:nvSpPr>
        <p:spPr>
          <a:xfrm>
            <a:off x="4449452" y="4235787"/>
            <a:ext cx="4305903" cy="6494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3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Каждая тонна потерянного при добыче полезного ископаемого </a:t>
            </a:r>
            <a:r>
              <a:rPr lang="en-US" sz="1200" b="1" dirty="0">
                <a:solidFill>
                  <a:srgbClr val="000000"/>
                </a:solidFill>
                <a:latin typeface="Times New Roman" panose="02020603050405020304" pitchFamily="18" charset="0"/>
                <a:ea typeface="Manrope Bold" pitchFamily="34" charset="-122"/>
                <a:cs typeface="Times New Roman" panose="02020603050405020304" pitchFamily="18" charset="0"/>
              </a:rPr>
              <a:t>безвозвратно утрачена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для будущих поколений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Рисунок 20" descr="Разработка месторождений полезных ископаемых — проект, разведка и запасы">
            <a:extLst>
              <a:ext uri="{FF2B5EF4-FFF2-40B4-BE49-F238E27FC236}">
                <a16:creationId xmlns:a16="http://schemas.microsoft.com/office/drawing/2014/main" id="{ABBBE8C8-042C-414B-EBC0-C10F09095E2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8645" y="1072424"/>
            <a:ext cx="3657692" cy="332046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E3BBC2A-AA84-B624-3064-A264DE60C555}"/>
              </a:ext>
            </a:extLst>
          </p:cNvPr>
          <p:cNvSpPr txBox="1"/>
          <p:nvPr/>
        </p:nvSpPr>
        <p:spPr>
          <a:xfrm>
            <a:off x="388646" y="4452132"/>
            <a:ext cx="365769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Добыча полезных ископаемых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44098" y="391357"/>
            <a:ext cx="8655803" cy="429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Принцип комплексности использования минерального сырья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58AB7F8-EE15-7EF2-AFAC-6B33C58F233E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EF4D861B-5C2E-BB92-CA5A-0826D990F03B}"/>
              </a:ext>
            </a:extLst>
          </p:cNvPr>
          <p:cNvSpPr/>
          <p:nvPr/>
        </p:nvSpPr>
        <p:spPr>
          <a:xfrm>
            <a:off x="496119" y="937317"/>
            <a:ext cx="8151763" cy="5728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ts val="132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Большинство рудных месторождений являются многокомпонентными. Комплексное использование означает, что из рудного сырья должны извлекаться </a:t>
            </a:r>
            <a:r>
              <a:rPr lang="en-US" sz="1200" b="1" dirty="0">
                <a:latin typeface="Times New Roman" panose="02020603050405020304" pitchFamily="18" charset="0"/>
                <a:ea typeface="Manrope Bold" pitchFamily="34" charset="-122"/>
                <a:cs typeface="Times New Roman" panose="02020603050405020304" pitchFamily="18" charset="0"/>
              </a:rPr>
              <a:t>все ценные компоненты</a:t>
            </a: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, содержащиеся в промышленных концентрациях, а не только основной полезный ископаемый.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2">
            <a:extLst>
              <a:ext uri="{FF2B5EF4-FFF2-40B4-BE49-F238E27FC236}">
                <a16:creationId xmlns:a16="http://schemas.microsoft.com/office/drawing/2014/main" id="{C2DF1A08-706E-FBF0-F0A2-5AD3F1B1C1B0}"/>
              </a:ext>
            </a:extLst>
          </p:cNvPr>
          <p:cNvSpPr/>
          <p:nvPr/>
        </p:nvSpPr>
        <p:spPr>
          <a:xfrm>
            <a:off x="901472" y="3204843"/>
            <a:ext cx="2623542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kern="0" spc="-12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Медно-порфировые руды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3">
            <a:extLst>
              <a:ext uri="{FF2B5EF4-FFF2-40B4-BE49-F238E27FC236}">
                <a16:creationId xmlns:a16="http://schemas.microsoft.com/office/drawing/2014/main" id="{6C989C48-9F8C-1E56-ECC6-8D5C31FF9A1B}"/>
              </a:ext>
            </a:extLst>
          </p:cNvPr>
          <p:cNvSpPr/>
          <p:nvPr/>
        </p:nvSpPr>
        <p:spPr>
          <a:xfrm>
            <a:off x="496119" y="3460107"/>
            <a:ext cx="2623542" cy="381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ts val="134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Содержат золото, серебро, молибден, рений в промышленных концентрациях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4">
            <a:extLst>
              <a:ext uri="{FF2B5EF4-FFF2-40B4-BE49-F238E27FC236}">
                <a16:creationId xmlns:a16="http://schemas.microsoft.com/office/drawing/2014/main" id="{3C7FF63D-3B34-03C8-B684-A051D5BF8685}"/>
              </a:ext>
            </a:extLst>
          </p:cNvPr>
          <p:cNvSpPr/>
          <p:nvPr/>
        </p:nvSpPr>
        <p:spPr>
          <a:xfrm>
            <a:off x="3665507" y="3204918"/>
            <a:ext cx="2623617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kern="0" spc="-12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Полиметаллические руды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CC8FB101-B011-F519-CA11-BC60E65441E3}"/>
              </a:ext>
            </a:extLst>
          </p:cNvPr>
          <p:cNvSpPr/>
          <p:nvPr/>
        </p:nvSpPr>
        <p:spPr>
          <a:xfrm>
            <a:off x="3260154" y="3460181"/>
            <a:ext cx="2623617" cy="381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ts val="134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Свинец, цинк, медь, драгоценные </a:t>
            </a:r>
            <a:r>
              <a:rPr lang="en-US" sz="1200" dirty="0" err="1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металлы</a:t>
            </a: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все</a:t>
            </a: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подлежат комплексному извлечению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6">
            <a:extLst>
              <a:ext uri="{FF2B5EF4-FFF2-40B4-BE49-F238E27FC236}">
                <a16:creationId xmlns:a16="http://schemas.microsoft.com/office/drawing/2014/main" id="{CDBA0A12-557D-329D-62E4-E99D84ED4ECB}"/>
              </a:ext>
            </a:extLst>
          </p:cNvPr>
          <p:cNvSpPr/>
          <p:nvPr/>
        </p:nvSpPr>
        <p:spPr>
          <a:xfrm>
            <a:off x="6429618" y="3204918"/>
            <a:ext cx="1668007" cy="1971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b="1" kern="0" spc="-12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Алюминиевые руды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7">
            <a:extLst>
              <a:ext uri="{FF2B5EF4-FFF2-40B4-BE49-F238E27FC236}">
                <a16:creationId xmlns:a16="http://schemas.microsoft.com/office/drawing/2014/main" id="{FBF5C353-F484-C1C0-CF4E-2D4193F65C0B}"/>
              </a:ext>
            </a:extLst>
          </p:cNvPr>
          <p:cNvSpPr/>
          <p:nvPr/>
        </p:nvSpPr>
        <p:spPr>
          <a:xfrm>
            <a:off x="6024265" y="3460181"/>
            <a:ext cx="2623617" cy="381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ts val="134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Содержат галлий, скандий и другие редкие металлы, извлекаемые попутно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8">
            <a:extLst>
              <a:ext uri="{FF2B5EF4-FFF2-40B4-BE49-F238E27FC236}">
                <a16:creationId xmlns:a16="http://schemas.microsoft.com/office/drawing/2014/main" id="{AAA39DFA-1279-4172-DEDA-95169F9AE6C5}"/>
              </a:ext>
            </a:extLst>
          </p:cNvPr>
          <p:cNvSpPr/>
          <p:nvPr/>
        </p:nvSpPr>
        <p:spPr>
          <a:xfrm>
            <a:off x="496119" y="4138260"/>
            <a:ext cx="8151763" cy="5728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ts val="134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В отраслевой литературе подчёркивается, что современный уровень развития обогатительных и гидрометаллургических технологий позволяет достигать высоких степеней комплексности, что даёт дополнительный экономический эффект и уменьшает объёмы отходов.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Рисунок 22" descr="Михеевское медно-порфировое месторождение / Месторождения полезных  ископаемых">
            <a:extLst>
              <a:ext uri="{FF2B5EF4-FFF2-40B4-BE49-F238E27FC236}">
                <a16:creationId xmlns:a16="http://schemas.microsoft.com/office/drawing/2014/main" id="{232EF060-6FE5-1569-F57C-7E39AAEA62C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4260" y="1610692"/>
            <a:ext cx="1197283" cy="1232062"/>
          </a:xfrm>
          <a:prstGeom prst="rect">
            <a:avLst/>
          </a:prstGeom>
        </p:spPr>
      </p:pic>
      <p:pic>
        <p:nvPicPr>
          <p:cNvPr id="24" name="Рисунок 23" descr="Полиметаллическая Руда р.20*30мм арт. 170124-10-38,96 Вес 38,96 г">
            <a:extLst>
              <a:ext uri="{FF2B5EF4-FFF2-40B4-BE49-F238E27FC236}">
                <a16:creationId xmlns:a16="http://schemas.microsoft.com/office/drawing/2014/main" id="{CCD14015-E6EA-5B96-D794-8A2700E6901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81363" y="1634607"/>
            <a:ext cx="1197284" cy="1219546"/>
          </a:xfrm>
          <a:prstGeom prst="rect">
            <a:avLst/>
          </a:prstGeom>
        </p:spPr>
      </p:pic>
      <p:pic>
        <p:nvPicPr>
          <p:cNvPr id="25" name="Рисунок 24" descr="Алюминиевая руда - добыча в России и мире, месторождения">
            <a:extLst>
              <a:ext uri="{FF2B5EF4-FFF2-40B4-BE49-F238E27FC236}">
                <a16:creationId xmlns:a16="http://schemas.microsoft.com/office/drawing/2014/main" id="{709F831C-DFB2-A2A7-84D1-D378A0D75E3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718467" y="1634606"/>
            <a:ext cx="1110828" cy="1230871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1E248B2-9CB7-C11E-7507-841509B5703B}"/>
              </a:ext>
            </a:extLst>
          </p:cNvPr>
          <p:cNvSpPr txBox="1"/>
          <p:nvPr/>
        </p:nvSpPr>
        <p:spPr>
          <a:xfrm>
            <a:off x="405353" y="2899157"/>
            <a:ext cx="824252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4 -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Медно-порфировые, полиметаллические и алюминиевые руды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4489" y="397261"/>
            <a:ext cx="7770837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Принцип минимального воздействия на </a:t>
            </a:r>
          </a:p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окружающую среду и социальные цели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A2E4D2E-D742-BA7A-5F63-D28533264868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29066391-A154-C22F-DAC2-EC1427626440}"/>
              </a:ext>
            </a:extLst>
          </p:cNvPr>
          <p:cNvSpPr/>
          <p:nvPr/>
        </p:nvSpPr>
        <p:spPr>
          <a:xfrm>
            <a:off x="433901" y="1387450"/>
            <a:ext cx="3440515" cy="8444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ts val="136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Горные работы неизбежно сопровождаются нарушением земель, загрязнением атмосферы, гидросферы и накоплением отходов. Ежегодно горными работами нарушается около </a:t>
            </a:r>
            <a:r>
              <a:rPr lang="en-US" sz="1200" b="1" dirty="0">
                <a:latin typeface="Times New Roman" panose="02020603050405020304" pitchFamily="18" charset="0"/>
                <a:ea typeface="Manrope Bold" pitchFamily="34" charset="-122"/>
                <a:cs typeface="Times New Roman" panose="02020603050405020304" pitchFamily="18" charset="0"/>
              </a:rPr>
              <a:t>150 тысяч гектаров земель</a:t>
            </a: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, из которых около </a:t>
            </a:r>
            <a:r>
              <a:rPr lang="en-US" sz="1200" b="1" dirty="0">
                <a:latin typeface="Times New Roman" panose="02020603050405020304" pitchFamily="18" charset="0"/>
                <a:ea typeface="Manrope Bold" pitchFamily="34" charset="-122"/>
                <a:cs typeface="Times New Roman" panose="02020603050405020304" pitchFamily="18" charset="0"/>
              </a:rPr>
              <a:t>40% приходится на сельскохозяйственные угодья</a:t>
            </a: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2">
            <a:extLst>
              <a:ext uri="{FF2B5EF4-FFF2-40B4-BE49-F238E27FC236}">
                <a16:creationId xmlns:a16="http://schemas.microsoft.com/office/drawing/2014/main" id="{125876DD-8F80-FA0D-08DF-3415758D5BBD}"/>
              </a:ext>
            </a:extLst>
          </p:cNvPr>
          <p:cNvSpPr/>
          <p:nvPr/>
        </p:nvSpPr>
        <p:spPr>
          <a:xfrm>
            <a:off x="433901" y="2558601"/>
            <a:ext cx="3713893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60"/>
              </a:lnSpc>
              <a:buNone/>
            </a:pPr>
            <a:r>
              <a:rPr lang="en-US" sz="1200" kern="0" spc="-13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Принцип минимизации требует: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3">
            <a:extLst>
              <a:ext uri="{FF2B5EF4-FFF2-40B4-BE49-F238E27FC236}">
                <a16:creationId xmlns:a16="http://schemas.microsoft.com/office/drawing/2014/main" id="{E7461718-7B76-03BA-6F22-B532871E2723}"/>
              </a:ext>
            </a:extLst>
          </p:cNvPr>
          <p:cNvSpPr/>
          <p:nvPr/>
        </p:nvSpPr>
        <p:spPr>
          <a:xfrm>
            <a:off x="433901" y="2785324"/>
            <a:ext cx="3440515" cy="18239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13360" indent="-213360" algn="l">
              <a:lnSpc>
                <a:spcPts val="136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Максимального сокращения площадей, отводимых под отвалы и хвостохранилища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3360" indent="-213360" algn="l">
              <a:lnSpc>
                <a:spcPts val="136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Переработки максимально возможной части отходов в строительные продукты или закладочные материалы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3360" indent="-213360" algn="l">
              <a:lnSpc>
                <a:spcPts val="136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Предотвращения кислых дренажных вод (AMD) и загрязнения подземных вод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3360" indent="-213360" algn="l">
              <a:lnSpc>
                <a:spcPts val="1360"/>
              </a:lnSpc>
              <a:buSzPct val="100000"/>
              <a:buChar char="•"/>
            </a:pP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Обязательной рекультивации нарушенных земель после завершения эксплуатации месторождения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2">
            <a:extLst>
              <a:ext uri="{FF2B5EF4-FFF2-40B4-BE49-F238E27FC236}">
                <a16:creationId xmlns:a16="http://schemas.microsoft.com/office/drawing/2014/main" id="{58228D76-A044-E613-3910-8408B85233BD}"/>
              </a:ext>
            </a:extLst>
          </p:cNvPr>
          <p:cNvSpPr/>
          <p:nvPr/>
        </p:nvSpPr>
        <p:spPr>
          <a:xfrm>
            <a:off x="3968686" y="1387450"/>
            <a:ext cx="4503190" cy="8583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ts val="134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Современная концепция рационального недропользования рассматривается не изолированно, а как </a:t>
            </a:r>
            <a:r>
              <a:rPr lang="en-US" sz="1200" b="1" dirty="0">
                <a:latin typeface="Times New Roman" panose="02020603050405020304" pitchFamily="18" charset="0"/>
                <a:ea typeface="Manrope Bold" pitchFamily="34" charset="-122"/>
                <a:cs typeface="Times New Roman" panose="02020603050405020304" pitchFamily="18" charset="0"/>
              </a:rPr>
              <a:t>многокритериальная система</a:t>
            </a: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, учитывающая экологические, экономические и социальные цели. Речь идёт о стремлении к получению достаточной прибыли при соответствии социальным и экологическим стандартам, а не о максимизации прибыли любой ценой.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Shape 4">
            <a:extLst>
              <a:ext uri="{FF2B5EF4-FFF2-40B4-BE49-F238E27FC236}">
                <a16:creationId xmlns:a16="http://schemas.microsoft.com/office/drawing/2014/main" id="{EFA57756-C6A7-F45E-D538-6BD71A34FECD}"/>
              </a:ext>
            </a:extLst>
          </p:cNvPr>
          <p:cNvSpPr/>
          <p:nvPr/>
        </p:nvSpPr>
        <p:spPr>
          <a:xfrm>
            <a:off x="4067456" y="2449524"/>
            <a:ext cx="2160735" cy="767822"/>
          </a:xfrm>
          <a:custGeom>
            <a:avLst/>
            <a:gdLst/>
            <a:ahLst/>
            <a:cxnLst/>
            <a:rect l="l" t="t" r="r" b="b"/>
            <a:pathLst>
              <a:path w="2356619" h="819745">
                <a:moveTo>
                  <a:pt x="146752" y="0"/>
                </a:moveTo>
                <a:lnTo>
                  <a:pt x="2356619" y="0"/>
                </a:lnTo>
                <a:lnTo>
                  <a:pt x="2356619" y="819745"/>
                </a:lnTo>
                <a:lnTo>
                  <a:pt x="0" y="819745"/>
                </a:lnTo>
                <a:lnTo>
                  <a:pt x="0" y="146752"/>
                </a:lnTo>
                <a:arcTo wR="146752" hR="146752" stAng="10800000" swAng="5400000"/>
                <a:close/>
              </a:path>
            </a:pathLst>
          </a:custGeom>
          <a:solidFill>
            <a:srgbClr val="E6F7FF"/>
          </a:solidFill>
          <a:ln/>
        </p:spPr>
        <p:txBody>
          <a:bodyPr/>
          <a:lstStyle/>
          <a:p>
            <a:endParaRPr lang="ru-KZ" dirty="0"/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68B2F63D-C6BD-0A77-52E1-A637361EE04E}"/>
              </a:ext>
            </a:extLst>
          </p:cNvPr>
          <p:cNvSpPr/>
          <p:nvPr/>
        </p:nvSpPr>
        <p:spPr>
          <a:xfrm>
            <a:off x="4224825" y="2477244"/>
            <a:ext cx="2023264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40"/>
              </a:lnSpc>
              <a:buNone/>
            </a:pPr>
            <a:r>
              <a:rPr lang="en-US" sz="1200" b="1" kern="0" spc="-12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Экономические цели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6">
            <a:extLst>
              <a:ext uri="{FF2B5EF4-FFF2-40B4-BE49-F238E27FC236}">
                <a16:creationId xmlns:a16="http://schemas.microsoft.com/office/drawing/2014/main" id="{F3BF6AB4-9854-E44B-7C50-1D5B0CA0EEEF}"/>
              </a:ext>
            </a:extLst>
          </p:cNvPr>
          <p:cNvSpPr/>
          <p:nvPr/>
        </p:nvSpPr>
        <p:spPr>
          <a:xfrm>
            <a:off x="4224825" y="2718940"/>
            <a:ext cx="2023264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ts val="134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Достаточная прибыльность при рациональном освоении недр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Shape 7">
            <a:extLst>
              <a:ext uri="{FF2B5EF4-FFF2-40B4-BE49-F238E27FC236}">
                <a16:creationId xmlns:a16="http://schemas.microsoft.com/office/drawing/2014/main" id="{5E0F7875-62B6-FE74-7589-E4B6EF3BA5A8}"/>
              </a:ext>
            </a:extLst>
          </p:cNvPr>
          <p:cNvSpPr/>
          <p:nvPr/>
        </p:nvSpPr>
        <p:spPr>
          <a:xfrm>
            <a:off x="6248089" y="2449524"/>
            <a:ext cx="2121992" cy="767822"/>
          </a:xfrm>
          <a:custGeom>
            <a:avLst/>
            <a:gdLst/>
            <a:ahLst/>
            <a:cxnLst/>
            <a:rect l="l" t="t" r="r" b="b"/>
            <a:pathLst>
              <a:path w="2356619" h="819745">
                <a:moveTo>
                  <a:pt x="0" y="0"/>
                </a:moveTo>
                <a:lnTo>
                  <a:pt x="2209867" y="0"/>
                </a:lnTo>
                <a:arcTo wR="146752" hR="146752" stAng="16200000" swAng="5400000"/>
                <a:lnTo>
                  <a:pt x="2356619" y="819745"/>
                </a:lnTo>
                <a:lnTo>
                  <a:pt x="0" y="819745"/>
                </a:lnTo>
                <a:lnTo>
                  <a:pt x="0" y="0"/>
                </a:lnTo>
                <a:close/>
              </a:path>
            </a:pathLst>
          </a:custGeom>
          <a:solidFill>
            <a:srgbClr val="E6F7FF"/>
          </a:solidFill>
          <a:ln/>
        </p:spPr>
      </p:sp>
      <p:sp>
        <p:nvSpPr>
          <p:cNvPr id="23" name="Text 9">
            <a:extLst>
              <a:ext uri="{FF2B5EF4-FFF2-40B4-BE49-F238E27FC236}">
                <a16:creationId xmlns:a16="http://schemas.microsoft.com/office/drawing/2014/main" id="{A6D0650B-1AAD-0D01-4E50-4CFA24BF5027}"/>
              </a:ext>
            </a:extLst>
          </p:cNvPr>
          <p:cNvSpPr/>
          <p:nvPr/>
        </p:nvSpPr>
        <p:spPr>
          <a:xfrm>
            <a:off x="6326921" y="2477244"/>
            <a:ext cx="2023264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40"/>
              </a:lnSpc>
              <a:buNone/>
            </a:pPr>
            <a:r>
              <a:rPr lang="en-US" sz="1200" b="1" kern="0" spc="-12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Экологические цели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10">
            <a:extLst>
              <a:ext uri="{FF2B5EF4-FFF2-40B4-BE49-F238E27FC236}">
                <a16:creationId xmlns:a16="http://schemas.microsoft.com/office/drawing/2014/main" id="{B9268B55-FBF9-D7ED-6756-55DE07DE8881}"/>
              </a:ext>
            </a:extLst>
          </p:cNvPr>
          <p:cNvSpPr/>
          <p:nvPr/>
        </p:nvSpPr>
        <p:spPr>
          <a:xfrm>
            <a:off x="6326919" y="2718940"/>
            <a:ext cx="2023264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ts val="134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Соответствие природоохранным стандартам и минимизация ущерба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Shape 11">
            <a:extLst>
              <a:ext uri="{FF2B5EF4-FFF2-40B4-BE49-F238E27FC236}">
                <a16:creationId xmlns:a16="http://schemas.microsoft.com/office/drawing/2014/main" id="{FA3AFE18-2A53-F46A-6D86-530A5DE5FD04}"/>
              </a:ext>
            </a:extLst>
          </p:cNvPr>
          <p:cNvSpPr/>
          <p:nvPr/>
        </p:nvSpPr>
        <p:spPr>
          <a:xfrm>
            <a:off x="4067455" y="3235480"/>
            <a:ext cx="4302625" cy="682201"/>
          </a:xfrm>
          <a:custGeom>
            <a:avLst/>
            <a:gdLst/>
            <a:ahLst/>
            <a:cxnLst/>
            <a:rect l="l" t="t" r="r" b="b"/>
            <a:pathLst>
              <a:path w="4713238" h="648072">
                <a:moveTo>
                  <a:pt x="0" y="0"/>
                </a:moveTo>
                <a:lnTo>
                  <a:pt x="4713238" y="0"/>
                </a:lnTo>
                <a:lnTo>
                  <a:pt x="4713238" y="501320"/>
                </a:lnTo>
                <a:arcTo wR="146752" hR="146752" stAng="0" swAng="5400000"/>
                <a:lnTo>
                  <a:pt x="146752" y="648072"/>
                </a:lnTo>
                <a:arcTo wR="146752" hR="146752" stAng="5400000" swAng="5400000"/>
                <a:lnTo>
                  <a:pt x="0" y="0"/>
                </a:lnTo>
                <a:close/>
              </a:path>
            </a:pathLst>
          </a:custGeom>
          <a:solidFill>
            <a:srgbClr val="E6F7FF"/>
          </a:solidFill>
          <a:ln/>
        </p:spPr>
      </p:sp>
      <p:sp>
        <p:nvSpPr>
          <p:cNvPr id="26" name="Text 13">
            <a:extLst>
              <a:ext uri="{FF2B5EF4-FFF2-40B4-BE49-F238E27FC236}">
                <a16:creationId xmlns:a16="http://schemas.microsoft.com/office/drawing/2014/main" id="{F424A202-9878-91B0-197C-F277C936086D}"/>
              </a:ext>
            </a:extLst>
          </p:cNvPr>
          <p:cNvSpPr/>
          <p:nvPr/>
        </p:nvSpPr>
        <p:spPr>
          <a:xfrm>
            <a:off x="4206581" y="3296989"/>
            <a:ext cx="4270318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40"/>
              </a:lnSpc>
              <a:buNone/>
            </a:pPr>
            <a:r>
              <a:rPr lang="en-US" sz="1200" b="1" kern="0" spc="-12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Социальные цели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14">
            <a:extLst>
              <a:ext uri="{FF2B5EF4-FFF2-40B4-BE49-F238E27FC236}">
                <a16:creationId xmlns:a16="http://schemas.microsoft.com/office/drawing/2014/main" id="{D8A29C1D-2320-C538-F3CC-1E2275E77137}"/>
              </a:ext>
            </a:extLst>
          </p:cNvPr>
          <p:cNvSpPr/>
          <p:nvPr/>
        </p:nvSpPr>
        <p:spPr>
          <a:xfrm>
            <a:off x="4206581" y="3538686"/>
            <a:ext cx="4270318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4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«Социальная лицензия» от местных </a:t>
            </a:r>
            <a:r>
              <a:rPr lang="en-US" sz="1200" dirty="0" err="1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сообществ</a:t>
            </a: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ea typeface="Manrope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ts val="1340"/>
              </a:lnSpc>
              <a:buNone/>
            </a:pPr>
            <a:r>
              <a:rPr lang="en-US" sz="1200" dirty="0" err="1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и</a:t>
            </a: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ESG-соответствие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15">
            <a:extLst>
              <a:ext uri="{FF2B5EF4-FFF2-40B4-BE49-F238E27FC236}">
                <a16:creationId xmlns:a16="http://schemas.microsoft.com/office/drawing/2014/main" id="{96E69659-B96F-EF9C-20C0-5EED79488A89}"/>
              </a:ext>
            </a:extLst>
          </p:cNvPr>
          <p:cNvSpPr/>
          <p:nvPr/>
        </p:nvSpPr>
        <p:spPr>
          <a:xfrm>
            <a:off x="3968686" y="4087261"/>
            <a:ext cx="4503190" cy="686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ts val="134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Этот принцип корреспондирует с международными подходами ESG: компании, интегрирующие устойчивое развитие в свою бизнес-стратегию, получают доступ к международным инвестициям, улучшают репутацию и могут рассчитывать на «социальную лицензию» от местных сообществ.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1073</TotalTime>
  <Words>1547</Words>
  <Application>Microsoft Macintosh PowerPoint</Application>
  <PresentationFormat>Экран (16:9)</PresentationFormat>
  <Paragraphs>138</Paragraphs>
  <Slides>11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Admin</dc:creator>
  <cp:lastModifiedBy>Aigerim</cp:lastModifiedBy>
  <cp:revision>25</cp:revision>
  <dcterms:created xsi:type="dcterms:W3CDTF">2026-05-17T11:18:59Z</dcterms:created>
  <dcterms:modified xsi:type="dcterms:W3CDTF">2026-08-10T13:27:39Z</dcterms:modified>
</cp:coreProperties>
</file>