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7" r:id="rId4"/>
    <p:sldId id="263" r:id="rId5"/>
    <p:sldId id="270" r:id="rId6"/>
    <p:sldId id="266" r:id="rId7"/>
    <p:sldId id="268" r:id="rId8"/>
    <p:sldId id="271" r:id="rId9"/>
    <p:sldId id="272" r:id="rId10"/>
    <p:sldId id="273" r:id="rId11"/>
    <p:sldId id="274" r:id="rId12"/>
    <p:sldId id="269" r:id="rId13"/>
    <p:sldId id="277" r:id="rId14"/>
    <p:sldId id="264" r:id="rId15"/>
    <p:sldId id="278" r:id="rId16"/>
    <p:sldId id="279" r:id="rId17"/>
    <p:sldId id="265" r:id="rId18"/>
    <p:sldId id="280" r:id="rId19"/>
    <p:sldId id="261" r:id="rId20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484" autoAdjust="0"/>
    <p:restoredTop sz="94660"/>
  </p:normalViewPr>
  <p:slideViewPr>
    <p:cSldViewPr snapToGrid="0">
      <p:cViewPr varScale="1">
        <p:scale>
          <a:sx n="83" d="100"/>
          <a:sy n="83" d="100"/>
        </p:scale>
        <p:origin x="348" y="39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9FC5579-FAE3-4394-8581-4CB4C31F0D7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F9D272F0-1806-4DF4-B962-97EF8EA2DE3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AC3D5F0B-0FE0-4F92-AD86-80CEDBF1F2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81AE60-9F2A-4BCC-99C9-9427F5176421}" type="datetimeFigureOut">
              <a:rPr lang="ru-RU" smtClean="0"/>
              <a:t>10.11.2025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975E8308-3279-49C6-A136-8B350CAFC6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B9E0C586-D722-4B62-B964-3CF223E6EC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6F4874-CB61-4BD6-A0E0-27D153917A3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933371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D2A7352-786A-41F6-B722-7D6D838D94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017F607A-FFE9-4DC7-9149-F0F5554288C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94E7A9F8-F753-4914-970B-7F5D3792F9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81AE60-9F2A-4BCC-99C9-9427F5176421}" type="datetimeFigureOut">
              <a:rPr lang="ru-RU" smtClean="0"/>
              <a:t>10.11.2025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1CAD8EF-E274-48CC-8FED-0FCB754510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FD22CFE8-10FC-4B91-9946-ED9D758F53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6F4874-CB61-4BD6-A0E0-27D153917A3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804469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1DC4F9E9-3372-489B-829C-A54D97D2BCE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FE12A607-0998-44E5-AAF5-727C60D20F3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D9CF37A-3767-48D7-92DE-7C0CFF4E06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81AE60-9F2A-4BCC-99C9-9427F5176421}" type="datetimeFigureOut">
              <a:rPr lang="ru-RU" smtClean="0"/>
              <a:t>10.11.2025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C09FD2D5-CF86-4D9B-82FB-3D2A0611A9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74187B67-8F05-4D51-981D-16554A1759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6F4874-CB61-4BD6-A0E0-27D153917A3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540207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C09416C-32B3-4141-AAE8-5BDC917331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679CD68-0536-46C2-B437-E59F9CC04DA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C8A7133C-B248-4567-89BB-0F8FFBCF35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81AE60-9F2A-4BCC-99C9-9427F5176421}" type="datetimeFigureOut">
              <a:rPr lang="ru-RU" smtClean="0"/>
              <a:t>10.11.2025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A15B50D5-D559-4E02-8410-0225F28D53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5BDD10C-75B4-40C2-A99B-674682255F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6F4874-CB61-4BD6-A0E0-27D153917A3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930243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AD55BD5-ED23-4B99-BC0B-33AAF8E491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B798FC80-5C6A-4B72-B5C7-5432EC19636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20E4D3F-F837-4860-995E-411419F35F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81AE60-9F2A-4BCC-99C9-9427F5176421}" type="datetimeFigureOut">
              <a:rPr lang="ru-RU" smtClean="0"/>
              <a:t>10.11.2025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C8E434DB-CA25-4E1D-9BF2-43B3DEE2B1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B9BBEED5-5E08-4275-AFC2-242DE50581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6F4874-CB61-4BD6-A0E0-27D153917A3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646783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944FFCD-DCF9-4149-A4FC-502AD0551F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330BF88-B8AB-48F5-8D6A-7C821F66E47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D61524A1-4ACD-479A-92E4-8BAB14170C4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5B3DF551-6180-48EF-B695-6A5DC7C6E7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81AE60-9F2A-4BCC-99C9-9427F5176421}" type="datetimeFigureOut">
              <a:rPr lang="ru-RU" smtClean="0"/>
              <a:t>10.11.2025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4B0A9248-66BD-4DF4-82A4-7DD8CF4EE6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5FC2C71D-B771-499B-A28D-0BC6F2D885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6F4874-CB61-4BD6-A0E0-27D153917A3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0967659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55CF1C9-1FF8-49E5-AC86-F2D0E97F31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9B61CCE8-5EE2-4323-A271-2E8B4243ADC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7756A682-D49C-4BAB-B1F7-3D531E8175F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AE5872B8-09BA-41E0-A321-C7BC4B623FC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8D63D057-5D4A-44D2-8EFB-950230E1E6B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C5A10345-13A2-4870-80F2-F458AA504E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81AE60-9F2A-4BCC-99C9-9427F5176421}" type="datetimeFigureOut">
              <a:rPr lang="ru-RU" smtClean="0"/>
              <a:t>10.11.2025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80F39850-6C21-4243-9601-F3C29BB0A3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C852876A-E731-4296-8FFF-AF1EF0EF3B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6F4874-CB61-4BD6-A0E0-27D153917A3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720194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6EE706D-D7FE-44BA-B1ED-890E58596B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8B109E96-2118-4064-BF47-EA4B255DD8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81AE60-9F2A-4BCC-99C9-9427F5176421}" type="datetimeFigureOut">
              <a:rPr lang="ru-RU" smtClean="0"/>
              <a:t>10.11.2025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53825D38-1D09-45D2-8DC4-6E54782E88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76B90940-B237-4C4C-92EC-7AA6EBFF5F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6F4874-CB61-4BD6-A0E0-27D153917A3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581717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7DF288FB-BD3B-4EB8-82A6-8B50DA1B93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81AE60-9F2A-4BCC-99C9-9427F5176421}" type="datetimeFigureOut">
              <a:rPr lang="ru-RU" smtClean="0"/>
              <a:t>10.11.2025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7BE8C690-2264-41DD-B732-998E3020C3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878CBBBB-97F3-4B4B-BCB6-281E6FE086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6F4874-CB61-4BD6-A0E0-27D153917A3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287586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89F24A4-0F15-4016-8F03-51DF43E615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399942B-2319-4D78-9C6A-148C9B229B4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2D7D8733-0BE8-4315-9096-6A41D7AD0EC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5EC44434-5B87-4E1C-B160-307179DB8D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81AE60-9F2A-4BCC-99C9-9427F5176421}" type="datetimeFigureOut">
              <a:rPr lang="ru-RU" smtClean="0"/>
              <a:t>10.11.2025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577607C5-D9B7-42B5-9080-3F4FBFA7C8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CE0A0BB0-4639-40D5-9607-D5BEED05BF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6F4874-CB61-4BD6-A0E0-27D153917A3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421125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0E96C93-0702-4ACB-A86F-37317482F9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7EC37526-38FC-4707-B344-36F6079C694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72B5D54E-884C-4E18-A95E-2B6153DCB20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34E17B44-524A-4088-B345-35DD8D4F0F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81AE60-9F2A-4BCC-99C9-9427F5176421}" type="datetimeFigureOut">
              <a:rPr lang="ru-RU" smtClean="0"/>
              <a:t>10.11.2025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4274224C-BCED-412A-8291-5F5B06E1C9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90F88942-9942-4568-8BF4-1565A1ADEE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6F4874-CB61-4BD6-A0E0-27D153917A3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825158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AC7CF12-2938-4E34-9FA3-AD126C132D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6EB5F90B-EEBD-48EF-ACD7-C0E6A0DA953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3A6A8AA2-9599-4C03-BAED-E84D4792C19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981AE60-9F2A-4BCC-99C9-9427F5176421}" type="datetimeFigureOut">
              <a:rPr lang="ru-RU" smtClean="0"/>
              <a:t>10.11.2025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9874260-4E64-4995-BCC4-45508ED92A7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C7E0FAB3-CF5B-403E-B7F5-BE62BA762C2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46F4874-CB61-4BD6-A0E0-27D153917A3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625325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F1130410-3DB2-4644-8D83-E94EF6F160C3}"/>
              </a:ext>
            </a:extLst>
          </p:cNvPr>
          <p:cNvSpPr txBox="1"/>
          <p:nvPr/>
        </p:nvSpPr>
        <p:spPr>
          <a:xfrm>
            <a:off x="69116" y="1771163"/>
            <a:ext cx="10679868" cy="3416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400" b="1" i="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Дисциплина</a:t>
            </a:r>
            <a:r>
              <a:rPr lang="en-US" sz="2400" b="1" i="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2400" b="1" i="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Операционные системы реального времени</a:t>
            </a:r>
          </a:p>
          <a:p>
            <a:pPr algn="ctr"/>
            <a:endParaRPr lang="ru-RU" sz="2400" b="0" i="0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4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для студентов образовательной программы </a:t>
            </a:r>
          </a:p>
          <a:p>
            <a:pPr algn="ctr"/>
            <a:r>
              <a:rPr lang="ru-RU" sz="24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6В07101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«Автоматизация и управление»</a:t>
            </a:r>
            <a:b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400" b="1" i="0" dirty="0">
              <a:solidFill>
                <a:srgbClr val="00206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Лекция 1</a:t>
            </a:r>
            <a:r>
              <a:rPr lang="ru-RU" sz="2400" b="1" i="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400" b="1" kern="1600" dirty="0">
                <a:solidFill>
                  <a:srgbClr val="002060"/>
                </a:solidFill>
                <a:effectLst/>
                <a:latin typeface="Times New Roman" panose="02020603050405020304" pitchFamily="18" charset="0"/>
              </a:rPr>
              <a:t>Основные понятия и определения ОСРВ</a:t>
            </a:r>
          </a:p>
          <a:p>
            <a:pPr algn="ctr"/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Автор курса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Булатбаева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Юлия Феликсовна</a:t>
            </a:r>
          </a:p>
          <a:p>
            <a:pPr algn="ctr"/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PhD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доцент кафедры АПП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76C6080-55A6-4F47-BD62-97B5D81AC8AF}"/>
              </a:ext>
            </a:extLst>
          </p:cNvPr>
          <p:cNvSpPr txBox="1"/>
          <p:nvPr/>
        </p:nvSpPr>
        <p:spPr>
          <a:xfrm>
            <a:off x="343487" y="431154"/>
            <a:ext cx="10829497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0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НАО </a:t>
            </a:r>
            <a:r>
              <a:rPr lang="en-US" sz="20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r>
              <a:rPr lang="ru-RU" sz="20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Карагандинский технический университет имени </a:t>
            </a:r>
            <a:r>
              <a:rPr lang="ru-RU" sz="2000" b="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Абылкаса</a:t>
            </a:r>
            <a:r>
              <a:rPr lang="ru-RU" sz="20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Сагинова</a:t>
            </a:r>
            <a:r>
              <a:rPr lang="en-US" sz="20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”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4E6C9ED8-CB1B-4282-8A13-2BFECCC37DE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54527" y="430933"/>
            <a:ext cx="1636913" cy="1239584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E6E15A35-92CB-4124-BA10-2293A5AECE9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18762" y="4176622"/>
            <a:ext cx="2483689" cy="24836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391173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3">
            <a:extLst>
              <a:ext uri="{FF2B5EF4-FFF2-40B4-BE49-F238E27FC236}">
                <a16:creationId xmlns:a16="http://schemas.microsoft.com/office/drawing/2014/main" id="{5D909AB8-CB9B-442E-A64F-52D705FAE56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51117" y="482998"/>
            <a:ext cx="10600603" cy="53860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just">
              <a:spcBef>
                <a:spcPct val="50000"/>
              </a:spcBef>
              <a:defRPr/>
            </a:pPr>
            <a:r>
              <a:rPr lang="ru-RU" altLang="ru-RU" sz="2000" b="1"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</a:rPr>
              <a:t>2</a:t>
            </a:r>
            <a:r>
              <a:rPr lang="ru-RU" altLang="ru-RU" sz="20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</a:rPr>
              <a:t>	</a:t>
            </a:r>
            <a:r>
              <a:rPr lang="ru-RU" sz="20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</a:rPr>
              <a:t>Использование реального масштаба времени</a:t>
            </a:r>
          </a:p>
          <a:p>
            <a:pPr algn="just">
              <a:spcBef>
                <a:spcPct val="50000"/>
              </a:spcBef>
              <a:defRPr/>
            </a:pPr>
            <a:endParaRPr lang="ru-RU" altLang="ru-RU" sz="2000" b="1" dirty="0">
              <a:effectLst>
                <a:outerShdw blurRad="38100" dist="38100" dir="2700000" algn="tl">
                  <a:srgbClr val="FFFFFF"/>
                </a:outerShdw>
              </a:effectLst>
              <a:latin typeface="Verdana" pitchFamily="34" charset="0"/>
            </a:endParaRPr>
          </a:p>
          <a:p>
            <a:pPr algn="just">
              <a:spcBef>
                <a:spcPct val="50000"/>
              </a:spcBef>
              <a:defRPr/>
            </a:pPr>
            <a:endParaRPr lang="ru-RU" sz="2000" b="1" dirty="0">
              <a:effectLst>
                <a:outerShdw blurRad="38100" dist="38100" dir="2700000" algn="tl">
                  <a:srgbClr val="FFFFFF"/>
                </a:outerShdw>
              </a:effectLst>
              <a:latin typeface="Verdana" pitchFamily="34" charset="0"/>
            </a:endParaRPr>
          </a:p>
          <a:p>
            <a:pPr algn="just"/>
            <a:r>
              <a:rPr lang="ru-RU" sz="20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</a:rPr>
              <a:t>Области применения систем реального времени можно разделить на две категории.</a:t>
            </a:r>
          </a:p>
          <a:p>
            <a:pPr algn="just"/>
            <a:endParaRPr lang="ru-RU" sz="2000" b="1" dirty="0">
              <a:effectLst>
                <a:outerShdw blurRad="38100" dist="38100" dir="2700000" algn="tl">
                  <a:srgbClr val="FFFFFF"/>
                </a:outerShdw>
              </a:effectLst>
              <a:latin typeface="Verdana" pitchFamily="34" charset="0"/>
            </a:endParaRPr>
          </a:p>
          <a:p>
            <a:pPr lvl="0" algn="just"/>
            <a:r>
              <a:rPr lang="ru-RU" sz="20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</a:rPr>
              <a:t>К </a:t>
            </a:r>
            <a:r>
              <a:rPr lang="ru-RU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</a:rPr>
              <a:t>первой </a:t>
            </a:r>
            <a:r>
              <a:rPr lang="ru-RU" sz="20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</a:rPr>
              <a:t>относятся те работы, которые раньше выполнялись вручную или с помощью машин и могли бы выполняться более эффективно или более экономично (что, в конечном счете, означает одно и тоже) системами с непосредственной, связью, работающими в реальном времени.</a:t>
            </a:r>
          </a:p>
          <a:p>
            <a:pPr lvl="0" algn="just"/>
            <a:endParaRPr lang="ru-RU" sz="2000" b="1" dirty="0">
              <a:effectLst>
                <a:outerShdw blurRad="38100" dist="38100" dir="2700000" algn="tl">
                  <a:srgbClr val="FFFFFF"/>
                </a:outerShdw>
              </a:effectLst>
              <a:latin typeface="Verdana" pitchFamily="34" charset="0"/>
            </a:endParaRPr>
          </a:p>
          <a:p>
            <a:pPr lvl="0" algn="just"/>
            <a:r>
              <a:rPr lang="ru-RU" sz="20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</a:rPr>
              <a:t>Ко </a:t>
            </a:r>
            <a:r>
              <a:rPr lang="ru-RU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</a:rPr>
              <a:t>второй</a:t>
            </a:r>
            <a:r>
              <a:rPr lang="ru-RU" sz="20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</a:rPr>
              <a:t>, и гораздо более интересной категории, относятся применения новых систем для таких работ, которые раньше выполнять было совершенно невозможно.</a:t>
            </a:r>
          </a:p>
          <a:p>
            <a:pPr>
              <a:spcBef>
                <a:spcPct val="50000"/>
              </a:spcBef>
              <a:defRPr/>
            </a:pPr>
            <a:endParaRPr lang="ru-RU" sz="1600" dirty="0">
              <a:effectLst>
                <a:outerShdw blurRad="38100" dist="38100" dir="2700000" algn="tl">
                  <a:srgbClr val="FFFFFF"/>
                </a:outerShdw>
              </a:effectLst>
              <a:latin typeface="Verdana" pitchFamily="34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58ABD37E-A38D-4D8A-8AED-AB0B9B537A8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84577" y="234828"/>
            <a:ext cx="1636913" cy="12395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19141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 bldLvl="2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B7A6A132-F6EA-49A7-A3E9-F815681AEE04}"/>
              </a:ext>
            </a:extLst>
          </p:cNvPr>
          <p:cNvSpPr txBox="1"/>
          <p:nvPr/>
        </p:nvSpPr>
        <p:spPr>
          <a:xfrm>
            <a:off x="227212" y="1578815"/>
            <a:ext cx="11346233" cy="50167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sz="2000" dirty="0">
                <a:latin typeface="Verdana" panose="020B0604030504040204" pitchFamily="34" charset="0"/>
                <a:ea typeface="Verdana" panose="020B0604030504040204" pitchFamily="34" charset="0"/>
              </a:rPr>
              <a:t>Под </a:t>
            </a:r>
            <a:r>
              <a:rPr lang="ru-RU" sz="2000" b="1" dirty="0">
                <a:latin typeface="Verdana" panose="020B0604030504040204" pitchFamily="34" charset="0"/>
                <a:ea typeface="Verdana" panose="020B0604030504040204" pitchFamily="34" charset="0"/>
              </a:rPr>
              <a:t>реальным временем </a:t>
            </a:r>
            <a:r>
              <a:rPr lang="ru-RU" sz="2000" dirty="0">
                <a:latin typeface="Verdana" panose="020B0604030504040204" pitchFamily="34" charset="0"/>
                <a:ea typeface="Verdana" panose="020B0604030504040204" pitchFamily="34" charset="0"/>
              </a:rPr>
              <a:t>понимается количественная характеристика, которая может быть измерена реальными физическими часами, в отличие от логического времени, определяющего лишь качественную характеристику, выражаемую относительным порядком следования событий.</a:t>
            </a:r>
          </a:p>
          <a:p>
            <a:pPr algn="just"/>
            <a:r>
              <a:rPr lang="ru-RU" sz="2000" dirty="0">
                <a:latin typeface="Verdana" panose="020B0604030504040204" pitchFamily="34" charset="0"/>
                <a:ea typeface="Verdana" panose="020B0604030504040204" pitchFamily="34" charset="0"/>
              </a:rPr>
              <a:t>Говорят, что система работает в режиме реального времени, если для описания работы этой системы требуются количественные временные характеристики.</a:t>
            </a:r>
          </a:p>
          <a:p>
            <a:pPr algn="just"/>
            <a:r>
              <a:rPr lang="ru-RU" sz="2000" dirty="0">
                <a:latin typeface="Verdana" panose="020B0604030504040204" pitchFamily="34" charset="0"/>
                <a:ea typeface="Verdana" panose="020B0604030504040204" pitchFamily="34" charset="0"/>
              </a:rPr>
              <a:t>Процессы (задачи) систем реального времени могут иметь следующие характеристики и связанные с ними ограничения: </a:t>
            </a:r>
          </a:p>
          <a:p>
            <a:pPr marL="342900" indent="-342900" algn="just">
              <a:buFontTx/>
              <a:buChar char="-"/>
            </a:pPr>
            <a:r>
              <a:rPr lang="ru-RU" sz="2000" b="1" dirty="0">
                <a:latin typeface="Verdana" panose="020B0604030504040204" pitchFamily="34" charset="0"/>
                <a:ea typeface="Verdana" panose="020B0604030504040204" pitchFamily="34" charset="0"/>
              </a:rPr>
              <a:t>дедлайн (</a:t>
            </a:r>
            <a:r>
              <a:rPr lang="ru-RU" sz="2000" b="1" dirty="0" err="1">
                <a:latin typeface="Verdana" panose="020B0604030504040204" pitchFamily="34" charset="0"/>
                <a:ea typeface="Verdana" panose="020B0604030504040204" pitchFamily="34" charset="0"/>
              </a:rPr>
              <a:t>deadline</a:t>
            </a:r>
            <a:r>
              <a:rPr lang="ru-RU" sz="2000" b="1" dirty="0">
                <a:latin typeface="Verdana" panose="020B0604030504040204" pitchFamily="34" charset="0"/>
                <a:ea typeface="Verdana" panose="020B0604030504040204" pitchFamily="34" charset="0"/>
              </a:rPr>
              <a:t>) </a:t>
            </a:r>
            <a:r>
              <a:rPr lang="ru-RU" sz="2000" dirty="0">
                <a:latin typeface="Verdana" panose="020B0604030504040204" pitchFamily="34" charset="0"/>
                <a:ea typeface="Verdana" panose="020B0604030504040204" pitchFamily="34" charset="0"/>
              </a:rPr>
              <a:t>— критический срок обслуживания, предельный срок завершения какой-либо работы; </a:t>
            </a:r>
          </a:p>
          <a:p>
            <a:pPr marL="342900" indent="-342900" algn="just">
              <a:buFontTx/>
              <a:buChar char="-"/>
            </a:pPr>
            <a:r>
              <a:rPr lang="ru-RU" sz="2000" b="1" dirty="0">
                <a:latin typeface="Verdana" panose="020B0604030504040204" pitchFamily="34" charset="0"/>
                <a:ea typeface="Verdana" panose="020B0604030504040204" pitchFamily="34" charset="0"/>
              </a:rPr>
              <a:t>латентность (</a:t>
            </a:r>
            <a:r>
              <a:rPr lang="ru-RU" sz="2000" b="1" dirty="0" err="1">
                <a:latin typeface="Verdana" panose="020B0604030504040204" pitchFamily="34" charset="0"/>
                <a:ea typeface="Verdana" panose="020B0604030504040204" pitchFamily="34" charset="0"/>
              </a:rPr>
              <a:t>latency</a:t>
            </a:r>
            <a:r>
              <a:rPr lang="ru-RU" sz="2000" b="1" dirty="0">
                <a:latin typeface="Verdana" panose="020B0604030504040204" pitchFamily="34" charset="0"/>
                <a:ea typeface="Verdana" panose="020B0604030504040204" pitchFamily="34" charset="0"/>
              </a:rPr>
              <a:t>) </a:t>
            </a:r>
            <a:r>
              <a:rPr lang="ru-RU" sz="2000" dirty="0">
                <a:latin typeface="Verdana" panose="020B0604030504040204" pitchFamily="34" charset="0"/>
                <a:ea typeface="Verdana" panose="020B0604030504040204" pitchFamily="34" charset="0"/>
              </a:rPr>
              <a:t>— время отклика (время задержки) системы на внешние события; </a:t>
            </a:r>
          </a:p>
          <a:p>
            <a:pPr marL="342900" indent="-342900" algn="just">
              <a:buFontTx/>
              <a:buChar char="-"/>
            </a:pPr>
            <a:r>
              <a:rPr lang="ru-RU" sz="2000" b="1" dirty="0">
                <a:latin typeface="Verdana" panose="020B0604030504040204" pitchFamily="34" charset="0"/>
                <a:ea typeface="Verdana" panose="020B0604030504040204" pitchFamily="34" charset="0"/>
              </a:rPr>
              <a:t>джиттер ( </a:t>
            </a:r>
            <a:r>
              <a:rPr lang="ru-RU" sz="2000" b="1" dirty="0" err="1">
                <a:latin typeface="Verdana" panose="020B0604030504040204" pitchFamily="34" charset="0"/>
                <a:ea typeface="Verdana" panose="020B0604030504040204" pitchFamily="34" charset="0"/>
              </a:rPr>
              <a:t>jitter</a:t>
            </a:r>
            <a:r>
              <a:rPr lang="ru-RU" sz="2000" b="1" dirty="0">
                <a:latin typeface="Verdana" panose="020B0604030504040204" pitchFamily="34" charset="0"/>
                <a:ea typeface="Verdana" panose="020B0604030504040204" pitchFamily="34" charset="0"/>
              </a:rPr>
              <a:t>) </a:t>
            </a:r>
            <a:r>
              <a:rPr lang="ru-RU" sz="2000" dirty="0">
                <a:latin typeface="Verdana" panose="020B0604030504040204" pitchFamily="34" charset="0"/>
                <a:ea typeface="Verdana" panose="020B0604030504040204" pitchFamily="34" charset="0"/>
              </a:rPr>
              <a:t>— разброс значений времени отклика. Можно различить </a:t>
            </a:r>
            <a:r>
              <a:rPr lang="ru-RU" sz="2000" b="1" dirty="0">
                <a:latin typeface="Verdana" panose="020B0604030504040204" pitchFamily="34" charset="0"/>
                <a:ea typeface="Verdana" panose="020B0604030504040204" pitchFamily="34" charset="0"/>
              </a:rPr>
              <a:t>джиттер запуска (</a:t>
            </a:r>
            <a:r>
              <a:rPr lang="ru-RU" sz="2000" b="1" dirty="0" err="1">
                <a:latin typeface="Verdana" panose="020B0604030504040204" pitchFamily="34" charset="0"/>
                <a:ea typeface="Verdana" panose="020B0604030504040204" pitchFamily="34" charset="0"/>
              </a:rPr>
              <a:t>release</a:t>
            </a:r>
            <a:r>
              <a:rPr lang="ru-RU" sz="2000" b="1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ru-RU" sz="2000" b="1" dirty="0" err="1">
                <a:latin typeface="Verdana" panose="020B0604030504040204" pitchFamily="34" charset="0"/>
                <a:ea typeface="Verdana" panose="020B0604030504040204" pitchFamily="34" charset="0"/>
              </a:rPr>
              <a:t>jitter</a:t>
            </a:r>
            <a:r>
              <a:rPr lang="ru-RU" sz="2000" b="1" dirty="0">
                <a:latin typeface="Verdana" panose="020B0604030504040204" pitchFamily="34" charset="0"/>
                <a:ea typeface="Verdana" panose="020B0604030504040204" pitchFamily="34" charset="0"/>
              </a:rPr>
              <a:t>) </a:t>
            </a:r>
            <a:r>
              <a:rPr lang="ru-RU" sz="2000" dirty="0">
                <a:latin typeface="Verdana" panose="020B0604030504040204" pitchFamily="34" charset="0"/>
                <a:ea typeface="Verdana" panose="020B0604030504040204" pitchFamily="34" charset="0"/>
              </a:rPr>
              <a:t>— период времени от готовности к исполнению до начала собственно исполнения задачи и </a:t>
            </a:r>
            <a:r>
              <a:rPr lang="ru-RU" sz="2000" b="1" dirty="0">
                <a:latin typeface="Verdana" panose="020B0604030504040204" pitchFamily="34" charset="0"/>
                <a:ea typeface="Verdana" panose="020B0604030504040204" pitchFamily="34" charset="0"/>
              </a:rPr>
              <a:t>джиттер вывода (</a:t>
            </a:r>
            <a:r>
              <a:rPr lang="ru-RU" sz="2000" b="1" dirty="0" err="1">
                <a:latin typeface="Verdana" panose="020B0604030504040204" pitchFamily="34" charset="0"/>
                <a:ea typeface="Verdana" panose="020B0604030504040204" pitchFamily="34" charset="0"/>
              </a:rPr>
              <a:t>output</a:t>
            </a:r>
            <a:r>
              <a:rPr lang="ru-RU" sz="2000" b="1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ru-RU" sz="2000" b="1" dirty="0" err="1">
                <a:latin typeface="Verdana" panose="020B0604030504040204" pitchFamily="34" charset="0"/>
                <a:ea typeface="Verdana" panose="020B0604030504040204" pitchFamily="34" charset="0"/>
              </a:rPr>
              <a:t>jitter</a:t>
            </a:r>
            <a:r>
              <a:rPr lang="ru-RU" sz="2000" b="1" dirty="0">
                <a:latin typeface="Verdana" panose="020B0604030504040204" pitchFamily="34" charset="0"/>
                <a:ea typeface="Verdana" panose="020B0604030504040204" pitchFamily="34" charset="0"/>
              </a:rPr>
              <a:t>) </a:t>
            </a:r>
            <a:r>
              <a:rPr lang="ru-RU" sz="2000" dirty="0">
                <a:latin typeface="Verdana" panose="020B0604030504040204" pitchFamily="34" charset="0"/>
                <a:ea typeface="Verdana" panose="020B0604030504040204" pitchFamily="34" charset="0"/>
              </a:rPr>
              <a:t>— задержка по окончании выполнения задачи. 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4C7D1441-A697-4EE1-A67A-66F42326F2F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84577" y="234828"/>
            <a:ext cx="1636913" cy="12395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062143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E12177C1-4DF7-445A-9D24-F3024B0609C6}"/>
              </a:ext>
            </a:extLst>
          </p:cNvPr>
          <p:cNvSpPr txBox="1"/>
          <p:nvPr/>
        </p:nvSpPr>
        <p:spPr>
          <a:xfrm>
            <a:off x="369172" y="1600212"/>
            <a:ext cx="11344102" cy="3416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457200" algn="just"/>
            <a:r>
              <a:rPr lang="ru-RU" b="1" dirty="0"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</a:rPr>
              <a:t>Работая таким образом, ЭВМ выполняет функции управления. </a:t>
            </a:r>
          </a:p>
          <a:p>
            <a:pPr indent="457200" algn="just"/>
            <a:endParaRPr lang="ru-RU" b="1" dirty="0">
              <a:effectLst>
                <a:outerShdw blurRad="38100" dist="38100" dir="2700000" algn="tl">
                  <a:srgbClr val="FFFFFF"/>
                </a:outerShdw>
              </a:effectLst>
              <a:latin typeface="Verdana" pitchFamily="34" charset="0"/>
            </a:endParaRPr>
          </a:p>
          <a:p>
            <a:pPr indent="457200" algn="just"/>
            <a:r>
              <a:rPr lang="ru-RU" b="1" dirty="0"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</a:rPr>
              <a:t>Вместо своей старой функции обработки некоторого объема данных или выполнения ряда вычислений, которые не зависят от времени, машина теперь управляет объектом, и время при этом является очень важным фактором. </a:t>
            </a:r>
          </a:p>
          <a:p>
            <a:pPr indent="457200" algn="just"/>
            <a:endParaRPr lang="ru-RU" b="1" dirty="0">
              <a:effectLst>
                <a:outerShdw blurRad="38100" dist="38100" dir="2700000" algn="tl">
                  <a:srgbClr val="FFFFFF"/>
                </a:outerShdw>
              </a:effectLst>
              <a:latin typeface="Verdana" pitchFamily="34" charset="0"/>
            </a:endParaRPr>
          </a:p>
          <a:p>
            <a:pPr indent="457200" algn="just"/>
            <a:r>
              <a:rPr lang="ru-RU" b="1" dirty="0"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</a:rPr>
              <a:t>Она непрерывно получает информацию с производства, моделирует ситуацию, применяет набор правил решения к этой ситуации и посылает команды мастеру или оператору. </a:t>
            </a:r>
          </a:p>
          <a:p>
            <a:pPr indent="457200" algn="just"/>
            <a:endParaRPr lang="ru-RU" b="1" dirty="0">
              <a:effectLst>
                <a:outerShdw blurRad="38100" dist="38100" dir="2700000" algn="tl">
                  <a:srgbClr val="FFFFFF"/>
                </a:outerShdw>
              </a:effectLst>
              <a:latin typeface="Verdana" pitchFamily="34" charset="0"/>
            </a:endParaRPr>
          </a:p>
          <a:p>
            <a:pPr indent="457200" algn="just"/>
            <a:r>
              <a:rPr lang="ru-RU" b="1" dirty="0"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</a:rPr>
              <a:t>Таким образом, ЭВМ оптимально управляет происходящим процессом (рисунок 1).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878D4F5C-30DF-408E-9CC8-245650CB977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84577" y="234828"/>
            <a:ext cx="1636913" cy="12395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57291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67A38B73-D7B7-4A4E-BCC0-73A442207D7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52904" y="595685"/>
            <a:ext cx="6719937" cy="4757772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F5FCA33C-04CF-4DD1-8AAD-5B0FEFEB6DB2}"/>
              </a:ext>
            </a:extLst>
          </p:cNvPr>
          <p:cNvSpPr txBox="1"/>
          <p:nvPr/>
        </p:nvSpPr>
        <p:spPr>
          <a:xfrm>
            <a:off x="936567" y="5661998"/>
            <a:ext cx="948210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ru-RU"/>
            </a:defPPr>
            <a:lvl1pPr algn="ctr">
              <a:defRPr b="1"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</a:defRPr>
            </a:lvl1pPr>
          </a:lstStyle>
          <a:p>
            <a:r>
              <a:rPr lang="ru-RU" dirty="0"/>
              <a:t>Рисунок 1 - Система управления производством в реальном времени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EB72157-2CA2-4B06-9B49-F58F97285300}"/>
              </a:ext>
            </a:extLst>
          </p:cNvPr>
          <p:cNvSpPr txBox="1"/>
          <p:nvPr/>
        </p:nvSpPr>
        <p:spPr>
          <a:xfrm>
            <a:off x="2288771" y="6031330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8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https://www.instocktech.ru/mes/</a:t>
            </a: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26B25306-9435-45FF-9531-F0D362F9532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84577" y="234828"/>
            <a:ext cx="1636913" cy="12395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552334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22">
            <a:extLst>
              <a:ext uri="{FF2B5EF4-FFF2-40B4-BE49-F238E27FC236}">
                <a16:creationId xmlns:a16="http://schemas.microsoft.com/office/drawing/2014/main" id="{B5AD5D03-72DE-41A3-8428-FB97ADAAB5B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60994" y="551082"/>
            <a:ext cx="9552877" cy="9233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just">
              <a:spcBef>
                <a:spcPct val="50000"/>
              </a:spcBef>
              <a:defRPr/>
            </a:pPr>
            <a:r>
              <a:rPr lang="ru-RU" b="1" dirty="0">
                <a:solidFill>
                  <a:srgbClr val="FF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</a:rPr>
              <a:t>Целью системы реального времени </a:t>
            </a:r>
            <a:r>
              <a:rPr lang="ru-RU" b="1" dirty="0"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</a:rPr>
              <a:t>является объединение различных решение или действий таким образом, чтобы некоторый процесс протекал наиболее эффективно. 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94A869F-BDD4-42BB-982A-F8B7AA14290B}"/>
              </a:ext>
            </a:extLst>
          </p:cNvPr>
          <p:cNvSpPr txBox="1"/>
          <p:nvPr/>
        </p:nvSpPr>
        <p:spPr>
          <a:xfrm>
            <a:off x="560994" y="1817946"/>
            <a:ext cx="11261834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450215" algn="just"/>
            <a:r>
              <a:rPr lang="ru-RU" b="1" dirty="0"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</a:rPr>
              <a:t>Система может разрабатываться для того, чтобы</a:t>
            </a:r>
            <a:r>
              <a:rPr lang="en-US" b="1" dirty="0"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</a:rPr>
              <a:t>:</a:t>
            </a:r>
            <a:endParaRPr lang="ru-RU" b="1" dirty="0">
              <a:effectLst>
                <a:outerShdw blurRad="38100" dist="38100" dir="2700000" algn="tl">
                  <a:srgbClr val="FFFFFF"/>
                </a:outerShdw>
              </a:effectLst>
              <a:latin typeface="Verdana" pitchFamily="34" charset="0"/>
            </a:endParaRPr>
          </a:p>
          <a:p>
            <a:pPr marL="742950" lvl="1" indent="-285750" algn="just">
              <a:buFont typeface="Courier New" panose="02070309020205020404" pitchFamily="49" charset="0"/>
              <a:buChar char="-"/>
              <a:tabLst>
                <a:tab pos="685800" algn="l"/>
              </a:tabLst>
            </a:pPr>
            <a:r>
              <a:rPr lang="ru-RU" b="1" dirty="0"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</a:rPr>
              <a:t>уменьшить цикл планирования производства</a:t>
            </a:r>
            <a:r>
              <a:rPr lang="en-US" b="1" dirty="0"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</a:rPr>
              <a:t>;</a:t>
            </a:r>
            <a:endParaRPr lang="ru-RU" b="1" dirty="0">
              <a:effectLst>
                <a:outerShdw blurRad="38100" dist="38100" dir="2700000" algn="tl">
                  <a:srgbClr val="FFFFFF"/>
                </a:outerShdw>
              </a:effectLst>
              <a:latin typeface="Verdana" pitchFamily="34" charset="0"/>
            </a:endParaRPr>
          </a:p>
          <a:p>
            <a:pPr marL="742950" lvl="1" indent="-285750" algn="just">
              <a:buFont typeface="Courier New" panose="02070309020205020404" pitchFamily="49" charset="0"/>
              <a:buChar char="-"/>
              <a:tabLst>
                <a:tab pos="685800" algn="l"/>
              </a:tabLst>
            </a:pPr>
            <a:r>
              <a:rPr lang="ru-RU" b="1" dirty="0"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</a:rPr>
              <a:t>максимизировать оборот</a:t>
            </a:r>
            <a:r>
              <a:rPr lang="en-US" b="1" dirty="0"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</a:rPr>
              <a:t>;</a:t>
            </a:r>
            <a:endParaRPr lang="ru-RU" b="1" dirty="0">
              <a:effectLst>
                <a:outerShdw blurRad="38100" dist="38100" dir="2700000" algn="tl">
                  <a:srgbClr val="FFFFFF"/>
                </a:outerShdw>
              </a:effectLst>
              <a:latin typeface="Verdana" pitchFamily="34" charset="0"/>
            </a:endParaRPr>
          </a:p>
          <a:p>
            <a:pPr marL="742950" lvl="1" indent="-285750" algn="just">
              <a:buFont typeface="Courier New" panose="02070309020205020404" pitchFamily="49" charset="0"/>
              <a:buChar char="-"/>
              <a:tabLst>
                <a:tab pos="685800" algn="l"/>
              </a:tabLst>
            </a:pPr>
            <a:r>
              <a:rPr lang="ru-RU" b="1" dirty="0"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</a:rPr>
              <a:t>добиться лучшего использования возможностей организации</a:t>
            </a:r>
            <a:r>
              <a:rPr lang="en-US" b="1" dirty="0"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</a:rPr>
              <a:t>;</a:t>
            </a:r>
            <a:endParaRPr lang="ru-RU" b="1" dirty="0">
              <a:effectLst>
                <a:outerShdw blurRad="38100" dist="38100" dir="2700000" algn="tl">
                  <a:srgbClr val="FFFFFF"/>
                </a:outerShdw>
              </a:effectLst>
              <a:latin typeface="Verdana" pitchFamily="34" charset="0"/>
            </a:endParaRPr>
          </a:p>
          <a:p>
            <a:pPr marL="742950" lvl="1" indent="-285750" algn="just">
              <a:buFont typeface="Courier New" panose="02070309020205020404" pitchFamily="49" charset="0"/>
              <a:buChar char="-"/>
              <a:tabLst>
                <a:tab pos="685800" algn="l"/>
              </a:tabLst>
            </a:pPr>
            <a:r>
              <a:rPr lang="ru-RU" b="1" dirty="0"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</a:rPr>
              <a:t>своевременно поставить информацию туда, где она требуется.</a:t>
            </a:r>
          </a:p>
          <a:p>
            <a:pPr indent="450215" algn="just"/>
            <a:endParaRPr lang="ru-RU" b="1" dirty="0">
              <a:effectLst>
                <a:outerShdw blurRad="38100" dist="38100" dir="2700000" algn="tl">
                  <a:srgbClr val="FFFFFF"/>
                </a:outerShdw>
              </a:effectLst>
              <a:latin typeface="Verdana" pitchFamily="34" charset="0"/>
            </a:endParaRPr>
          </a:p>
          <a:p>
            <a:pPr indent="450215" algn="just"/>
            <a:r>
              <a:rPr lang="ru-RU" b="1" dirty="0"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</a:rPr>
              <a:t>При проектировании системы и планировании программ необходимо учитывать стоимости обеспечения различного времени реакции системы.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C5E34DC7-1AAC-482B-B17E-4A6B569F71C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84577" y="234828"/>
            <a:ext cx="1636913" cy="12395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078667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3">
            <a:extLst>
              <a:ext uri="{FF2B5EF4-FFF2-40B4-BE49-F238E27FC236}">
                <a16:creationId xmlns:a16="http://schemas.microsoft.com/office/drawing/2014/main" id="{5D909AB8-CB9B-442E-A64F-52D705FAE56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5820" y="127895"/>
            <a:ext cx="12000360" cy="57323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just">
              <a:spcBef>
                <a:spcPct val="50000"/>
              </a:spcBef>
              <a:defRPr/>
            </a:pPr>
            <a:r>
              <a:rPr lang="ru-RU" altLang="ru-RU" sz="20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</a:rPr>
              <a:t>1.3	Определения систем реального времени (СРВ)</a:t>
            </a:r>
          </a:p>
          <a:p>
            <a:pPr algn="just">
              <a:spcBef>
                <a:spcPct val="50000"/>
              </a:spcBef>
              <a:defRPr/>
            </a:pPr>
            <a:r>
              <a:rPr lang="ru-RU" sz="20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</a:rPr>
              <a:t>Существует несколько определений систем реального времени </a:t>
            </a:r>
          </a:p>
          <a:p>
            <a:pPr algn="just">
              <a:spcBef>
                <a:spcPct val="50000"/>
              </a:spcBef>
              <a:defRPr/>
            </a:pPr>
            <a:r>
              <a:rPr lang="ru-RU" sz="20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</a:rPr>
              <a:t>(ОСРВ) (</a:t>
            </a:r>
            <a:r>
              <a:rPr lang="ru-RU" sz="2000" b="1" dirty="0" err="1"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</a:rPr>
              <a:t>real</a:t>
            </a:r>
            <a:r>
              <a:rPr lang="ru-RU" sz="20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</a:rPr>
              <a:t> </a:t>
            </a:r>
            <a:r>
              <a:rPr lang="ru-RU" sz="2000" b="1" dirty="0" err="1"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</a:rPr>
              <a:t>time</a:t>
            </a:r>
            <a:r>
              <a:rPr lang="ru-RU" sz="20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</a:rPr>
              <a:t> </a:t>
            </a:r>
            <a:r>
              <a:rPr lang="ru-RU" sz="2000" b="1" dirty="0" err="1"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</a:rPr>
              <a:t>operating</a:t>
            </a:r>
            <a:r>
              <a:rPr lang="ru-RU" sz="20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</a:rPr>
              <a:t> </a:t>
            </a:r>
            <a:r>
              <a:rPr lang="ru-RU" sz="2000" b="1" dirty="0" err="1"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</a:rPr>
              <a:t>systems</a:t>
            </a:r>
            <a:r>
              <a:rPr lang="ru-RU" sz="20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</a:rPr>
              <a:t> (RTOS)). </a:t>
            </a:r>
          </a:p>
          <a:p>
            <a:pPr algn="just">
              <a:spcBef>
                <a:spcPct val="50000"/>
              </a:spcBef>
              <a:defRPr/>
            </a:pPr>
            <a:r>
              <a:rPr lang="ru-RU" sz="20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</a:rPr>
              <a:t>1 Системой реального времени называется система, в которой успешность работы любой программы зависит не только от ее</a:t>
            </a:r>
            <a:r>
              <a:rPr lang="ru-RU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4" charset="0"/>
              </a:rPr>
              <a:t> </a:t>
            </a:r>
            <a:r>
              <a:rPr lang="ru-RU" sz="2000" b="1" i="1" dirty="0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4" charset="0"/>
              </a:rPr>
              <a:t>логической правильности</a:t>
            </a:r>
            <a:r>
              <a:rPr lang="ru-RU" sz="2000" b="1" i="1" dirty="0"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</a:rPr>
              <a:t>,</a:t>
            </a:r>
            <a:r>
              <a:rPr lang="ru-RU" sz="2000" i="1" dirty="0"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</a:rPr>
              <a:t> </a:t>
            </a:r>
            <a:r>
              <a:rPr lang="ru-RU" sz="2000" b="1" i="1" dirty="0"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</a:rPr>
              <a:t>но и</a:t>
            </a:r>
            <a:r>
              <a:rPr lang="ru-RU" sz="2000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4" charset="0"/>
              </a:rPr>
              <a:t> </a:t>
            </a:r>
            <a:r>
              <a:rPr lang="ru-RU" sz="2000" b="1" i="1" dirty="0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4" charset="0"/>
              </a:rPr>
              <a:t>от времени, за которое она получила результат</a:t>
            </a:r>
            <a:r>
              <a:rPr lang="ru-RU" sz="2000" dirty="0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4" charset="0"/>
              </a:rPr>
              <a:t> </a:t>
            </a:r>
          </a:p>
          <a:p>
            <a:pPr algn="just">
              <a:spcBef>
                <a:spcPct val="50000"/>
              </a:spcBef>
              <a:defRPr/>
            </a:pPr>
            <a:endParaRPr lang="ru-RU" sz="1100" dirty="0">
              <a:solidFill>
                <a:srgbClr val="FF33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Verdana" pitchFamily="34" charset="0"/>
            </a:endParaRPr>
          </a:p>
          <a:p>
            <a:pPr algn="just"/>
            <a:r>
              <a:rPr lang="ru-RU" sz="20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</a:rPr>
              <a:t>Хорошим примером задачи, где требуется ОСРВ, является управление роботом, берущим деталь с ленты конвейера. Деталь движется, и робот имеет лишь маленькое временное окно, когда он может ее взять. </a:t>
            </a:r>
          </a:p>
          <a:p>
            <a:pPr algn="just"/>
            <a:endParaRPr lang="ru-RU" sz="1600" b="1" dirty="0">
              <a:effectLst>
                <a:outerShdw blurRad="38100" dist="38100" dir="2700000" algn="tl">
                  <a:srgbClr val="FFFFFF"/>
                </a:outerShdw>
              </a:effectLst>
              <a:latin typeface="Verdana" pitchFamily="34" charset="0"/>
            </a:endParaRPr>
          </a:p>
          <a:p>
            <a:pPr algn="just"/>
            <a:r>
              <a:rPr lang="ru-RU" sz="20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</a:rPr>
              <a:t>Другим примером может быть самолет, находящийся на автопилоте. Сенсорные </a:t>
            </a:r>
            <a:r>
              <a:rPr lang="ru-RU" sz="2000" b="1" dirty="0" err="1"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</a:rPr>
              <a:t>серводатчики</a:t>
            </a:r>
            <a:r>
              <a:rPr lang="ru-RU" sz="20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</a:rPr>
              <a:t> должны постоянно передавать в управляющий компьютер результаты измерений. Если результат какого-либо измерения будет пропущен, то это может привести к недопустимому несоответствию между реальным состоянием систем самолета и информацией о нем в управляющей программе.</a:t>
            </a:r>
            <a:endParaRPr lang="ru-RU" sz="1600" dirty="0">
              <a:effectLst>
                <a:outerShdw blurRad="38100" dist="38100" dir="2700000" algn="tl">
                  <a:srgbClr val="FFFFFF"/>
                </a:outerShdw>
              </a:effectLst>
              <a:latin typeface="Verdana" pitchFamily="34" charset="0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0E2C3AA8-1DD7-4612-A599-B4C0581563D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3424" y="183069"/>
            <a:ext cx="1636913" cy="12395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64155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 bldLvl="2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3">
            <a:extLst>
              <a:ext uri="{FF2B5EF4-FFF2-40B4-BE49-F238E27FC236}">
                <a16:creationId xmlns:a16="http://schemas.microsoft.com/office/drawing/2014/main" id="{5D909AB8-CB9B-442E-A64F-52D705FAE56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1602" y="456247"/>
            <a:ext cx="11545931" cy="64017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just">
              <a:spcBef>
                <a:spcPct val="50000"/>
              </a:spcBef>
              <a:defRPr/>
            </a:pPr>
            <a:r>
              <a:rPr lang="ru-RU" sz="2000" b="1" u="sng" dirty="0"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</a:rPr>
              <a:t>2 Стандарт POSIX 1003:1 определяет ОСРВ следующим образом</a:t>
            </a:r>
            <a:r>
              <a:rPr lang="ru-RU" sz="20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</a:rPr>
              <a:t>: </a:t>
            </a:r>
          </a:p>
          <a:p>
            <a:pPr algn="just">
              <a:spcBef>
                <a:spcPct val="50000"/>
              </a:spcBef>
              <a:defRPr/>
            </a:pPr>
            <a:endParaRPr lang="ru-RU" sz="2000" b="1" dirty="0">
              <a:effectLst>
                <a:outerShdw blurRad="38100" dist="38100" dir="2700000" algn="tl">
                  <a:srgbClr val="FFFFFF"/>
                </a:outerShdw>
              </a:effectLst>
              <a:latin typeface="Verdana" pitchFamily="34" charset="0"/>
            </a:endParaRPr>
          </a:p>
          <a:p>
            <a:pPr algn="just">
              <a:spcBef>
                <a:spcPct val="50000"/>
              </a:spcBef>
              <a:defRPr/>
            </a:pPr>
            <a:r>
              <a:rPr lang="ru-RU" sz="20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</a:rPr>
              <a:t>Реальное время в операционных системах это способность операционной системы</a:t>
            </a:r>
            <a:r>
              <a:rPr lang="ru-RU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4" charset="0"/>
              </a:rPr>
              <a:t> </a:t>
            </a:r>
            <a:r>
              <a:rPr lang="ru-RU" sz="2000" b="1" i="1" dirty="0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4" charset="0"/>
              </a:rPr>
              <a:t>обеспечить требуемый уровень сервиса в заданный промежуток времени</a:t>
            </a:r>
            <a:r>
              <a:rPr lang="ru-RU" sz="2000" dirty="0">
                <a:solidFill>
                  <a:srgbClr val="FF3300"/>
                </a:solidFill>
                <a:latin typeface="Verdana" pitchFamily="34" charset="0"/>
              </a:rPr>
              <a:t> </a:t>
            </a:r>
          </a:p>
          <a:p>
            <a:pPr algn="just">
              <a:spcBef>
                <a:spcPct val="50000"/>
              </a:spcBef>
              <a:defRPr/>
            </a:pPr>
            <a:endParaRPr lang="ru-RU" sz="1600" b="1" dirty="0">
              <a:effectLst>
                <a:outerShdw blurRad="38100" dist="38100" dir="2700000" algn="tl">
                  <a:srgbClr val="FFFFFF"/>
                </a:outerShdw>
              </a:effectLst>
              <a:latin typeface="Verdana" pitchFamily="34" charset="0"/>
            </a:endParaRPr>
          </a:p>
          <a:p>
            <a:pPr algn="just">
              <a:spcBef>
                <a:spcPct val="50000"/>
              </a:spcBef>
              <a:defRPr/>
            </a:pPr>
            <a:r>
              <a:rPr lang="ru-RU" sz="20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</a:rPr>
              <a:t>3 Иногда системами реального времени называют</a:t>
            </a:r>
            <a:r>
              <a:rPr lang="ru-RU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4" charset="0"/>
              </a:rPr>
              <a:t> </a:t>
            </a:r>
            <a:r>
              <a:rPr lang="ru-RU" sz="2000" b="1" i="1" dirty="0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4" charset="0"/>
              </a:rPr>
              <a:t>системы постоянной готовности</a:t>
            </a:r>
            <a:r>
              <a:rPr lang="ru-RU" sz="2000" b="1" i="1" dirty="0">
                <a:solidFill>
                  <a:srgbClr val="EB5807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4" charset="0"/>
              </a:rPr>
              <a:t> </a:t>
            </a:r>
            <a:r>
              <a:rPr lang="ru-RU" sz="20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</a:rPr>
              <a:t>(</a:t>
            </a:r>
            <a:r>
              <a:rPr lang="ru-RU" sz="2000" b="1" dirty="0" err="1"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</a:rPr>
              <a:t>on-line</a:t>
            </a:r>
            <a:r>
              <a:rPr lang="ru-RU" sz="20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</a:rPr>
              <a:t> системы),</a:t>
            </a:r>
            <a:r>
              <a:rPr lang="ru-RU" sz="2000" b="1" i="1" dirty="0"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</a:rPr>
              <a:t> </a:t>
            </a:r>
            <a:r>
              <a:rPr lang="ru-RU" sz="20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</a:rPr>
              <a:t>или</a:t>
            </a:r>
            <a:r>
              <a:rPr lang="ru-RU" sz="2000" b="1" i="1" dirty="0">
                <a:solidFill>
                  <a:srgbClr val="EB5807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4" charset="0"/>
              </a:rPr>
              <a:t> </a:t>
            </a:r>
            <a:r>
              <a:rPr lang="ru-RU" sz="2000" b="1" i="1" dirty="0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4" charset="0"/>
              </a:rPr>
              <a:t>интерактивные системы с достаточным временем реакции</a:t>
            </a:r>
            <a:r>
              <a:rPr lang="ru-RU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4" charset="0"/>
              </a:rPr>
              <a:t> </a:t>
            </a:r>
          </a:p>
          <a:p>
            <a:pPr algn="just">
              <a:spcBef>
                <a:spcPct val="50000"/>
              </a:spcBef>
              <a:defRPr/>
            </a:pPr>
            <a:endParaRPr lang="ru-RU" sz="1600" dirty="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Verdana" pitchFamily="34" charset="0"/>
            </a:endParaRPr>
          </a:p>
          <a:p>
            <a:pPr algn="just">
              <a:spcBef>
                <a:spcPct val="50000"/>
              </a:spcBef>
              <a:defRPr/>
            </a:pPr>
            <a:r>
              <a:rPr lang="ru-RU" sz="20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</a:rPr>
              <a:t>4 Иногда понятие "система реального времени" отождествляют с понятием "быстрая система". Это не всегда правильно. Время задержки реакции ОСРВ на событие не так уж важно (оно может достигать нескольких секунд). Главное, чтобы это время было</a:t>
            </a:r>
            <a:r>
              <a:rPr lang="ru-RU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4" charset="0"/>
              </a:rPr>
              <a:t> </a:t>
            </a:r>
            <a:r>
              <a:rPr lang="ru-RU" sz="2000" b="1" i="1" dirty="0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4" charset="0"/>
              </a:rPr>
              <a:t>достаточно для рассматриваемого приложения и гарантированно.</a:t>
            </a:r>
          </a:p>
          <a:p>
            <a:pPr algn="just">
              <a:spcBef>
                <a:spcPct val="50000"/>
              </a:spcBef>
              <a:defRPr/>
            </a:pPr>
            <a:r>
              <a:rPr lang="ru-RU" sz="20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</a:rPr>
              <a:t>Очень часто алгоритм с гарантированным временем работы менее эффективен, чем алгоритм, таким свойством не обладающий. </a:t>
            </a:r>
            <a:endParaRPr lang="ru-RU" sz="1600" dirty="0">
              <a:effectLst>
                <a:outerShdw blurRad="38100" dist="38100" dir="2700000" algn="tl">
                  <a:srgbClr val="FFFFFF"/>
                </a:outerShdw>
              </a:effectLst>
              <a:latin typeface="Verdana" pitchFamily="34" charset="0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0E2C3AA8-1DD7-4612-A599-B4C0581563D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20421" y="223327"/>
            <a:ext cx="1636913" cy="12395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77538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5" dur="50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 bldLvl="2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3">
            <a:extLst>
              <a:ext uri="{FF2B5EF4-FFF2-40B4-BE49-F238E27FC236}">
                <a16:creationId xmlns:a16="http://schemas.microsoft.com/office/drawing/2014/main" id="{0E72278C-4241-4CB2-96A7-9BA04B8B076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9667" y="443635"/>
            <a:ext cx="11453656" cy="65556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just">
              <a:defRPr/>
            </a:pPr>
            <a:r>
              <a:rPr lang="ru-RU" sz="20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</a:rPr>
              <a:t>Попытаемся дать короткое определение</a:t>
            </a:r>
          </a:p>
          <a:p>
            <a:pPr algn="just">
              <a:defRPr/>
            </a:pPr>
            <a:r>
              <a:rPr lang="ru-RU" sz="20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</a:rPr>
              <a:t>системам реального времени:</a:t>
            </a:r>
          </a:p>
          <a:p>
            <a:pPr algn="just">
              <a:defRPr/>
            </a:pPr>
            <a:r>
              <a:rPr lang="ru-RU" sz="20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</a:rPr>
              <a:t> </a:t>
            </a:r>
          </a:p>
          <a:p>
            <a:pPr algn="just">
              <a:defRPr/>
            </a:pPr>
            <a:r>
              <a:rPr lang="ru-RU" sz="20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</a:rPr>
              <a:t>1 Система называется системой реального времени (СРВ), если</a:t>
            </a:r>
            <a:r>
              <a:rPr lang="ru-RU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4" charset="0"/>
              </a:rPr>
              <a:t> </a:t>
            </a:r>
            <a:r>
              <a:rPr lang="ru-RU" sz="2000" b="1" i="1" dirty="0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4" charset="0"/>
              </a:rPr>
              <a:t>правильность ее функционирования</a:t>
            </a:r>
            <a:r>
              <a:rPr lang="ru-RU" sz="2000" i="1" dirty="0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4" charset="0"/>
              </a:rPr>
              <a:t> </a:t>
            </a:r>
            <a:r>
              <a:rPr lang="ru-RU" sz="2000" b="1" i="1" dirty="0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4" charset="0"/>
              </a:rPr>
              <a:t>зависит</a:t>
            </a:r>
            <a:r>
              <a:rPr lang="ru-RU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4" charset="0"/>
              </a:rPr>
              <a:t> </a:t>
            </a:r>
            <a:r>
              <a:rPr lang="ru-RU" sz="20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</a:rPr>
              <a:t>не только от логической корректности вычислений, но и</a:t>
            </a:r>
            <a:r>
              <a:rPr lang="ru-RU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4" charset="0"/>
              </a:rPr>
              <a:t> </a:t>
            </a:r>
            <a:r>
              <a:rPr lang="ru-RU" sz="2000" b="1" i="1" dirty="0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4" charset="0"/>
              </a:rPr>
              <a:t>от времени, за которое эти вычисления производятся.</a:t>
            </a:r>
          </a:p>
          <a:p>
            <a:pPr algn="just">
              <a:spcBef>
                <a:spcPct val="50000"/>
              </a:spcBef>
              <a:defRPr/>
            </a:pPr>
            <a:r>
              <a:rPr lang="ru-RU" sz="20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</a:rPr>
              <a:t>То есть для событий, происходящих в такой системе, то, КОГДА эти события происходят, так же важно, как логическая корректность самих событий.  </a:t>
            </a:r>
          </a:p>
          <a:p>
            <a:pPr algn="just">
              <a:spcBef>
                <a:spcPct val="50000"/>
              </a:spcBef>
              <a:defRPr/>
            </a:pPr>
            <a:r>
              <a:rPr lang="ru-RU" sz="20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</a:rPr>
              <a:t>2 Система работает в реальном времени, если</a:t>
            </a:r>
            <a:r>
              <a:rPr lang="ru-RU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4" charset="0"/>
              </a:rPr>
              <a:t> </a:t>
            </a:r>
            <a:r>
              <a:rPr lang="ru-RU" sz="2000" b="1" i="1" dirty="0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4" charset="0"/>
              </a:rPr>
              <a:t>ее быстродействие адекватно скорости протекания физических процессов на объектах контроля или управления</a:t>
            </a:r>
            <a:r>
              <a:rPr lang="ru-RU" i="1" dirty="0">
                <a:solidFill>
                  <a:srgbClr val="FF3300"/>
                </a:solidFill>
                <a:latin typeface="Arial" charset="0"/>
              </a:rPr>
              <a:t> .</a:t>
            </a:r>
          </a:p>
          <a:p>
            <a:pPr algn="just">
              <a:spcBef>
                <a:spcPct val="50000"/>
              </a:spcBef>
              <a:defRPr/>
            </a:pPr>
            <a:r>
              <a:rPr lang="ru-RU" sz="20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</a:rPr>
              <a:t>Здесь имеются в виду процессы, непосредственно связанные с функциями, выполняемыми конкретной системой реального времени. Система управления должна собрать данные, произвести их обработку в соответствии с заданными алгоритмами и выдать управляющее воздействие за такой промежуток времени, который обеспечивает успешное выполнение поставленных перед системой задач. 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898AEB6F-E84B-4F93-B8EB-05AB6FA35D2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04119" y="171567"/>
            <a:ext cx="1636913" cy="12395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49247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785D2EFB-5693-46BF-934A-73DFE21E3D67}"/>
              </a:ext>
            </a:extLst>
          </p:cNvPr>
          <p:cNvSpPr txBox="1"/>
          <p:nvPr/>
        </p:nvSpPr>
        <p:spPr>
          <a:xfrm>
            <a:off x="2272145" y="5157692"/>
            <a:ext cx="825730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dirty="0"/>
              <a:t>file:///C:/Users/77013/Downloads/%D0%A2%D0%B5%D0%BC%D0%B0%203.7.pdf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2D7E48CA-0D83-4110-AB84-2BF5C9D3258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59337" y="492342"/>
            <a:ext cx="5086387" cy="3867178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7836A044-4EEF-4837-A691-7556E7A1C391}"/>
              </a:ext>
            </a:extLst>
          </p:cNvPr>
          <p:cNvSpPr txBox="1"/>
          <p:nvPr/>
        </p:nvSpPr>
        <p:spPr>
          <a:xfrm>
            <a:off x="3236422" y="4573940"/>
            <a:ext cx="625117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800" dirty="0">
                <a:effectLst>
                  <a:outerShdw blurRad="38100" dist="38100" dir="2700000" algn="tl">
                    <a:srgbClr val="FFFFFF"/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</a:rPr>
              <a:t>Рисунок 1  - </a:t>
            </a:r>
            <a:r>
              <a:rPr lang="ru-RU" sz="1800" b="0" i="0" u="none" strike="noStrike" baseline="0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Система реального времени </a:t>
            </a:r>
            <a:endParaRPr lang="ru-RU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72A6112C-397A-4DB0-BAD0-DA77015AB13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21372" y="240579"/>
            <a:ext cx="1636913" cy="12395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718511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88F8FE9D-E158-4443-92BD-0667E95ACE71}"/>
              </a:ext>
            </a:extLst>
          </p:cNvPr>
          <p:cNvSpPr txBox="1"/>
          <p:nvPr/>
        </p:nvSpPr>
        <p:spPr>
          <a:xfrm>
            <a:off x="972165" y="1836038"/>
            <a:ext cx="8587471" cy="50911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70510" indent="317500" algn="ctr">
              <a:lnSpc>
                <a:spcPct val="125000"/>
              </a:lnSpc>
            </a:pPr>
            <a:r>
              <a:rPr lang="ru-RU" sz="24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</a:rPr>
              <a:t>Спасибо за внимание!!!</a:t>
            </a:r>
            <a:endParaRPr lang="ru-RU" sz="2400" b="1" i="1" dirty="0">
              <a:latin typeface="Times New Roman" panose="02020603050405020304" pitchFamily="18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BACF88F1-AF64-4D77-8977-3859CE4893C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77221" y="227827"/>
            <a:ext cx="1636913" cy="12395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77077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8044"/>
    </mc:Choice>
    <mc:Fallback xmlns="">
      <p:transition spd="slow" advTm="8044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A435E2A3-912E-4C1E-B985-2FCC1AB606A5}"/>
              </a:ext>
            </a:extLst>
          </p:cNvPr>
          <p:cNvSpPr txBox="1"/>
          <p:nvPr/>
        </p:nvSpPr>
        <p:spPr>
          <a:xfrm>
            <a:off x="873477" y="922488"/>
            <a:ext cx="11054645" cy="218521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80000"/>
              </a:lnSpc>
              <a:spcBef>
                <a:spcPts val="1000"/>
              </a:spcBef>
              <a:defRPr/>
            </a:pPr>
            <a:r>
              <a:rPr lang="ru-RU" sz="20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</a:rPr>
              <a:t>План</a:t>
            </a:r>
            <a:r>
              <a:rPr lang="en-US" sz="20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</a:rPr>
              <a:t>:</a:t>
            </a:r>
            <a:endParaRPr lang="ru-RU" sz="2000" b="1" dirty="0">
              <a:effectLst>
                <a:outerShdw blurRad="38100" dist="38100" dir="2700000" algn="tl">
                  <a:srgbClr val="FFFFFF"/>
                </a:outerShdw>
              </a:effectLst>
              <a:latin typeface="Verdana" pitchFamily="34" charset="0"/>
            </a:endParaRPr>
          </a:p>
          <a:p>
            <a:pPr fontAlgn="base">
              <a:spcAft>
                <a:spcPct val="0"/>
              </a:spcAft>
              <a:tabLst>
                <a:tab pos="609600" algn="l"/>
                <a:tab pos="6473825" algn="r"/>
              </a:tabLst>
              <a:defRPr/>
            </a:pPr>
            <a:endParaRPr lang="en-US" sz="2000" b="1" dirty="0">
              <a:effectLst>
                <a:outerShdw blurRad="38100" dist="38100" dir="2700000" algn="tl">
                  <a:srgbClr val="FFFFFF"/>
                </a:outerShdw>
              </a:effectLst>
              <a:latin typeface="Verdana" pitchFamily="34" charset="0"/>
            </a:endParaRPr>
          </a:p>
          <a:p>
            <a:pPr marL="457200" indent="-457200" fontAlgn="base">
              <a:spcAft>
                <a:spcPct val="0"/>
              </a:spcAft>
              <a:buAutoNum type="arabicPlain"/>
              <a:tabLst>
                <a:tab pos="609600" algn="l"/>
                <a:tab pos="6473825" algn="r"/>
              </a:tabLst>
              <a:defRPr/>
            </a:pPr>
            <a:r>
              <a:rPr lang="ru-RU" altLang="ru-RU" sz="20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</a:rPr>
              <a:t>Виды современных систем</a:t>
            </a:r>
          </a:p>
          <a:p>
            <a:pPr marL="457200" indent="-457200" fontAlgn="base">
              <a:spcAft>
                <a:spcPct val="0"/>
              </a:spcAft>
              <a:buAutoNum type="arabicPlain"/>
              <a:tabLst>
                <a:tab pos="609600" algn="l"/>
                <a:tab pos="6473825" algn="r"/>
              </a:tabLst>
              <a:defRPr/>
            </a:pPr>
            <a:endParaRPr lang="ru-RU" altLang="ru-RU" sz="2000" b="1" dirty="0">
              <a:effectLst>
                <a:outerShdw blurRad="38100" dist="38100" dir="2700000" algn="tl">
                  <a:srgbClr val="FFFFFF"/>
                </a:outerShdw>
              </a:effectLst>
              <a:latin typeface="Verdana" pitchFamily="34" charset="0"/>
            </a:endParaRPr>
          </a:p>
          <a:p>
            <a:pPr marL="457200" indent="-457200" fontAlgn="base">
              <a:spcAft>
                <a:spcPct val="0"/>
              </a:spcAft>
              <a:buAutoNum type="arabicPlain" startAt="2"/>
              <a:tabLst>
                <a:tab pos="609600" algn="l"/>
                <a:tab pos="6473825" algn="r"/>
              </a:tabLst>
              <a:defRPr/>
            </a:pPr>
            <a:r>
              <a:rPr lang="ru-RU" altLang="ru-RU" sz="20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</a:rPr>
              <a:t>Использование реального масштаба времени</a:t>
            </a:r>
          </a:p>
          <a:p>
            <a:pPr marL="457200" indent="-457200" fontAlgn="base">
              <a:spcAft>
                <a:spcPct val="0"/>
              </a:spcAft>
              <a:buAutoNum type="arabicPlain" startAt="2"/>
              <a:tabLst>
                <a:tab pos="609600" algn="l"/>
                <a:tab pos="6473825" algn="r"/>
              </a:tabLst>
              <a:defRPr/>
            </a:pPr>
            <a:endParaRPr lang="ru-RU" altLang="ru-RU" sz="2000" b="1" dirty="0">
              <a:effectLst>
                <a:outerShdw blurRad="38100" dist="38100" dir="2700000" algn="tl">
                  <a:srgbClr val="FFFFFF"/>
                </a:outerShdw>
              </a:effectLst>
              <a:latin typeface="Verdana" pitchFamily="34" charset="0"/>
            </a:endParaRPr>
          </a:p>
          <a:p>
            <a:pPr fontAlgn="base">
              <a:spcAft>
                <a:spcPct val="0"/>
              </a:spcAft>
              <a:tabLst>
                <a:tab pos="609600" algn="l"/>
                <a:tab pos="6473825" algn="r"/>
              </a:tabLst>
              <a:defRPr/>
            </a:pPr>
            <a:r>
              <a:rPr lang="ru-RU" altLang="ru-RU" sz="20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</a:rPr>
              <a:t>3  Определения систем реального времени (СРВ)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242F57FF-997E-4903-AD2C-6BF6E4A24E0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89045" y="252081"/>
            <a:ext cx="1636913" cy="12395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54252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3880"/>
    </mc:Choice>
    <mc:Fallback xmlns="">
      <p:transition spd="slow" advTm="23880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>
            <a:extLst>
              <a:ext uri="{FF2B5EF4-FFF2-40B4-BE49-F238E27FC236}">
                <a16:creationId xmlns:a16="http://schemas.microsoft.com/office/drawing/2014/main" id="{54DFC104-8DAD-45B6-894E-2D75F4FFF0DA}"/>
              </a:ext>
            </a:extLst>
          </p:cNvPr>
          <p:cNvSpPr txBox="1">
            <a:spLocks noChangeArrowheads="1"/>
          </p:cNvSpPr>
          <p:nvPr/>
        </p:nvSpPr>
        <p:spPr>
          <a:xfrm>
            <a:off x="500640" y="725083"/>
            <a:ext cx="11281265" cy="4248150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80000"/>
              </a:lnSpc>
              <a:buFont typeface="Wingdings" pitchFamily="2" charset="2"/>
              <a:buChar char="v"/>
              <a:defRPr/>
            </a:pPr>
            <a:endParaRPr lang="ru-RU" sz="900" dirty="0">
              <a:effectLst>
                <a:outerShdw blurRad="38100" dist="38100" dir="2700000" algn="tl">
                  <a:srgbClr val="FFFFFF"/>
                </a:outerShdw>
              </a:effectLst>
              <a:latin typeface="Verdana" pitchFamily="34" charset="0"/>
            </a:endParaRPr>
          </a:p>
          <a:p>
            <a:pPr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sz="20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</a:rPr>
              <a:t>Рекомендуемая литература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  <a:defRPr/>
            </a:pPr>
            <a:endParaRPr lang="ru-RU" sz="2000" b="1" dirty="0">
              <a:effectLst>
                <a:outerShdw blurRad="38100" dist="38100" dir="2700000" algn="tl">
                  <a:srgbClr val="FFFFFF"/>
                </a:outerShdw>
              </a:effectLst>
              <a:latin typeface="Verdana" pitchFamily="34" charset="0"/>
            </a:endParaRPr>
          </a:p>
          <a:p>
            <a:pPr marL="0" indent="0">
              <a:lnSpc>
                <a:spcPct val="80000"/>
              </a:lnSpc>
              <a:buNone/>
              <a:defRPr/>
            </a:pPr>
            <a:r>
              <a:rPr lang="ru-RU" sz="20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</a:rPr>
              <a:t>1. </a:t>
            </a:r>
            <a:r>
              <a:rPr lang="ru-RU" sz="2000" b="1" dirty="0" err="1"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</a:rPr>
              <a:t>Тенанбаум</a:t>
            </a:r>
            <a:r>
              <a:rPr lang="ru-RU" sz="20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</a:rPr>
              <a:t> Э. Современные операционные системы. пер. с англ. 2-е изд. –СПБ.: Питер, 2015. – 1037с. </a:t>
            </a:r>
          </a:p>
          <a:p>
            <a:pPr>
              <a:lnSpc>
                <a:spcPct val="80000"/>
              </a:lnSpc>
              <a:defRPr/>
            </a:pPr>
            <a:endParaRPr lang="ru-RU" sz="2000" b="1" dirty="0">
              <a:effectLst>
                <a:outerShdw blurRad="38100" dist="38100" dir="2700000" algn="tl">
                  <a:srgbClr val="FFFFFF"/>
                </a:outerShdw>
              </a:effectLst>
              <a:latin typeface="Verdana" pitchFamily="34" charset="0"/>
            </a:endParaRPr>
          </a:p>
          <a:p>
            <a:pPr marL="0" indent="0">
              <a:lnSpc>
                <a:spcPct val="80000"/>
              </a:lnSpc>
              <a:buNone/>
              <a:defRPr/>
            </a:pPr>
            <a:r>
              <a:rPr lang="ru-RU" sz="20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</a:rPr>
              <a:t>2. </a:t>
            </a:r>
            <a:r>
              <a:rPr lang="ru-RU" sz="2000" b="1" dirty="0" err="1"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</a:rPr>
              <a:t>Олифер</a:t>
            </a:r>
            <a:r>
              <a:rPr lang="ru-RU" sz="20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</a:rPr>
              <a:t> В.Г. </a:t>
            </a:r>
            <a:r>
              <a:rPr lang="ru-RU" sz="2000" b="1" dirty="0" err="1"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</a:rPr>
              <a:t>Олифер</a:t>
            </a:r>
            <a:r>
              <a:rPr lang="ru-RU" sz="20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</a:rPr>
              <a:t> Н.А. Сетевые операционные системы. СПБ.: Питер, 2016. – 538с.</a:t>
            </a:r>
          </a:p>
          <a:p>
            <a:pPr>
              <a:lnSpc>
                <a:spcPct val="80000"/>
              </a:lnSpc>
              <a:defRPr/>
            </a:pPr>
            <a:endParaRPr lang="ru-RU" sz="2000" b="1" dirty="0">
              <a:effectLst>
                <a:outerShdw blurRad="38100" dist="38100" dir="2700000" algn="tl">
                  <a:srgbClr val="FFFFFF"/>
                </a:outerShdw>
              </a:effectLst>
              <a:latin typeface="Verdana" pitchFamily="34" charset="0"/>
            </a:endParaRPr>
          </a:p>
          <a:p>
            <a:pPr marL="0" indent="0">
              <a:lnSpc>
                <a:spcPct val="80000"/>
              </a:lnSpc>
              <a:buNone/>
              <a:defRPr/>
            </a:pPr>
            <a:r>
              <a:rPr lang="ru-RU" sz="20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</a:rPr>
              <a:t>3. </a:t>
            </a:r>
            <a:r>
              <a:rPr lang="ru-RU" sz="2000" b="1" dirty="0" err="1"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</a:rPr>
              <a:t>Дейтел</a:t>
            </a:r>
            <a:r>
              <a:rPr lang="ru-RU" sz="20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</a:rPr>
              <a:t> Х.М., </a:t>
            </a:r>
            <a:r>
              <a:rPr lang="ru-RU" sz="2000" b="1" dirty="0" err="1"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</a:rPr>
              <a:t>Чофнес</a:t>
            </a:r>
            <a:r>
              <a:rPr lang="ru-RU" sz="20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</a:rPr>
              <a:t> Р.Д. Операционные системы. пер. с англ. – М.: БИНОМ, 2016. – 704с.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46F1FAEB-4A4A-4FC1-B500-C607C9E483D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84577" y="234828"/>
            <a:ext cx="1636913" cy="12395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098057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3">
            <a:extLst>
              <a:ext uri="{FF2B5EF4-FFF2-40B4-BE49-F238E27FC236}">
                <a16:creationId xmlns:a16="http://schemas.microsoft.com/office/drawing/2014/main" id="{5D909AB8-CB9B-442E-A64F-52D705FAE56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7771" y="764107"/>
            <a:ext cx="11376458" cy="55399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just">
              <a:spcBef>
                <a:spcPct val="50000"/>
              </a:spcBef>
              <a:defRPr/>
            </a:pPr>
            <a:r>
              <a:rPr lang="ru-RU" altLang="ru-RU" sz="20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</a:rPr>
              <a:t>1	Виды современных систем</a:t>
            </a:r>
          </a:p>
          <a:p>
            <a:pPr algn="just">
              <a:spcBef>
                <a:spcPct val="50000"/>
              </a:spcBef>
              <a:defRPr/>
            </a:pPr>
            <a:endParaRPr lang="ru-RU" sz="2000" b="1" dirty="0">
              <a:effectLst>
                <a:outerShdw blurRad="38100" dist="38100" dir="2700000" algn="tl">
                  <a:srgbClr val="FFFFFF"/>
                </a:outerShdw>
              </a:effectLst>
              <a:latin typeface="Verdana" pitchFamily="34" charset="0"/>
            </a:endParaRPr>
          </a:p>
          <a:p>
            <a:pPr algn="just"/>
            <a:r>
              <a:rPr lang="ru-RU" sz="2000" dirty="0">
                <a:latin typeface="Verdana" panose="020B0604030504040204" pitchFamily="34" charset="0"/>
                <a:ea typeface="Verdana" panose="020B0604030504040204" pitchFamily="34" charset="0"/>
              </a:rPr>
              <a:t>Операционная система, или ОС — это набор программ, которые обеспечивают работу компьютера и взаимодействие с ним юзера. Представьте руководителя, который управляет крупной компанией. Для компьютера такой руководитель — операционная система.</a:t>
            </a:r>
          </a:p>
          <a:p>
            <a:pPr algn="just"/>
            <a:endParaRPr lang="ru-RU" sz="20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/>
            <a:r>
              <a:rPr lang="ru-RU" sz="2000" dirty="0">
                <a:latin typeface="Verdana" panose="020B0604030504040204" pitchFamily="34" charset="0"/>
                <a:ea typeface="Verdana" panose="020B0604030504040204" pitchFamily="34" charset="0"/>
              </a:rPr>
              <a:t>ОС выполняет следующие задачи:</a:t>
            </a:r>
          </a:p>
          <a:p>
            <a:pPr algn="just"/>
            <a:endParaRPr lang="ru-RU" sz="20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342900" indent="-342900" algn="just">
              <a:buFont typeface="Wingdings" panose="05000000000000000000" pitchFamily="2" charset="2"/>
              <a:buChar char="v"/>
            </a:pPr>
            <a:r>
              <a:rPr lang="ru-RU" sz="2000" dirty="0">
                <a:latin typeface="Verdana" panose="020B0604030504040204" pitchFamily="34" charset="0"/>
                <a:ea typeface="Verdana" panose="020B0604030504040204" pitchFamily="34" charset="0"/>
              </a:rPr>
              <a:t>Обеспечивает работу устройств, которые подключают к компьютеру: мышки, колонок, клавиатуры, роутера.</a:t>
            </a:r>
          </a:p>
          <a:p>
            <a:pPr marL="342900" indent="-342900" algn="just">
              <a:buFont typeface="Wingdings" panose="05000000000000000000" pitchFamily="2" charset="2"/>
              <a:buChar char="v"/>
            </a:pPr>
            <a:r>
              <a:rPr lang="ru-RU" sz="2000" dirty="0">
                <a:latin typeface="Verdana" panose="020B0604030504040204" pitchFamily="34" charset="0"/>
                <a:ea typeface="Verdana" panose="020B0604030504040204" pitchFamily="34" charset="0"/>
              </a:rPr>
              <a:t>Связывает с устройствами программы и приложения, которые запускают на компьютере. Например, аудиоплеер — программа — передает звук в физические колонки благодаря ОС.</a:t>
            </a:r>
          </a:p>
          <a:p>
            <a:pPr marL="342900" indent="-342900" algn="just">
              <a:buFont typeface="Wingdings" panose="05000000000000000000" pitchFamily="2" charset="2"/>
              <a:buChar char="v"/>
            </a:pPr>
            <a:r>
              <a:rPr lang="ru-RU" sz="2000" dirty="0">
                <a:latin typeface="Verdana" panose="020B0604030504040204" pitchFamily="34" charset="0"/>
                <a:ea typeface="Verdana" panose="020B0604030504040204" pitchFamily="34" charset="0"/>
              </a:rPr>
              <a:t>Запускает, устанавливает и удаляет программы, приложения.</a:t>
            </a:r>
          </a:p>
          <a:p>
            <a:pPr marL="342900" indent="-342900" algn="just">
              <a:buFont typeface="Wingdings" panose="05000000000000000000" pitchFamily="2" charset="2"/>
              <a:buChar char="v"/>
            </a:pPr>
            <a:r>
              <a:rPr lang="ru-RU" sz="2000" dirty="0">
                <a:latin typeface="Verdana" panose="020B0604030504040204" pitchFamily="34" charset="0"/>
                <a:ea typeface="Verdana" panose="020B0604030504040204" pitchFamily="34" charset="0"/>
              </a:rPr>
              <a:t>Создает для пользователей интерфейс: рабочий стол, папки, ярлыки, окна.</a:t>
            </a:r>
          </a:p>
          <a:p>
            <a:pPr>
              <a:spcBef>
                <a:spcPct val="50000"/>
              </a:spcBef>
              <a:defRPr/>
            </a:pPr>
            <a:endParaRPr lang="ru-RU" sz="1600" dirty="0">
              <a:effectLst>
                <a:outerShdw blurRad="38100" dist="38100" dir="2700000" algn="tl">
                  <a:srgbClr val="FFFFFF"/>
                </a:outerShdw>
              </a:effectLst>
              <a:latin typeface="Verdana" pitchFamily="34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1DBD3424-99D7-4369-9FB5-A32B953BDAE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84577" y="234828"/>
            <a:ext cx="1636913" cy="12395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50900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7" dur="500"/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 bldLvl="2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3">
            <a:extLst>
              <a:ext uri="{FF2B5EF4-FFF2-40B4-BE49-F238E27FC236}">
                <a16:creationId xmlns:a16="http://schemas.microsoft.com/office/drawing/2014/main" id="{5D909AB8-CB9B-442E-A64F-52D705FAE56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3869" y="1013489"/>
            <a:ext cx="10600603" cy="31393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just">
              <a:spcBef>
                <a:spcPct val="50000"/>
              </a:spcBef>
              <a:defRPr/>
            </a:pPr>
            <a:r>
              <a:rPr lang="ru-RU" sz="20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</a:rPr>
              <a:t>В настоящее время широкое распространение получили:</a:t>
            </a:r>
          </a:p>
          <a:p>
            <a:pPr lvl="1" algn="just">
              <a:spcBef>
                <a:spcPct val="50000"/>
              </a:spcBef>
              <a:buFont typeface="Wingdings" pitchFamily="2" charset="2"/>
              <a:buNone/>
              <a:defRPr/>
            </a:pPr>
            <a:r>
              <a:rPr lang="ru-RU" sz="2000" b="1" dirty="0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4" charset="0"/>
              </a:rPr>
              <a:t>системы с непосредственной связью</a:t>
            </a:r>
            <a:r>
              <a:rPr lang="ru-RU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4" charset="0"/>
              </a:rPr>
              <a:t> </a:t>
            </a:r>
            <a:r>
              <a:rPr lang="ru-RU" sz="20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</a:rPr>
              <a:t>(</a:t>
            </a:r>
            <a:r>
              <a:rPr lang="ru-RU" sz="2000" b="1" dirty="0" err="1"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</a:rPr>
              <a:t>on</a:t>
            </a:r>
            <a:r>
              <a:rPr lang="ru-RU" sz="20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</a:rPr>
              <a:t> </a:t>
            </a:r>
            <a:r>
              <a:rPr lang="ru-RU" sz="2000" b="1" dirty="0" err="1"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</a:rPr>
              <a:t>line</a:t>
            </a:r>
            <a:r>
              <a:rPr lang="ru-RU" sz="20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</a:rPr>
              <a:t>)</a:t>
            </a:r>
          </a:p>
          <a:p>
            <a:pPr lvl="1" algn="just">
              <a:spcBef>
                <a:spcPct val="50000"/>
              </a:spcBef>
              <a:buFont typeface="Wingdings" pitchFamily="2" charset="2"/>
              <a:buNone/>
              <a:defRPr/>
            </a:pPr>
            <a:r>
              <a:rPr lang="ru-RU" sz="2000" b="1" dirty="0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4" charset="0"/>
              </a:rPr>
              <a:t>системы, работающие в реальном времени</a:t>
            </a:r>
            <a:r>
              <a:rPr lang="ru-RU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4" charset="0"/>
              </a:rPr>
              <a:t>  </a:t>
            </a:r>
            <a:r>
              <a:rPr lang="ru-RU" sz="20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</a:rPr>
              <a:t>(</a:t>
            </a:r>
            <a:r>
              <a:rPr lang="ru-RU" sz="2000" b="1" dirty="0" err="1"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</a:rPr>
              <a:t>real-time</a:t>
            </a:r>
            <a:r>
              <a:rPr lang="ru-RU" sz="20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</a:rPr>
              <a:t>)</a:t>
            </a:r>
          </a:p>
          <a:p>
            <a:pPr lvl="1" algn="just">
              <a:spcBef>
                <a:spcPct val="50000"/>
              </a:spcBef>
              <a:defRPr/>
            </a:pPr>
            <a:endParaRPr lang="ru-RU" sz="1600" b="1" dirty="0">
              <a:effectLst>
                <a:outerShdw blurRad="38100" dist="38100" dir="2700000" algn="tl">
                  <a:srgbClr val="FFFFFF"/>
                </a:outerShdw>
              </a:effectLst>
              <a:latin typeface="Verdana" pitchFamily="34" charset="0"/>
            </a:endParaRPr>
          </a:p>
          <a:p>
            <a:pPr algn="just">
              <a:spcBef>
                <a:spcPct val="50000"/>
              </a:spcBef>
              <a:defRPr/>
            </a:pPr>
            <a:r>
              <a:rPr lang="ru-RU" sz="20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</a:rPr>
              <a:t>В них данные от внешних объектов, могут вводиться непосредственно в ЭВМ, и информация из ЭВМ посылается обратно этим объектам.</a:t>
            </a:r>
          </a:p>
          <a:p>
            <a:pPr>
              <a:spcBef>
                <a:spcPct val="50000"/>
              </a:spcBef>
              <a:defRPr/>
            </a:pPr>
            <a:endParaRPr lang="ru-RU" sz="1600" dirty="0">
              <a:effectLst>
                <a:outerShdw blurRad="38100" dist="38100" dir="2700000" algn="tl">
                  <a:srgbClr val="FFFFFF"/>
                </a:outerShdw>
              </a:effectLst>
              <a:latin typeface="Verdana" pitchFamily="34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34058C72-AE96-4233-BFB9-FB48080A503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84577" y="234828"/>
            <a:ext cx="1636913" cy="12395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15724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 bldLvl="2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3">
            <a:extLst>
              <a:ext uri="{FF2B5EF4-FFF2-40B4-BE49-F238E27FC236}">
                <a16:creationId xmlns:a16="http://schemas.microsoft.com/office/drawing/2014/main" id="{5D909AB8-CB9B-442E-A64F-52D705FAE56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0494" y="1474412"/>
            <a:ext cx="10600603" cy="47089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just"/>
            <a:r>
              <a:rPr lang="ru-RU" sz="20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</a:rPr>
              <a:t>Множество разнообразных устройств, которые посылают данные к ЭВМ и получают обработанную информацию, называются</a:t>
            </a:r>
            <a:r>
              <a:rPr lang="ru-RU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4" charset="0"/>
              </a:rPr>
              <a:t> </a:t>
            </a:r>
            <a:r>
              <a:rPr lang="ru-RU" sz="2000" b="1" dirty="0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4" charset="0"/>
              </a:rPr>
              <a:t>терминалами</a:t>
            </a:r>
            <a:r>
              <a:rPr lang="en-US" sz="2000" b="1" dirty="0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4" charset="0"/>
              </a:rPr>
              <a:t>.</a:t>
            </a:r>
            <a:endParaRPr lang="ru-RU" sz="2000" dirty="0">
              <a:solidFill>
                <a:srgbClr val="FF33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Verdana" pitchFamily="34" charset="0"/>
            </a:endParaRPr>
          </a:p>
          <a:p>
            <a:pPr algn="just"/>
            <a:endParaRPr lang="ru-RU" sz="2000" b="1" dirty="0">
              <a:effectLst>
                <a:outerShdw blurRad="38100" dist="38100" dir="2700000" algn="tl">
                  <a:srgbClr val="FFFFFF"/>
                </a:outerShdw>
              </a:effectLst>
              <a:latin typeface="Verdana" pitchFamily="34" charset="0"/>
            </a:endParaRPr>
          </a:p>
          <a:p>
            <a:pPr algn="just"/>
            <a:r>
              <a:rPr lang="ru-RU" sz="20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</a:rPr>
              <a:t>Терминалы в такой системе могут быть спроектированы для работы с коммерческими данными или могут представлять собой разнообразное технической оборудование, например, термопары, тензометры и т. д. </a:t>
            </a:r>
          </a:p>
          <a:p>
            <a:pPr algn="just"/>
            <a:endParaRPr lang="ru-RU" sz="2000" b="1" dirty="0">
              <a:effectLst>
                <a:outerShdw blurRad="38100" dist="38100" dir="2700000" algn="tl">
                  <a:srgbClr val="FFFFFF"/>
                </a:outerShdw>
              </a:effectLst>
              <a:latin typeface="Verdana" pitchFamily="34" charset="0"/>
            </a:endParaRPr>
          </a:p>
          <a:p>
            <a:pPr algn="just"/>
            <a:r>
              <a:rPr lang="ru-RU" sz="20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</a:rPr>
              <a:t>Очень широкий диапазон приборов может применяться для сбора данных из мест их возникновения и для передачи результатов вычислений на места, где они нужны. </a:t>
            </a:r>
          </a:p>
          <a:p>
            <a:pPr algn="just"/>
            <a:endParaRPr lang="ru-RU" sz="2000" b="1" dirty="0">
              <a:effectLst>
                <a:outerShdw blurRad="38100" dist="38100" dir="2700000" algn="tl">
                  <a:srgbClr val="FFFFFF"/>
                </a:outerShdw>
              </a:effectLst>
              <a:latin typeface="Verdana" pitchFamily="34" charset="0"/>
            </a:endParaRPr>
          </a:p>
          <a:p>
            <a:pPr algn="just"/>
            <a:r>
              <a:rPr lang="ru-RU" sz="20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</a:rPr>
              <a:t>Сеть терминалов является характерной для системы с непосредственной связь.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993633CA-4682-4CE8-A8D9-FCD89600A12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84577" y="234828"/>
            <a:ext cx="1636913" cy="12395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7099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 bldLvl="2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5">
            <a:extLst>
              <a:ext uri="{FF2B5EF4-FFF2-40B4-BE49-F238E27FC236}">
                <a16:creationId xmlns:a16="http://schemas.microsoft.com/office/drawing/2014/main" id="{B1DEBAD1-E63B-4FE7-AF30-C3072B8CB2F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2079" y="768465"/>
            <a:ext cx="10726852" cy="61555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F27208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buFont typeface="Wingdings" pitchFamily="2" charset="2"/>
              <a:buNone/>
              <a:defRPr/>
            </a:pPr>
            <a:r>
              <a:rPr lang="ru-RU" sz="2400" b="1" dirty="0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4" charset="0"/>
              </a:rPr>
              <a:t>Система с непосредственной связью</a:t>
            </a:r>
            <a:endParaRPr lang="ru-RU" sz="2000" dirty="0">
              <a:solidFill>
                <a:srgbClr val="FF33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Verdana" pitchFamily="34" charset="0"/>
            </a:endParaRPr>
          </a:p>
          <a:p>
            <a:pPr lvl="1">
              <a:spcBef>
                <a:spcPct val="50000"/>
              </a:spcBef>
              <a:defRPr/>
            </a:pPr>
            <a:r>
              <a:rPr lang="ru-RU" sz="20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</a:rPr>
              <a:t>это система, в которой входные данные вводятся в ЭВМ непосредственно из точки их возникновения и/или, выходные данные передаются непосредственно туда, где они используются </a:t>
            </a:r>
            <a:endParaRPr lang="ru-RU" sz="1600" b="1" dirty="0">
              <a:effectLst>
                <a:outerShdw blurRad="38100" dist="38100" dir="2700000" algn="tl">
                  <a:srgbClr val="FFFFFF"/>
                </a:outerShdw>
              </a:effectLst>
              <a:latin typeface="Verdana" pitchFamily="34" charset="0"/>
            </a:endParaRPr>
          </a:p>
          <a:p>
            <a:pPr>
              <a:spcBef>
                <a:spcPct val="50000"/>
              </a:spcBef>
              <a:defRPr/>
            </a:pPr>
            <a:r>
              <a:rPr lang="ru-RU" sz="2400" b="1" dirty="0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4" charset="0"/>
              </a:rPr>
              <a:t>Вычислительная система, работающая в реальном времени</a:t>
            </a:r>
          </a:p>
          <a:p>
            <a:pPr lvl="1" algn="just">
              <a:spcBef>
                <a:spcPts val="0"/>
              </a:spcBef>
              <a:defRPr/>
            </a:pPr>
            <a:r>
              <a:rPr lang="ru-RU" sz="20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</a:rPr>
              <a:t>это система, которая управляет внешними объектами, получая информацию, обрабатывая ее и возвращая результаты достаточно быстро для того, чтобы воздействовать на функционирование внешних объектов в почти тот же момент времени.</a:t>
            </a:r>
          </a:p>
          <a:p>
            <a:pPr lvl="1" algn="just">
              <a:defRPr/>
            </a:pPr>
            <a:r>
              <a:rPr lang="ru-RU" sz="20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</a:rPr>
              <a:t>Вычислительная система вместо того, чтобы делать работу, результаты которой использовались бы позднее, может теперь в любую минуту вступать в непосредственный контакт с внешними объектами, управляя ими. Она может планировать работу фабрики и перепланировать ее в случае появления новых требований или при изменении ситуации на рынке сбыта. Это и есть работа в реальном времени.</a:t>
            </a:r>
          </a:p>
          <a:p>
            <a:pPr lvl="1">
              <a:spcBef>
                <a:spcPts val="0"/>
              </a:spcBef>
              <a:defRPr/>
            </a:pPr>
            <a:r>
              <a:rPr lang="ru-RU" sz="20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</a:rPr>
              <a:t> 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0023A7F6-EBB9-4BA8-B61D-1BB70E597E1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84577" y="234828"/>
            <a:ext cx="1636913" cy="12395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37355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ldLvl="2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25F2C432-C6B9-4ED0-BB37-6F4F132B619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2079" y="801049"/>
            <a:ext cx="4301850" cy="3360821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97EF9125-5215-40FA-B3F1-226C34545B29}"/>
              </a:ext>
            </a:extLst>
          </p:cNvPr>
          <p:cNvSpPr txBox="1"/>
          <p:nvPr/>
        </p:nvSpPr>
        <p:spPr>
          <a:xfrm>
            <a:off x="249381" y="4227422"/>
            <a:ext cx="609600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000" dirty="0">
                <a:effectLst>
                  <a:outerShdw blurRad="38100" dist="38100" dir="2700000" algn="tl">
                    <a:srgbClr val="FFFFFF"/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</a:rPr>
              <a:t>Рисунок 1  - </a:t>
            </a:r>
            <a:r>
              <a:rPr lang="ru-RU" sz="2000" i="0" dirty="0">
                <a:solidFill>
                  <a:srgbClr val="20212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Монолитная архитектура</a:t>
            </a:r>
            <a:endParaRPr lang="ru-RU" sz="2000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39F86FC8-CEAF-4531-8D83-FC37D9B0672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46159" y="479213"/>
            <a:ext cx="4206946" cy="3748209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71A61157-6D68-406A-97C6-1E6ABBDC333C}"/>
              </a:ext>
            </a:extLst>
          </p:cNvPr>
          <p:cNvSpPr txBox="1"/>
          <p:nvPr/>
        </p:nvSpPr>
        <p:spPr>
          <a:xfrm>
            <a:off x="5993476" y="4227422"/>
            <a:ext cx="609600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000" dirty="0">
                <a:effectLst>
                  <a:outerShdw blurRad="38100" dist="38100" dir="2700000" algn="tl">
                    <a:srgbClr val="FFFFFF"/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</a:rPr>
              <a:t>Рисунок 2 - </a:t>
            </a:r>
            <a:r>
              <a:rPr lang="ru-RU" sz="2000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Уровневая (слоевая) архитектура</a:t>
            </a:r>
            <a:endParaRPr lang="ru-RU" sz="2000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6D7CDE0-B981-4D00-A1C2-A6BC8828660A}"/>
              </a:ext>
            </a:extLst>
          </p:cNvPr>
          <p:cNvSpPr txBox="1"/>
          <p:nvPr/>
        </p:nvSpPr>
        <p:spPr>
          <a:xfrm>
            <a:off x="2903913" y="4758635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dirty="0"/>
              <a:t>http://old.rf.unn.ru/rus/chairs/k7/RF_NNSU/real_time.pdf</a:t>
            </a: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EE4681C9-7C0F-4514-AE37-39DEA18C6F0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84577" y="234828"/>
            <a:ext cx="1636913" cy="12395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24335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759B934C-5B9F-4E05-BBE4-26C476F3ECB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89699" y="353581"/>
            <a:ext cx="4412601" cy="3732541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3DECBE50-C385-49D6-91CC-FFF75DBEEC7C}"/>
              </a:ext>
            </a:extLst>
          </p:cNvPr>
          <p:cNvSpPr txBox="1"/>
          <p:nvPr/>
        </p:nvSpPr>
        <p:spPr>
          <a:xfrm>
            <a:off x="3150523" y="4476804"/>
            <a:ext cx="609600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000" dirty="0">
                <a:effectLst>
                  <a:outerShdw blurRad="38100" dist="38100" dir="2700000" algn="tl">
                    <a:srgbClr val="FFFFFF"/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</a:rPr>
              <a:t>Рисунок 3 - </a:t>
            </a:r>
            <a:r>
              <a:rPr lang="ru-RU" sz="2000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Архитектура «клиент–сервер»</a:t>
            </a:r>
            <a:endParaRPr lang="ru-RU" sz="2000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32C2FF5-87F8-4DB2-B201-EA3CD91AAE28}"/>
              </a:ext>
            </a:extLst>
          </p:cNvPr>
          <p:cNvSpPr txBox="1"/>
          <p:nvPr/>
        </p:nvSpPr>
        <p:spPr>
          <a:xfrm>
            <a:off x="3047999" y="4876914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dirty="0"/>
              <a:t>http://old.rf.unn.ru/rus/chairs/k7/RF_NNSU/real_time.pdf</a:t>
            </a: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14858AEE-88B3-4F0C-9358-58E10C71865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84577" y="234828"/>
            <a:ext cx="1636913" cy="12395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1240590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274</TotalTime>
  <Words>1416</Words>
  <Application>Microsoft Office PowerPoint</Application>
  <PresentationFormat>Широкоэкранный</PresentationFormat>
  <Paragraphs>114</Paragraphs>
  <Slides>19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7" baseType="lpstr">
      <vt:lpstr>Arial</vt:lpstr>
      <vt:lpstr>Calibri</vt:lpstr>
      <vt:lpstr>Calibri Light</vt:lpstr>
      <vt:lpstr>Courier New</vt:lpstr>
      <vt:lpstr>Times New Roman</vt:lpstr>
      <vt:lpstr>Verdana</vt:lpstr>
      <vt:lpstr>Wingdings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Julia Bulatbayeva</dc:creator>
  <cp:lastModifiedBy>Julia Bulatbayeva</cp:lastModifiedBy>
  <cp:revision>52</cp:revision>
  <dcterms:created xsi:type="dcterms:W3CDTF">2024-01-25T16:25:26Z</dcterms:created>
  <dcterms:modified xsi:type="dcterms:W3CDTF">2025-11-10T08:51:56Z</dcterms:modified>
</cp:coreProperties>
</file>