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3" r:id="rId5"/>
    <p:sldId id="270" r:id="rId6"/>
    <p:sldId id="266" r:id="rId7"/>
    <p:sldId id="268" r:id="rId8"/>
    <p:sldId id="271" r:id="rId9"/>
    <p:sldId id="272" r:id="rId10"/>
    <p:sldId id="273" r:id="rId11"/>
    <p:sldId id="274" r:id="rId12"/>
    <p:sldId id="269" r:id="rId13"/>
    <p:sldId id="277" r:id="rId14"/>
    <p:sldId id="264" r:id="rId15"/>
    <p:sldId id="278" r:id="rId16"/>
    <p:sldId id="279" r:id="rId17"/>
    <p:sldId id="265" r:id="rId18"/>
    <p:sldId id="280" r:id="rId19"/>
    <p:sldId id="261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4" autoAdjust="0"/>
    <p:restoredTop sz="94660"/>
  </p:normalViewPr>
  <p:slideViewPr>
    <p:cSldViewPr snapToGrid="0">
      <p:cViewPr varScale="1">
        <p:scale>
          <a:sx n="83" d="100"/>
          <a:sy n="83" d="100"/>
        </p:scale>
        <p:origin x="348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FC5579-FAE3-4394-8581-4CB4C31F0D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9D272F0-1806-4DF4-B962-97EF8EA2DE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3D5F0B-0FE0-4F92-AD86-80CEDBF1F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5E8308-3279-49C6-A136-8B350CAFC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E0C586-D722-4B62-B964-3CF223E6E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337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2A7352-786A-41F6-B722-7D6D838D9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17F607A-FFE9-4DC7-9149-F0F5554288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E7A9F8-F753-4914-970B-7F5D3792F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CAD8EF-E274-48CC-8FED-0FCB75451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22CFE8-10FC-4B91-9946-ED9D758F5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446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DC4F9E9-3372-489B-829C-A54D97D2BC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E12A607-0998-44E5-AAF5-727C60D20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9CF37A-3767-48D7-92DE-7C0CFF4E0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9FD2D5-CF86-4D9B-82FB-3D2A0611A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4187B67-8F05-4D51-981D-16554A175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020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09416C-32B3-4141-AAE8-5BDC91733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79CD68-0536-46C2-B437-E59F9CC04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A7133C-B248-4567-89BB-0F8FFBCF3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5B50D5-D559-4E02-8410-0225F28D5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BDD10C-75B4-40C2-A99B-674682255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024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D55BD5-ED23-4B99-BC0B-33AAF8E49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798FC80-5C6A-4B72-B5C7-5432EC196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0E4D3F-F837-4860-995E-411419F35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E434DB-CA25-4E1D-9BF2-43B3DEE2B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BBEED5-5E08-4275-AFC2-242DE5058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67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44FFCD-DCF9-4149-A4FC-502AD0551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30BF88-B8AB-48F5-8D6A-7C821F66E4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61524A1-4ACD-479A-92E4-8BAB14170C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B3DF551-6180-48EF-B695-6A5DC7C6E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B0A9248-66BD-4DF4-82A4-7DD8CF4EE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FC2C71D-B771-499B-A28D-0BC6F2D88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67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5CF1C9-1FF8-49E5-AC86-F2D0E97F3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B61CCE8-5EE2-4323-A271-2E8B4243A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756A682-D49C-4BAB-B1F7-3D531E8175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E5872B8-09BA-41E0-A321-C7BC4B623F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D63D057-5D4A-44D2-8EFB-950230E1E6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5A10345-13A2-4870-80F2-F458AA504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0F39850-6C21-4243-9601-F3C29BB0A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852876A-E731-4296-8FFF-AF1EF0EF3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019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EE706D-D7FE-44BA-B1ED-890E58596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B109E96-2118-4064-BF47-EA4B255DD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3825D38-1D09-45D2-8DC4-6E54782E8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6B90940-B237-4C4C-92EC-7AA6EBFF5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171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DF288FB-BD3B-4EB8-82A6-8B50DA1B9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BE8C690-2264-41DD-B732-998E3020C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78CBBBB-97F3-4B4B-BCB6-281E6FE08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758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9F24A4-0F15-4016-8F03-51DF43E61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99942B-2319-4D78-9C6A-148C9B229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D7D8733-0BE8-4315-9096-6A41D7AD0E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C44434-5B87-4E1C-B160-307179DB8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7607C5-D9B7-42B5-9080-3F4FBFA7C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E0A0BB0-4639-40D5-9607-D5BEED05B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112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E96C93-0702-4ACB-A86F-37317482F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EC37526-38FC-4707-B344-36F6079C69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2B5D54E-884C-4E18-A95E-2B6153DCB2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4E17B44-524A-4088-B345-35DD8D4F0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274224C-BCED-412A-8291-5F5B06E1C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0F88942-9942-4568-8BF4-1565A1ADE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515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C7CF12-2938-4E34-9FA3-AD126C132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EB5F90B-EEBD-48EF-ACD7-C0E6A0DA9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6A8AA2-9599-4C03-BAED-E84D4792C1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874260-4E64-4995-BCC4-45508ED92A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E0FAB3-CF5B-403E-B7F5-BE62BA762C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532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1130410-3DB2-4644-8D83-E94EF6F160C3}"/>
              </a:ext>
            </a:extLst>
          </p:cNvPr>
          <p:cNvSpPr txBox="1"/>
          <p:nvPr/>
        </p:nvSpPr>
        <p:spPr>
          <a:xfrm>
            <a:off x="69116" y="1771163"/>
            <a:ext cx="1067986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</a:t>
            </a:r>
            <a:r>
              <a:rPr lang="en-US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Операционные системы реального времени</a:t>
            </a:r>
          </a:p>
          <a:p>
            <a:pPr algn="ctr"/>
            <a:endParaRPr lang="ru-RU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студентов образовательной программы </a:t>
            </a:r>
          </a:p>
          <a:p>
            <a:pPr algn="ctr"/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6В07101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«Автоматизация и управление»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</a:t>
            </a:r>
            <a:r>
              <a:rPr lang="ru-RU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kern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</a:rPr>
              <a:t>Основные понятия и определения ОСРВ</a:t>
            </a:r>
          </a:p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 курса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Булатбаева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Юлия Феликсовна</a:t>
            </a:r>
          </a:p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доцент кафедры АПП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6C6080-55A6-4F47-BD62-97B5D81AC8AF}"/>
              </a:ext>
            </a:extLst>
          </p:cNvPr>
          <p:cNvSpPr txBox="1"/>
          <p:nvPr/>
        </p:nvSpPr>
        <p:spPr>
          <a:xfrm>
            <a:off x="343487" y="431154"/>
            <a:ext cx="1082949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НАО 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Карагандинский технический университет имени 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Абылкаса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Сагинова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E6C9ED8-CB1B-4282-8A13-2BFECCC37D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4527" y="430933"/>
            <a:ext cx="1636913" cy="1239584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6E15A35-92CB-4124-BA10-2293A5AECE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762" y="4176622"/>
            <a:ext cx="2483689" cy="2483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911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5D909AB8-CB9B-442E-A64F-52D705FAE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1117" y="482998"/>
            <a:ext cx="10600603" cy="5386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ru-RU" altLang="ru-RU" sz="2000" b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2</a:t>
            </a:r>
            <a:r>
              <a:rPr lang="ru-RU" alt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	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Использование реального масштаба времени</a:t>
            </a:r>
          </a:p>
          <a:p>
            <a:pPr algn="just">
              <a:spcBef>
                <a:spcPct val="50000"/>
              </a:spcBef>
              <a:defRPr/>
            </a:pPr>
            <a:endParaRPr lang="ru-RU" alt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>
              <a:spcBef>
                <a:spcPct val="50000"/>
              </a:spcBef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/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Области применения систем реального времени можно разделить на две категории.</a:t>
            </a:r>
          </a:p>
          <a:p>
            <a:pPr algn="just"/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lvl="0" algn="just"/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К 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первой 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относятся те работы, которые раньше выполнялись вручную или с помощью машин и могли бы выполняться более эффективно или более экономично (что, в конечном счете, означает одно и тоже) системами с непосредственной, связью, работающими в реальном времени.</a:t>
            </a:r>
          </a:p>
          <a:p>
            <a:pPr lvl="0" algn="just"/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lvl="0" algn="just"/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Ко 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второй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, и гораздо более интересной категории, относятся применения новых систем для таких работ, которые раньше выполнять было совершенно невозможно.</a:t>
            </a:r>
          </a:p>
          <a:p>
            <a:pPr>
              <a:spcBef>
                <a:spcPct val="50000"/>
              </a:spcBef>
              <a:defRPr/>
            </a:pP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8ABD37E-A38D-4D8A-8AED-AB0B9B537A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4577" y="234828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914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7A6A132-F6EA-49A7-A3E9-F815681AEE04}"/>
              </a:ext>
            </a:extLst>
          </p:cNvPr>
          <p:cNvSpPr txBox="1"/>
          <p:nvPr/>
        </p:nvSpPr>
        <p:spPr>
          <a:xfrm>
            <a:off x="227212" y="1578815"/>
            <a:ext cx="11346233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Под 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реальным временем 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понимается количественная характеристика, которая может быть измерена реальными физическими часами, в отличие от логического времени, определяющего лишь качественную характеристику, выражаемую относительным порядком следования событий.</a:t>
            </a:r>
          </a:p>
          <a:p>
            <a:pPr algn="just"/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Говорят, что система работает в режиме реального времени, если для описания работы этой системы требуются количественные временные характеристики.</a:t>
            </a:r>
          </a:p>
          <a:p>
            <a:pPr algn="just"/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Процессы (задачи) систем реального времени могут иметь следующие характеристики и связанные с ними ограничения: </a:t>
            </a:r>
          </a:p>
          <a:p>
            <a:pPr marL="342900" indent="-342900" algn="just">
              <a:buFontTx/>
              <a:buChar char="-"/>
            </a:pP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дедлайн (</a:t>
            </a:r>
            <a:r>
              <a:rPr lang="ru-RU" sz="2000" b="1" dirty="0" err="1">
                <a:latin typeface="Verdana" panose="020B0604030504040204" pitchFamily="34" charset="0"/>
                <a:ea typeface="Verdana" panose="020B0604030504040204" pitchFamily="34" charset="0"/>
              </a:rPr>
              <a:t>deadline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) 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— критический срок обслуживания, предельный срок завершения какой-либо работы; </a:t>
            </a:r>
          </a:p>
          <a:p>
            <a:pPr marL="342900" indent="-342900" algn="just">
              <a:buFontTx/>
              <a:buChar char="-"/>
            </a:pP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латентность (</a:t>
            </a:r>
            <a:r>
              <a:rPr lang="ru-RU" sz="2000" b="1" dirty="0" err="1">
                <a:latin typeface="Verdana" panose="020B0604030504040204" pitchFamily="34" charset="0"/>
                <a:ea typeface="Verdana" panose="020B0604030504040204" pitchFamily="34" charset="0"/>
              </a:rPr>
              <a:t>latency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) 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— время отклика (время задержки) системы на внешние события; </a:t>
            </a:r>
          </a:p>
          <a:p>
            <a:pPr marL="342900" indent="-342900" algn="just">
              <a:buFontTx/>
              <a:buChar char="-"/>
            </a:pP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джиттер ( </a:t>
            </a:r>
            <a:r>
              <a:rPr lang="ru-RU" sz="2000" b="1" dirty="0" err="1">
                <a:latin typeface="Verdana" panose="020B0604030504040204" pitchFamily="34" charset="0"/>
                <a:ea typeface="Verdana" panose="020B0604030504040204" pitchFamily="34" charset="0"/>
              </a:rPr>
              <a:t>jitter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) 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— разброс значений времени отклика. Можно различить 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джиттер запуска (</a:t>
            </a:r>
            <a:r>
              <a:rPr lang="ru-RU" sz="2000" b="1" dirty="0" err="1">
                <a:latin typeface="Verdana" panose="020B0604030504040204" pitchFamily="34" charset="0"/>
                <a:ea typeface="Verdana" panose="020B0604030504040204" pitchFamily="34" charset="0"/>
              </a:rPr>
              <a:t>release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2000" b="1" dirty="0" err="1">
                <a:latin typeface="Verdana" panose="020B0604030504040204" pitchFamily="34" charset="0"/>
                <a:ea typeface="Verdana" panose="020B0604030504040204" pitchFamily="34" charset="0"/>
              </a:rPr>
              <a:t>jitter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) 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— период времени от готовности к исполнению до начала собственно исполнения задачи и 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джиттер вывода (</a:t>
            </a:r>
            <a:r>
              <a:rPr lang="ru-RU" sz="2000" b="1" dirty="0" err="1">
                <a:latin typeface="Verdana" panose="020B0604030504040204" pitchFamily="34" charset="0"/>
                <a:ea typeface="Verdana" panose="020B0604030504040204" pitchFamily="34" charset="0"/>
              </a:rPr>
              <a:t>output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2000" b="1" dirty="0" err="1">
                <a:latin typeface="Verdana" panose="020B0604030504040204" pitchFamily="34" charset="0"/>
                <a:ea typeface="Verdana" panose="020B0604030504040204" pitchFamily="34" charset="0"/>
              </a:rPr>
              <a:t>jitter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) 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— задержка по окончании выполнения задачи.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C7D1441-A697-4EE1-A67A-66F42326F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4577" y="234828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0621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12177C1-4DF7-445A-9D24-F3024B0609C6}"/>
              </a:ext>
            </a:extLst>
          </p:cNvPr>
          <p:cNvSpPr txBox="1"/>
          <p:nvPr/>
        </p:nvSpPr>
        <p:spPr>
          <a:xfrm>
            <a:off x="369172" y="1600212"/>
            <a:ext cx="1134410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Работая таким образом, ЭВМ выполняет функции управления. </a:t>
            </a:r>
          </a:p>
          <a:p>
            <a:pPr indent="457200" algn="just"/>
            <a:endParaRPr lang="ru-RU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indent="457200" algn="just"/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Вместо своей старой функции обработки некоторого объема данных или выполнения ряда вычислений, которые не зависят от времени, машина теперь управляет объектом, и время при этом является очень важным фактором. </a:t>
            </a:r>
          </a:p>
          <a:p>
            <a:pPr indent="457200" algn="just"/>
            <a:endParaRPr lang="ru-RU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indent="457200" algn="just"/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Она непрерывно получает информацию с производства, моделирует ситуацию, применяет набор правил решения к этой ситуации и посылает команды мастеру или оператору. </a:t>
            </a:r>
          </a:p>
          <a:p>
            <a:pPr indent="457200" algn="just"/>
            <a:endParaRPr lang="ru-RU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indent="457200" algn="just"/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Таким образом, ЭВМ оптимально управляет происходящим процессом (рисунок 1).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78D4F5C-30DF-408E-9CC8-245650CB97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4577" y="234828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729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7A38B73-D7B7-4A4E-BCC0-73A442207D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2904" y="595685"/>
            <a:ext cx="6719937" cy="47577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FCA33C-04CF-4DD1-8AAD-5B0FEFEB6DB2}"/>
              </a:ext>
            </a:extLst>
          </p:cNvPr>
          <p:cNvSpPr txBox="1"/>
          <p:nvPr/>
        </p:nvSpPr>
        <p:spPr>
          <a:xfrm>
            <a:off x="936567" y="5661998"/>
            <a:ext cx="94821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b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defRPr>
            </a:lvl1pPr>
          </a:lstStyle>
          <a:p>
            <a:r>
              <a:rPr lang="ru-RU" dirty="0"/>
              <a:t>Рисунок 1 - Система управления производством в реальном времени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B72157-2CA2-4B06-9B49-F58F97285300}"/>
              </a:ext>
            </a:extLst>
          </p:cNvPr>
          <p:cNvSpPr txBox="1"/>
          <p:nvPr/>
        </p:nvSpPr>
        <p:spPr>
          <a:xfrm>
            <a:off x="2288771" y="603133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https://www.instocktech.ru/mes/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6B25306-9435-45FF-9531-F0D362F953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4577" y="234828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5233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2">
            <a:extLst>
              <a:ext uri="{FF2B5EF4-FFF2-40B4-BE49-F238E27FC236}">
                <a16:creationId xmlns:a16="http://schemas.microsoft.com/office/drawing/2014/main" id="{B5AD5D03-72DE-41A3-8428-FB97ADAAB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994" y="551082"/>
            <a:ext cx="955287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Целью системы реального времени 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является объединение различных решение или действий таким образом, чтобы некоторый процесс протекал наиболее эффективно.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4A869F-BDD4-42BB-982A-F8B7AA14290B}"/>
              </a:ext>
            </a:extLst>
          </p:cNvPr>
          <p:cNvSpPr txBox="1"/>
          <p:nvPr/>
        </p:nvSpPr>
        <p:spPr>
          <a:xfrm>
            <a:off x="560994" y="1817946"/>
            <a:ext cx="1126183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/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Система может разрабатываться для того, чтобы</a:t>
            </a:r>
            <a:r>
              <a:rPr lang="en-US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:</a:t>
            </a:r>
            <a:endParaRPr lang="ru-RU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-"/>
              <a:tabLst>
                <a:tab pos="685800" algn="l"/>
              </a:tabLst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уменьшить цикл планирования производства</a:t>
            </a:r>
            <a:r>
              <a:rPr lang="en-US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;</a:t>
            </a:r>
            <a:endParaRPr lang="ru-RU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-"/>
              <a:tabLst>
                <a:tab pos="685800" algn="l"/>
              </a:tabLst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максимизировать оборот</a:t>
            </a:r>
            <a:r>
              <a:rPr lang="en-US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;</a:t>
            </a:r>
            <a:endParaRPr lang="ru-RU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-"/>
              <a:tabLst>
                <a:tab pos="685800" algn="l"/>
              </a:tabLst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добиться лучшего использования возможностей организации</a:t>
            </a:r>
            <a:r>
              <a:rPr lang="en-US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;</a:t>
            </a:r>
            <a:endParaRPr lang="ru-RU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-"/>
              <a:tabLst>
                <a:tab pos="685800" algn="l"/>
              </a:tabLst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своевременно поставить информацию туда, где она требуется.</a:t>
            </a:r>
          </a:p>
          <a:p>
            <a:pPr indent="450215" algn="just"/>
            <a:endParaRPr lang="ru-RU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indent="450215" algn="just"/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При проектировании системы и планировании программ необходимо учитывать стоимости обеспечения различного времени реакции системы.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5E34DC7-1AAC-482B-B17E-4A6B569F71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4577" y="234828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7866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5D909AB8-CB9B-442E-A64F-52D705FAE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820" y="127895"/>
            <a:ext cx="12000360" cy="5732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ru-RU" alt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1.3	Определения систем реального времени (СРВ)</a:t>
            </a:r>
          </a:p>
          <a:p>
            <a:pPr algn="just">
              <a:spcBef>
                <a:spcPct val="50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Существует несколько определений систем реального времени </a:t>
            </a:r>
          </a:p>
          <a:p>
            <a:pPr algn="just">
              <a:spcBef>
                <a:spcPct val="50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(ОСРВ) (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real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time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operating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systems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(RTOS)). </a:t>
            </a:r>
          </a:p>
          <a:p>
            <a:pPr algn="just">
              <a:spcBef>
                <a:spcPct val="50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1 Системой реального времени называется система, в которой успешность работы любой программы зависит не только от ее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ru-RU" sz="20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логической правильности</a:t>
            </a:r>
            <a:r>
              <a:rPr lang="ru-RU" sz="20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,</a:t>
            </a:r>
            <a:r>
              <a:rPr lang="ru-RU" sz="2000" i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  <a:r>
              <a:rPr lang="ru-RU" sz="20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но и</a:t>
            </a:r>
            <a:r>
              <a:rPr lang="ru-RU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ru-RU" sz="20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от времени, за которое она получила результат</a:t>
            </a:r>
            <a:r>
              <a:rPr lang="ru-RU" sz="20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</a:p>
          <a:p>
            <a:pPr algn="just">
              <a:spcBef>
                <a:spcPct val="50000"/>
              </a:spcBef>
              <a:defRPr/>
            </a:pPr>
            <a:endParaRPr lang="ru-RU" sz="1100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  <a:p>
            <a:pPr algn="just"/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Хорошим примером задачи, где требуется ОСРВ, является управление роботом, берущим деталь с ленты конвейера. Деталь движется, и робот имеет лишь маленькое временное окно, когда он может ее взять. </a:t>
            </a:r>
          </a:p>
          <a:p>
            <a:pPr algn="just"/>
            <a:endParaRPr lang="ru-RU" sz="16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/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Другим примером может быть самолет, находящийся на автопилоте. Сенсорные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серводатчики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должны постоянно передавать в управляющий компьютер результаты измерений. Если результат какого-либо измерения будет пропущен, то это может привести к недопустимому несоответствию между реальным состоянием систем самолета и информацией о нем в управляющей программе.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E2C3AA8-1DD7-4612-A599-B4C0581563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3424" y="183069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415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5D909AB8-CB9B-442E-A64F-52D705FAE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602" y="456247"/>
            <a:ext cx="11545931" cy="64017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ru-RU" sz="20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2 Стандарт POSIX 1003:1 определяет ОСРВ следующим образом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: </a:t>
            </a:r>
          </a:p>
          <a:p>
            <a:pPr algn="just">
              <a:spcBef>
                <a:spcPct val="50000"/>
              </a:spcBef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>
              <a:spcBef>
                <a:spcPct val="50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Реальное время в операционных системах это способность операционной системы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ru-RU" sz="20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обеспечить требуемый уровень сервиса в заданный промежуток времени</a:t>
            </a:r>
            <a:r>
              <a:rPr lang="ru-RU" sz="2000" dirty="0">
                <a:solidFill>
                  <a:srgbClr val="FF3300"/>
                </a:solidFill>
                <a:latin typeface="Verdana" pitchFamily="34" charset="0"/>
              </a:rPr>
              <a:t> </a:t>
            </a:r>
          </a:p>
          <a:p>
            <a:pPr algn="just">
              <a:spcBef>
                <a:spcPct val="50000"/>
              </a:spcBef>
              <a:defRPr/>
            </a:pPr>
            <a:endParaRPr lang="ru-RU" sz="16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>
              <a:spcBef>
                <a:spcPct val="50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3 Иногда системами реального времени называют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ru-RU" sz="20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системы постоянной готовности</a:t>
            </a:r>
            <a:r>
              <a:rPr lang="ru-RU" sz="2000" b="1" i="1" dirty="0">
                <a:solidFill>
                  <a:srgbClr val="EB580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(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on-line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системы),</a:t>
            </a:r>
            <a:r>
              <a:rPr lang="ru-RU" sz="20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или</a:t>
            </a:r>
            <a:r>
              <a:rPr lang="ru-RU" sz="2000" b="1" i="1" dirty="0">
                <a:solidFill>
                  <a:srgbClr val="EB580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ru-RU" sz="20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интерактивные системы с достаточным временем реакции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</a:p>
          <a:p>
            <a:pPr algn="just">
              <a:spcBef>
                <a:spcPct val="50000"/>
              </a:spcBef>
              <a:defRPr/>
            </a:pPr>
            <a:endParaRPr lang="ru-RU" sz="16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  <a:p>
            <a:pPr algn="just">
              <a:spcBef>
                <a:spcPct val="50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4 Иногда понятие "система реального времени" отождествляют с понятием "быстрая система". Это не всегда правильно. Время задержки реакции ОСРВ на событие не так уж важно (оно может достигать нескольких секунд). Главное, чтобы это время было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ru-RU" sz="20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достаточно для рассматриваемого приложения и гарантированно.</a:t>
            </a:r>
          </a:p>
          <a:p>
            <a:pPr algn="just">
              <a:spcBef>
                <a:spcPct val="50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Очень часто алгоритм с гарантированным временем работы менее эффективен, чем алгоритм, таким свойством не обладающий. 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E2C3AA8-1DD7-4612-A599-B4C0581563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0421" y="223327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753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0E72278C-4241-4CB2-96A7-9BA04B8B0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667" y="443635"/>
            <a:ext cx="11453656" cy="6555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Попытаемся дать короткое определение</a:t>
            </a:r>
          </a:p>
          <a:p>
            <a:pPr algn="just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системам реального времени:</a:t>
            </a:r>
          </a:p>
          <a:p>
            <a:pPr algn="just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</a:p>
          <a:p>
            <a:pPr algn="just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1 Система называется системой реального времени (СРВ), если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ru-RU" sz="20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правильность ее функционирования</a:t>
            </a:r>
            <a:r>
              <a:rPr lang="ru-RU" sz="2000" i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ru-RU" sz="20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зависит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не только от логической корректности вычислений, но и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ru-RU" sz="20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от времени, за которое эти вычисления производятся.</a:t>
            </a:r>
          </a:p>
          <a:p>
            <a:pPr algn="just">
              <a:spcBef>
                <a:spcPct val="50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То есть для событий, происходящих в такой системе, то, КОГДА эти события происходят, так же важно, как логическая корректность самих событий.  </a:t>
            </a:r>
          </a:p>
          <a:p>
            <a:pPr algn="just">
              <a:spcBef>
                <a:spcPct val="50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2 Система работает в реальном времени, если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ru-RU" sz="20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ее быстродействие адекватно скорости протекания физических процессов на объектах контроля или управления</a:t>
            </a:r>
            <a:r>
              <a:rPr lang="ru-RU" i="1" dirty="0">
                <a:solidFill>
                  <a:srgbClr val="FF3300"/>
                </a:solidFill>
                <a:latin typeface="Arial" charset="0"/>
              </a:rPr>
              <a:t> .</a:t>
            </a:r>
          </a:p>
          <a:p>
            <a:pPr algn="just">
              <a:spcBef>
                <a:spcPct val="50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Здесь имеются в виду процессы, непосредственно связанные с функциями, выполняемыми конкретной системой реального времени. Система управления должна собрать данные, произвести их обработку в соответствии с заданными алгоритмами и выдать управляющее воздействие за такой промежуток времени, который обеспечивает успешное выполнение поставленных перед системой задач. 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98AEB6F-E84B-4F93-B8EB-05AB6FA35D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4119" y="171567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924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5D2EFB-5693-46BF-934A-73DFE21E3D67}"/>
              </a:ext>
            </a:extLst>
          </p:cNvPr>
          <p:cNvSpPr txBox="1"/>
          <p:nvPr/>
        </p:nvSpPr>
        <p:spPr>
          <a:xfrm>
            <a:off x="2272145" y="5157692"/>
            <a:ext cx="82573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file:///C:/Users/77013/Downloads/%D0%A2%D0%B5%D0%BC%D0%B0%203.7.pdf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D7E48CA-0D83-4110-AB84-2BF5C9D325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9337" y="492342"/>
            <a:ext cx="5086387" cy="386717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836A044-4EEF-4837-A691-7556E7A1C391}"/>
              </a:ext>
            </a:extLst>
          </p:cNvPr>
          <p:cNvSpPr txBox="1"/>
          <p:nvPr/>
        </p:nvSpPr>
        <p:spPr>
          <a:xfrm>
            <a:off x="3236422" y="4573940"/>
            <a:ext cx="62511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Рисунок 1  -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Система реального времени </a:t>
            </a:r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2A6112C-397A-4DB0-BAD0-DA77015AB1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1372" y="240579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1851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F8FE9D-E158-4443-92BD-0667E95ACE71}"/>
              </a:ext>
            </a:extLst>
          </p:cNvPr>
          <p:cNvSpPr txBox="1"/>
          <p:nvPr/>
        </p:nvSpPr>
        <p:spPr>
          <a:xfrm>
            <a:off x="972165" y="1836038"/>
            <a:ext cx="8587471" cy="5091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0510" indent="317500" algn="ctr">
              <a:lnSpc>
                <a:spcPct val="125000"/>
              </a:lnSpc>
            </a:pPr>
            <a:r>
              <a:rPr lang="ru-RU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Спасибо за внимание!!!</a:t>
            </a:r>
            <a:endParaRPr lang="ru-RU" sz="2400" b="1" i="1" dirty="0">
              <a:latin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ACF88F1-AF64-4D77-8977-3859CE4893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7221" y="227827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707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44"/>
    </mc:Choice>
    <mc:Fallback xmlns="">
      <p:transition spd="slow" advTm="8044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35E2A3-912E-4C1E-B985-2FCC1AB606A5}"/>
              </a:ext>
            </a:extLst>
          </p:cNvPr>
          <p:cNvSpPr txBox="1"/>
          <p:nvPr/>
        </p:nvSpPr>
        <p:spPr>
          <a:xfrm>
            <a:off x="873477" y="922488"/>
            <a:ext cx="11054645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1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План</a:t>
            </a:r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:</a:t>
            </a: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fontAlgn="base">
              <a:spcAft>
                <a:spcPct val="0"/>
              </a:spcAft>
              <a:tabLst>
                <a:tab pos="609600" algn="l"/>
                <a:tab pos="6473825" algn="r"/>
              </a:tabLst>
              <a:defRPr/>
            </a:pPr>
            <a:endParaRPr lang="en-US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457200" indent="-457200" fontAlgn="base">
              <a:spcAft>
                <a:spcPct val="0"/>
              </a:spcAft>
              <a:buAutoNum type="arabicPlain"/>
              <a:tabLst>
                <a:tab pos="609600" algn="l"/>
                <a:tab pos="6473825" algn="r"/>
              </a:tabLst>
              <a:defRPr/>
            </a:pPr>
            <a:r>
              <a:rPr lang="ru-RU" alt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Виды современных систем</a:t>
            </a:r>
          </a:p>
          <a:p>
            <a:pPr marL="457200" indent="-457200" fontAlgn="base">
              <a:spcAft>
                <a:spcPct val="0"/>
              </a:spcAft>
              <a:buAutoNum type="arabicPlain"/>
              <a:tabLst>
                <a:tab pos="609600" algn="l"/>
                <a:tab pos="6473825" algn="r"/>
              </a:tabLst>
              <a:defRPr/>
            </a:pPr>
            <a:endParaRPr lang="ru-RU" alt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457200" indent="-457200" fontAlgn="base">
              <a:spcAft>
                <a:spcPct val="0"/>
              </a:spcAft>
              <a:buAutoNum type="arabicPlain" startAt="2"/>
              <a:tabLst>
                <a:tab pos="609600" algn="l"/>
                <a:tab pos="6473825" algn="r"/>
              </a:tabLst>
              <a:defRPr/>
            </a:pPr>
            <a:r>
              <a:rPr lang="ru-RU" alt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Использование реального масштаба времени</a:t>
            </a:r>
          </a:p>
          <a:p>
            <a:pPr marL="457200" indent="-457200" fontAlgn="base">
              <a:spcAft>
                <a:spcPct val="0"/>
              </a:spcAft>
              <a:buAutoNum type="arabicPlain" startAt="2"/>
              <a:tabLst>
                <a:tab pos="609600" algn="l"/>
                <a:tab pos="6473825" algn="r"/>
              </a:tabLst>
              <a:defRPr/>
            </a:pPr>
            <a:endParaRPr lang="ru-RU" alt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fontAlgn="base">
              <a:spcAft>
                <a:spcPct val="0"/>
              </a:spcAft>
              <a:tabLst>
                <a:tab pos="609600" algn="l"/>
                <a:tab pos="6473825" algn="r"/>
              </a:tabLst>
              <a:defRPr/>
            </a:pPr>
            <a:r>
              <a:rPr lang="ru-RU" alt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3  Определения систем реального времени (СРВ)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42F57FF-997E-4903-AD2C-6BF6E4A24E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9045" y="252081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425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880"/>
    </mc:Choice>
    <mc:Fallback xmlns="">
      <p:transition spd="slow" advTm="2388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54DFC104-8DAD-45B6-894E-2D75F4FFF0DA}"/>
              </a:ext>
            </a:extLst>
          </p:cNvPr>
          <p:cNvSpPr txBox="1">
            <a:spLocks noChangeArrowheads="1"/>
          </p:cNvSpPr>
          <p:nvPr/>
        </p:nvSpPr>
        <p:spPr>
          <a:xfrm>
            <a:off x="500640" y="725083"/>
            <a:ext cx="11281265" cy="42481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itchFamily="2" charset="2"/>
              <a:buChar char="v"/>
              <a:defRPr/>
            </a:pPr>
            <a:endParaRPr lang="ru-RU" sz="90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Рекомендуемая литература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1.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Тенанбаум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Э. Современные операционные системы. пер. с англ. 2-е изд. –СПБ.: Питер, 2015. – 1037с. </a:t>
            </a:r>
          </a:p>
          <a:p>
            <a:pPr>
              <a:lnSpc>
                <a:spcPct val="80000"/>
              </a:lnSpc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2.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Олифер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В.Г.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Олифер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Н.А. Сетевые операционные системы. СПБ.: Питер, 2016. – 538с.</a:t>
            </a:r>
          </a:p>
          <a:p>
            <a:pPr>
              <a:lnSpc>
                <a:spcPct val="80000"/>
              </a:lnSpc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3.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Дейтел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Х.М.,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Чофнес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Р.Д. Операционные системы. пер. с англ. – М.: БИНОМ, 2016. – 704с.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6F1FAEB-4A4A-4FC1-B500-C607C9E483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4577" y="234828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980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5D909AB8-CB9B-442E-A64F-52D705FAE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771" y="764107"/>
            <a:ext cx="11376458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ru-RU" alt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1	Виды современных систем</a:t>
            </a:r>
          </a:p>
          <a:p>
            <a:pPr algn="just">
              <a:spcBef>
                <a:spcPct val="50000"/>
              </a:spcBef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/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Операционная система, или ОС — это набор программ, которые обеспечивают работу компьютера и взаимодействие с ним юзера. Представьте руководителя, который управляет крупной компанией. Для компьютера такой руководитель — операционная система.</a:t>
            </a:r>
          </a:p>
          <a:p>
            <a:pPr algn="just"/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ОС выполняет следующие задачи:</a:t>
            </a:r>
          </a:p>
          <a:p>
            <a:pPr algn="just"/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Обеспечивает работу устройств, которые подключают к компьютеру: мышки, колонок, клавиатуры, роутера.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Связывает с устройствами программы и приложения, которые запускают на компьютере. Например, аудиоплеер — программа — передает звук в физические колонки благодаря ОС.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Запускает, устанавливает и удаляет программы, приложения.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Создает для пользователей интерфейс: рабочий стол, папки, ярлыки, окна.</a:t>
            </a:r>
          </a:p>
          <a:p>
            <a:pPr>
              <a:spcBef>
                <a:spcPct val="50000"/>
              </a:spcBef>
              <a:defRPr/>
            </a:pP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DBD3424-99D7-4369-9FB5-A32B953BDA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4577" y="234828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090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5D909AB8-CB9B-442E-A64F-52D705FAE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869" y="1013489"/>
            <a:ext cx="10600603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В настоящее время широкое распространение получили:</a:t>
            </a:r>
          </a:p>
          <a:p>
            <a:pPr lvl="1" algn="just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ru-RU" sz="20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системы с непосредственной связью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(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on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line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)</a:t>
            </a:r>
          </a:p>
          <a:p>
            <a:pPr lvl="1" algn="just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ru-RU" sz="20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системы, работающие в реальном времени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 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(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real-time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)</a:t>
            </a:r>
          </a:p>
          <a:p>
            <a:pPr lvl="1" algn="just">
              <a:spcBef>
                <a:spcPct val="50000"/>
              </a:spcBef>
              <a:defRPr/>
            </a:pPr>
            <a:endParaRPr lang="ru-RU" sz="16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>
              <a:spcBef>
                <a:spcPct val="50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В них данные от внешних объектов, могут вводиться непосредственно в ЭВМ, и информация из ЭВМ посылается обратно этим объектам.</a:t>
            </a:r>
          </a:p>
          <a:p>
            <a:pPr>
              <a:spcBef>
                <a:spcPct val="50000"/>
              </a:spcBef>
              <a:defRPr/>
            </a:pP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4058C72-AE96-4233-BFB9-FB48080A50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4577" y="234828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572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5D909AB8-CB9B-442E-A64F-52D705FAE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494" y="1474412"/>
            <a:ext cx="10600603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Множество разнообразных устройств, которые посылают данные к ЭВМ и получают обработанную информацию, называются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ru-RU" sz="20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терминалами</a:t>
            </a:r>
            <a:r>
              <a:rPr lang="en-US" sz="20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.</a:t>
            </a:r>
            <a:endParaRPr lang="ru-RU" sz="2000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  <a:p>
            <a:pPr algn="just"/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/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Терминалы в такой системе могут быть спроектированы для работы с коммерческими данными или могут представлять собой разнообразное технической оборудование, например, термопары, тензометры и т. д. </a:t>
            </a:r>
          </a:p>
          <a:p>
            <a:pPr algn="just"/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/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Очень широкий диапазон приборов может применяться для сбора данных из мест их возникновения и для передачи результатов вычислений на места, где они нужны. </a:t>
            </a:r>
          </a:p>
          <a:p>
            <a:pPr algn="just"/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/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Сеть терминалов является характерной для системы с непосредственной связь.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93633CA-4682-4CE8-A8D9-FCD89600A1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4577" y="234828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09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>
            <a:extLst>
              <a:ext uri="{FF2B5EF4-FFF2-40B4-BE49-F238E27FC236}">
                <a16:creationId xmlns:a16="http://schemas.microsoft.com/office/drawing/2014/main" id="{B1DEBAD1-E63B-4FE7-AF30-C3072B8CB2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079" y="768465"/>
            <a:ext cx="10726852" cy="615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27208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ru-RU" sz="24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Система с непосредственной связью</a:t>
            </a:r>
            <a:endParaRPr lang="ru-RU" sz="2000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  <a:p>
            <a:pPr lvl="1">
              <a:spcBef>
                <a:spcPct val="50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это система, в которой входные данные вводятся в ЭВМ непосредственно из точки их возникновения и/или, выходные данные передаются непосредственно туда, где они используются </a:t>
            </a:r>
            <a:endParaRPr lang="ru-RU" sz="16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Вычислительная система, работающая в реальном времени</a:t>
            </a:r>
          </a:p>
          <a:p>
            <a:pPr lvl="1" algn="just">
              <a:spcBef>
                <a:spcPts val="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это система, которая управляет внешними объектами, получая информацию, обрабатывая ее и возвращая результаты достаточно быстро для того, чтобы воздействовать на функционирование внешних объектов в почти тот же момент времени.</a:t>
            </a:r>
          </a:p>
          <a:p>
            <a:pPr lvl="1" algn="just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Вычислительная система вместо того, чтобы делать работу, результаты которой использовались бы позднее, может теперь в любую минуту вступать в непосредственный контакт с внешними объектами, управляя ими. Она может планировать работу фабрики и перепланировать ее в случае появления новых требований или при изменении ситуации на рынке сбыта. Это и есть работа в реальном времени.</a:t>
            </a:r>
          </a:p>
          <a:p>
            <a:pPr lvl="1">
              <a:spcBef>
                <a:spcPts val="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023A7F6-EBB9-4BA8-B61D-1BB70E597E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4577" y="234828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735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5F2C432-C6B9-4ED0-BB37-6F4F132B61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079" y="801049"/>
            <a:ext cx="4301850" cy="336082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7EF9125-5215-40FA-B3F1-226C34545B29}"/>
              </a:ext>
            </a:extLst>
          </p:cNvPr>
          <p:cNvSpPr txBox="1"/>
          <p:nvPr/>
        </p:nvSpPr>
        <p:spPr>
          <a:xfrm>
            <a:off x="249381" y="4227422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Рисунок 1  - </a:t>
            </a:r>
            <a:r>
              <a:rPr lang="ru-RU" sz="2000" i="0" dirty="0">
                <a:solidFill>
                  <a:srgbClr val="20212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Монолитная архитектура</a:t>
            </a: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9F86FC8-CEAF-4531-8D83-FC37D9B067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6159" y="479213"/>
            <a:ext cx="4206946" cy="374820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1A61157-6D68-406A-97C6-1E6ABBDC333C}"/>
              </a:ext>
            </a:extLst>
          </p:cNvPr>
          <p:cNvSpPr txBox="1"/>
          <p:nvPr/>
        </p:nvSpPr>
        <p:spPr>
          <a:xfrm>
            <a:off x="5993476" y="4227422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Рисунок 2 - </a:t>
            </a:r>
            <a:r>
              <a:rPr lang="ru-RU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Уровневая (слоевая) архитектура</a:t>
            </a: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6D7CDE0-B981-4D00-A1C2-A6BC8828660A}"/>
              </a:ext>
            </a:extLst>
          </p:cNvPr>
          <p:cNvSpPr txBox="1"/>
          <p:nvPr/>
        </p:nvSpPr>
        <p:spPr>
          <a:xfrm>
            <a:off x="2903913" y="4758635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http://old.rf.unn.ru/rus/chairs/k7/RF_NNSU/real_time.pdf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E4681C9-7C0F-4514-AE37-39DEA18C6F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4577" y="234828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43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59B934C-5B9F-4E05-BBE4-26C476F3EC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9699" y="353581"/>
            <a:ext cx="4412601" cy="373254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DECBE50-C385-49D6-91CC-FFF75DBEEC7C}"/>
              </a:ext>
            </a:extLst>
          </p:cNvPr>
          <p:cNvSpPr txBox="1"/>
          <p:nvPr/>
        </p:nvSpPr>
        <p:spPr>
          <a:xfrm>
            <a:off x="3150523" y="4476804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Рисунок 3 - </a:t>
            </a:r>
            <a:r>
              <a:rPr lang="ru-RU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Архитектура «клиент–сервер»</a:t>
            </a: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2C2FF5-87F8-4DB2-B201-EA3CD91AAE28}"/>
              </a:ext>
            </a:extLst>
          </p:cNvPr>
          <p:cNvSpPr txBox="1"/>
          <p:nvPr/>
        </p:nvSpPr>
        <p:spPr>
          <a:xfrm>
            <a:off x="3047999" y="487691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http://old.rf.unn.ru/rus/chairs/k7/RF_NNSU/real_time.pdf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4858AEE-88B3-4F0C-9358-58E10C7186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4577" y="234828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2405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1416</Words>
  <Application>Microsoft Office PowerPoint</Application>
  <PresentationFormat>Широкоэкранный</PresentationFormat>
  <Paragraphs>114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7" baseType="lpstr">
      <vt:lpstr>Arial</vt:lpstr>
      <vt:lpstr>Calibri</vt:lpstr>
      <vt:lpstr>Calibri Light</vt:lpstr>
      <vt:lpstr>Courier New</vt:lpstr>
      <vt:lpstr>Times New Roman</vt:lpstr>
      <vt:lpstr>Verdana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Julia Bulatbayeva</dc:creator>
  <cp:lastModifiedBy>Julia Bulatbayeva</cp:lastModifiedBy>
  <cp:revision>52</cp:revision>
  <dcterms:created xsi:type="dcterms:W3CDTF">2024-01-25T16:25:26Z</dcterms:created>
  <dcterms:modified xsi:type="dcterms:W3CDTF">2025-11-10T08:51:56Z</dcterms:modified>
</cp:coreProperties>
</file>