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1" r:id="rId1"/>
  </p:sldMasterIdLst>
  <p:notesMasterIdLst>
    <p:notesMasterId r:id="rId29"/>
  </p:notesMasterIdLst>
  <p:sldIdLst>
    <p:sldId id="400" r:id="rId2"/>
    <p:sldId id="446" r:id="rId3"/>
    <p:sldId id="435" r:id="rId4"/>
    <p:sldId id="410" r:id="rId5"/>
    <p:sldId id="411" r:id="rId6"/>
    <p:sldId id="432" r:id="rId7"/>
    <p:sldId id="412" r:id="rId8"/>
    <p:sldId id="433" r:id="rId9"/>
    <p:sldId id="413" r:id="rId10"/>
    <p:sldId id="434" r:id="rId11"/>
    <p:sldId id="415" r:id="rId12"/>
    <p:sldId id="416" r:id="rId13"/>
    <p:sldId id="417" r:id="rId14"/>
    <p:sldId id="436" r:id="rId15"/>
    <p:sldId id="437" r:id="rId16"/>
    <p:sldId id="438" r:id="rId17"/>
    <p:sldId id="431" r:id="rId18"/>
    <p:sldId id="418" r:id="rId19"/>
    <p:sldId id="439" r:id="rId20"/>
    <p:sldId id="420" r:id="rId21"/>
    <p:sldId id="440" r:id="rId22"/>
    <p:sldId id="441" r:id="rId23"/>
    <p:sldId id="442" r:id="rId24"/>
    <p:sldId id="421" r:id="rId25"/>
    <p:sldId id="443" r:id="rId26"/>
    <p:sldId id="444" r:id="rId27"/>
    <p:sldId id="445" r:id="rId2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b="1" i="1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CC"/>
    <a:srgbClr val="003399"/>
    <a:srgbClr val="6600CC"/>
    <a:srgbClr val="9933FF"/>
    <a:srgbClr val="33CCFF"/>
    <a:srgbClr val="CC66FF"/>
    <a:srgbClr val="FF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91" autoAdjust="0"/>
    <p:restoredTop sz="94511" autoAdjust="0"/>
  </p:normalViewPr>
  <p:slideViewPr>
    <p:cSldViewPr>
      <p:cViewPr varScale="1">
        <p:scale>
          <a:sx n="83" d="100"/>
          <a:sy n="83" d="100"/>
        </p:scale>
        <p:origin x="1272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BA658729-AE75-481F-AE07-5238A9CD422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 i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426319E1-AE84-498C-858D-3A9F48BF947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i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986F5575-F561-4551-9EC6-843B78C761D1}" type="datetimeFigureOut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0F51CD00-2340-4781-8D01-DB12EE0A033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B5637F33-98AD-40A2-BD55-808FB60F072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FD766711-A813-4CC7-AB8C-ECD8E6CE62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 i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2A0FED2E-753C-468F-9A0F-C2DA6DE966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i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3E1F8A5B-9B11-48EA-AFF7-53A9FF2802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0B32BDD4-BDEB-40A8-B52C-228CD7E5FB03}"/>
              </a:ext>
            </a:extLst>
          </p:cNvPr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50AAD8AB-73D0-4E95-8822-919994961640}"/>
              </a:ext>
            </a:extLst>
          </p:cNvPr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6">
            <a:extLst>
              <a:ext uri="{FF2B5EF4-FFF2-40B4-BE49-F238E27FC236}">
                <a16:creationId xmlns:a16="http://schemas.microsoft.com/office/drawing/2014/main" id="{491CFD46-5F21-4031-BBB5-DD077265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A87890-AF4F-402B-BC03-E07BAAC8F876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7" name="Нижний колонтитул 19">
            <a:extLst>
              <a:ext uri="{FF2B5EF4-FFF2-40B4-BE49-F238E27FC236}">
                <a16:creationId xmlns:a16="http://schemas.microsoft.com/office/drawing/2014/main" id="{34634F17-2718-4CEB-9D39-315DBF770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>
            <a:extLst>
              <a:ext uri="{FF2B5EF4-FFF2-40B4-BE49-F238E27FC236}">
                <a16:creationId xmlns:a16="http://schemas.microsoft.com/office/drawing/2014/main" id="{28B686A8-B7C8-49EB-AB0D-B8C082986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0D706-E2E0-40AB-AC4D-B5624C7222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9018817"/>
      </p:ext>
    </p:extLst>
  </p:cSld>
  <p:clrMapOvr>
    <a:masterClrMapping/>
  </p:clrMapOvr>
  <p:transition spd="med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3">
            <a:extLst>
              <a:ext uri="{FF2B5EF4-FFF2-40B4-BE49-F238E27FC236}">
                <a16:creationId xmlns:a16="http://schemas.microsoft.com/office/drawing/2014/main" id="{55670A8B-BAE5-4396-9FBE-AFC8A00DB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DB292-D314-44DD-83A6-E01905960460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5" name="Нижний колонтитул 9">
            <a:extLst>
              <a:ext uri="{FF2B5EF4-FFF2-40B4-BE49-F238E27FC236}">
                <a16:creationId xmlns:a16="http://schemas.microsoft.com/office/drawing/2014/main" id="{320265A5-5F5E-4013-9E35-B14239330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>
            <a:extLst>
              <a:ext uri="{FF2B5EF4-FFF2-40B4-BE49-F238E27FC236}">
                <a16:creationId xmlns:a16="http://schemas.microsoft.com/office/drawing/2014/main" id="{9E51807E-E432-4A26-8353-6FB37FEF6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8740F-EDAE-4D1E-AE41-A7A963F198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0968919"/>
      </p:ext>
    </p:extLst>
  </p:cSld>
  <p:clrMapOvr>
    <a:masterClrMapping/>
  </p:clrMapOvr>
  <p:transition spd="med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3">
            <a:extLst>
              <a:ext uri="{FF2B5EF4-FFF2-40B4-BE49-F238E27FC236}">
                <a16:creationId xmlns:a16="http://schemas.microsoft.com/office/drawing/2014/main" id="{EC0003E0-6CF7-449A-8F40-51A992BD0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ACC46-3E9D-48CD-BE24-C71FA7777856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5" name="Нижний колонтитул 9">
            <a:extLst>
              <a:ext uri="{FF2B5EF4-FFF2-40B4-BE49-F238E27FC236}">
                <a16:creationId xmlns:a16="http://schemas.microsoft.com/office/drawing/2014/main" id="{3D649877-7885-4041-ABD2-5F74EB3EF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>
            <a:extLst>
              <a:ext uri="{FF2B5EF4-FFF2-40B4-BE49-F238E27FC236}">
                <a16:creationId xmlns:a16="http://schemas.microsoft.com/office/drawing/2014/main" id="{853B6BE7-DC7F-4C84-B102-F082CBFD7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383DC-1EEA-4443-BB17-B08AFFB177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6244353"/>
      </p:ext>
    </p:extLst>
  </p:cSld>
  <p:clrMapOvr>
    <a:masterClrMapping/>
  </p:clrMapOvr>
  <p:transition spd="med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3">
            <a:extLst>
              <a:ext uri="{FF2B5EF4-FFF2-40B4-BE49-F238E27FC236}">
                <a16:creationId xmlns:a16="http://schemas.microsoft.com/office/drawing/2014/main" id="{58DC4D00-B617-43AB-8453-DC5999671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810E1-0406-42BA-973B-37605D7FE28A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5" name="Нижний колонтитул 9">
            <a:extLst>
              <a:ext uri="{FF2B5EF4-FFF2-40B4-BE49-F238E27FC236}">
                <a16:creationId xmlns:a16="http://schemas.microsoft.com/office/drawing/2014/main" id="{7A50D095-62C3-49E3-A958-525E6F72B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>
            <a:extLst>
              <a:ext uri="{FF2B5EF4-FFF2-40B4-BE49-F238E27FC236}">
                <a16:creationId xmlns:a16="http://schemas.microsoft.com/office/drawing/2014/main" id="{91BD226C-E720-4062-B850-0FBEBD1C5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60161-69F8-4174-9B03-88B849E43D3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6146231"/>
      </p:ext>
    </p:extLst>
  </p:cSld>
  <p:clrMapOvr>
    <a:masterClrMapping/>
  </p:clrMapOvr>
  <p:transition spd="med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78AE68C-A578-4358-80C7-B1DC81BA7EE5}"/>
              </a:ext>
            </a:extLst>
          </p:cNvPr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0A0736D-83E4-4E1F-8277-A4E7D66136FB}"/>
              </a:ext>
            </a:extLst>
          </p:cNvPr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F0BEA564-A82F-4AD5-974E-74C9CD828AF6}"/>
              </a:ext>
            </a:extLst>
          </p:cNvPr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B6974C8E-88BF-4AFC-BC04-E841CDFD153C}"/>
              </a:ext>
            </a:extLst>
          </p:cNvPr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>
            <a:extLst>
              <a:ext uri="{FF2B5EF4-FFF2-40B4-BE49-F238E27FC236}">
                <a16:creationId xmlns:a16="http://schemas.microsoft.com/office/drawing/2014/main" id="{ACB23ACF-2FB1-44A4-A38B-263B9FDA8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9E99C9-FA29-4491-8F1E-2241909E44EA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id="{7289B181-8D17-4F15-B099-6464521CF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9D409A8E-FACE-4F13-96F7-02A30F9CB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0232B-26F1-45FA-B785-CF5AB7D6B8B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4478272"/>
      </p:ext>
    </p:extLst>
  </p:cSld>
  <p:clrMapOvr>
    <a:masterClrMapping/>
  </p:clrMapOvr>
  <p:transition spd="med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3">
            <a:extLst>
              <a:ext uri="{FF2B5EF4-FFF2-40B4-BE49-F238E27FC236}">
                <a16:creationId xmlns:a16="http://schemas.microsoft.com/office/drawing/2014/main" id="{15BE0FDB-27D3-45D6-83DB-D5B5FEEE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9D3DA-D113-492E-BBAE-99C71137843C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6" name="Нижний колонтитул 9">
            <a:extLst>
              <a:ext uri="{FF2B5EF4-FFF2-40B4-BE49-F238E27FC236}">
                <a16:creationId xmlns:a16="http://schemas.microsoft.com/office/drawing/2014/main" id="{1C7D6781-6F47-4E3C-81F0-A26DC0F4B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>
            <a:extLst>
              <a:ext uri="{FF2B5EF4-FFF2-40B4-BE49-F238E27FC236}">
                <a16:creationId xmlns:a16="http://schemas.microsoft.com/office/drawing/2014/main" id="{831E25B0-9356-4F83-A791-E3ECF0CA0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3CFF-742A-4AF7-BC17-0365D347D96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4112861"/>
      </p:ext>
    </p:extLst>
  </p:cSld>
  <p:clrMapOvr>
    <a:masterClrMapping/>
  </p:clrMapOvr>
  <p:transition spd="med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6D54E76-2780-42B2-A56B-958E66EA9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BC8178-7F7C-4EEF-85B5-4E824606F797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7D40401-1322-4006-9AE0-03DFFA4A0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9AF0525-FC1C-440A-9DAD-11E83E59B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82885-9CDB-41A9-83DB-6885F99CCA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93663"/>
      </p:ext>
    </p:extLst>
  </p:cSld>
  <p:clrMapOvr>
    <a:masterClrMapping/>
  </p:clrMapOvr>
  <p:transition spd="med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3">
            <a:extLst>
              <a:ext uri="{FF2B5EF4-FFF2-40B4-BE49-F238E27FC236}">
                <a16:creationId xmlns:a16="http://schemas.microsoft.com/office/drawing/2014/main" id="{984E0F02-AE77-49C1-89D7-C9F9AA9A5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E1A5B-E119-4E05-8DDB-079C35AE4181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4" name="Нижний колонтитул 9">
            <a:extLst>
              <a:ext uri="{FF2B5EF4-FFF2-40B4-BE49-F238E27FC236}">
                <a16:creationId xmlns:a16="http://schemas.microsoft.com/office/drawing/2014/main" id="{5FB9F9EA-CB0D-4976-AF89-60CC85657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>
            <a:extLst>
              <a:ext uri="{FF2B5EF4-FFF2-40B4-BE49-F238E27FC236}">
                <a16:creationId xmlns:a16="http://schemas.microsoft.com/office/drawing/2014/main" id="{5A3310E6-D429-4E9E-9137-55BF92F4A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5BE94-DBBB-4C0C-AF68-DC45C48DF75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2931522"/>
      </p:ext>
    </p:extLst>
  </p:cSld>
  <p:clrMapOvr>
    <a:masterClrMapping/>
  </p:clrMapOvr>
  <p:transition spd="med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83B66A4-FCD0-4143-8583-AB45EA93008A}"/>
              </a:ext>
            </a:extLst>
          </p:cNvPr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FFA91D2-FBDB-4D93-A6C6-6EB374062E02}"/>
              </a:ext>
            </a:extLst>
          </p:cNvPr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Дата 1">
            <a:extLst>
              <a:ext uri="{FF2B5EF4-FFF2-40B4-BE49-F238E27FC236}">
                <a16:creationId xmlns:a16="http://schemas.microsoft.com/office/drawing/2014/main" id="{03D3A395-940D-4BDA-A7DF-EF3709129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D115F3-CFE6-44B6-B07F-9B50D602E37B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74F2A40B-D0F1-47D6-B77F-57AE25D7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96244CF9-71A6-43EB-98E8-DB2B8F985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2AF54-6E0B-4E58-BC7E-FCC1C30CD88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0770794"/>
      </p:ext>
    </p:extLst>
  </p:cSld>
  <p:clrMapOvr>
    <a:masterClrMapping/>
  </p:clrMapOvr>
  <p:transition spd="med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185D18-A512-4DCA-B82E-3CB59AB2F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21E661-345A-4D0F-91D2-50C0E2A2342F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ED32B2-14BD-4614-B906-6F133BA81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5AFA324-E904-4A8E-BC26-9D9FEB522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AD507-0BE6-485E-9941-4767D162BE6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2943339"/>
      </p:ext>
    </p:extLst>
  </p:cSld>
  <p:clrMapOvr>
    <a:masterClrMapping/>
  </p:clrMapOvr>
  <p:transition spd="med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5C2EB04-9175-4ACB-86EB-74A212825A01}"/>
              </a:ext>
            </a:extLst>
          </p:cNvPr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Блок-схема: процесс 5">
            <a:extLst>
              <a:ext uri="{FF2B5EF4-FFF2-40B4-BE49-F238E27FC236}">
                <a16:creationId xmlns:a16="http://schemas.microsoft.com/office/drawing/2014/main" id="{320D639A-16E5-4005-BEE5-D5A5627C65AA}"/>
              </a:ext>
            </a:extLst>
          </p:cNvPr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Блок-схема: процесс 6">
            <a:extLst>
              <a:ext uri="{FF2B5EF4-FFF2-40B4-BE49-F238E27FC236}">
                <a16:creationId xmlns:a16="http://schemas.microsoft.com/office/drawing/2014/main" id="{018FC6CA-9B62-4C7B-9B0A-8D60A07B878F}"/>
              </a:ext>
            </a:extLst>
          </p:cNvPr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4">
            <a:extLst>
              <a:ext uri="{FF2B5EF4-FFF2-40B4-BE49-F238E27FC236}">
                <a16:creationId xmlns:a16="http://schemas.microsoft.com/office/drawing/2014/main" id="{7F1BFB85-DBCF-47B6-A96E-F6CAD4FA2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ABFD8B-B911-4EB6-8BAF-82DC4BCA82A9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9" name="Нижний колонтитул 5">
            <a:extLst>
              <a:ext uri="{FF2B5EF4-FFF2-40B4-BE49-F238E27FC236}">
                <a16:creationId xmlns:a16="http://schemas.microsoft.com/office/drawing/2014/main" id="{A8CDD6B6-43E9-4E94-9693-1FE371E8B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>
            <a:extLst>
              <a:ext uri="{FF2B5EF4-FFF2-40B4-BE49-F238E27FC236}">
                <a16:creationId xmlns:a16="http://schemas.microsoft.com/office/drawing/2014/main" id="{40F87CB5-5F4F-4264-A56B-D0F03AF76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FCBFA-A73A-40E6-81B1-75B2F37CFB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4132771"/>
      </p:ext>
    </p:extLst>
  </p:cSld>
  <p:clrMapOvr>
    <a:masterClrMapping/>
  </p:clrMapOvr>
  <p:transition spd="med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>
            <a:extLst>
              <a:ext uri="{FF2B5EF4-FFF2-40B4-BE49-F238E27FC236}">
                <a16:creationId xmlns:a16="http://schemas.microsoft.com/office/drawing/2014/main" id="{333B3BF3-1D06-49A6-87F4-605CA1EAFCFE}"/>
              </a:ext>
            </a:extLst>
          </p:cNvPr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E7EE7E59-B230-4FDC-B92A-0D120899B6F7}"/>
              </a:ext>
            </a:extLst>
          </p:cNvPr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Кольцо 10">
            <a:extLst>
              <a:ext uri="{FF2B5EF4-FFF2-40B4-BE49-F238E27FC236}">
                <a16:creationId xmlns:a16="http://schemas.microsoft.com/office/drawing/2014/main" id="{A8389F72-B240-419C-A53E-25E4552F99F0}"/>
              </a:ext>
            </a:extLst>
          </p:cNvPr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10B0D7B-AB8A-407B-B423-F42663034054}"/>
              </a:ext>
            </a:extLst>
          </p:cNvPr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8C02244-E0ED-4929-8671-F097F31DC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3" name="Текст 8">
            <a:extLst>
              <a:ext uri="{FF2B5EF4-FFF2-40B4-BE49-F238E27FC236}">
                <a16:creationId xmlns:a16="http://schemas.microsoft.com/office/drawing/2014/main" id="{9A93D9E2-677E-409A-85C8-1F443484EA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24" name="Дата 23">
            <a:extLst>
              <a:ext uri="{FF2B5EF4-FFF2-40B4-BE49-F238E27FC236}">
                <a16:creationId xmlns:a16="http://schemas.microsoft.com/office/drawing/2014/main" id="{CFFF6D29-A6D3-40A7-83B1-270A95AB30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484F8AC4-9150-4149-BA5D-0A1678188580}" type="datetime1">
              <a:rPr lang="ru-RU"/>
              <a:pPr>
                <a:defRPr/>
              </a:pPr>
              <a:t>10.11.2025</a:t>
            </a:fld>
            <a:endParaRPr lang="ru-RU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34DD7164-9947-496C-ACFB-4D5161EA8C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>
            <a:extLst>
              <a:ext uri="{FF2B5EF4-FFF2-40B4-BE49-F238E27FC236}">
                <a16:creationId xmlns:a16="http://schemas.microsoft.com/office/drawing/2014/main" id="{8B7458CE-645B-499C-BBBA-30B68E73C2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B5A788"/>
                </a:solidFill>
              </a:defRPr>
            </a:lvl1pPr>
          </a:lstStyle>
          <a:p>
            <a:pPr>
              <a:defRPr/>
            </a:pPr>
            <a:fld id="{A3DA3459-2959-4DCA-993B-9E9909340C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B331285-7E13-4D84-B5D8-7F064390634D}"/>
              </a:ext>
            </a:extLst>
          </p:cNvPr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3" r:id="rId1"/>
    <p:sldLayoutId id="2147484488" r:id="rId2"/>
    <p:sldLayoutId id="2147484494" r:id="rId3"/>
    <p:sldLayoutId id="2147484489" r:id="rId4"/>
    <p:sldLayoutId id="2147484495" r:id="rId5"/>
    <p:sldLayoutId id="2147484490" r:id="rId6"/>
    <p:sldLayoutId id="2147484496" r:id="rId7"/>
    <p:sldLayoutId id="2147484497" r:id="rId8"/>
    <p:sldLayoutId id="2147484498" r:id="rId9"/>
    <p:sldLayoutId id="2147484491" r:id="rId10"/>
    <p:sldLayoutId id="2147484492" r:id="rId11"/>
  </p:sldLayoutIdLst>
  <p:transition spd="med">
    <p:pull dir="d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>
            <a:extLst>
              <a:ext uri="{FF2B5EF4-FFF2-40B4-BE49-F238E27FC236}">
                <a16:creationId xmlns:a16="http://schemas.microsoft.com/office/drawing/2014/main" id="{E6E7D07F-404C-484A-AAB3-5E0DB86EC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057485"/>
            <a:ext cx="801052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200" dirty="0">
                <a:solidFill>
                  <a:srgbClr val="003399"/>
                </a:solidFill>
                <a:cs typeface="Times New Roman" panose="02020603050405020304" pitchFamily="18" charset="0"/>
              </a:rPr>
              <a:t>Дисциплина</a:t>
            </a:r>
            <a:r>
              <a:rPr lang="en-US" altLang="ru-RU" sz="2200" dirty="0">
                <a:solidFill>
                  <a:srgbClr val="003399"/>
                </a:solidFill>
                <a:cs typeface="Times New Roman" panose="02020603050405020304" pitchFamily="18" charset="0"/>
              </a:rPr>
              <a:t>: </a:t>
            </a:r>
            <a:r>
              <a:rPr lang="ru-RU" altLang="ru-RU" sz="2200" dirty="0">
                <a:solidFill>
                  <a:srgbClr val="003399"/>
                </a:solidFill>
                <a:cs typeface="Times New Roman" panose="02020603050405020304" pitchFamily="18" charset="0"/>
              </a:rPr>
              <a:t>Системы автоматизированного проектирования</a:t>
            </a:r>
            <a:endParaRPr lang="en-US" altLang="ru-RU" sz="2200" dirty="0">
              <a:solidFill>
                <a:srgbClr val="003399"/>
              </a:solidFill>
              <a:cs typeface="Times New Roman" panose="02020603050405020304" pitchFamily="18" charset="0"/>
            </a:endParaRPr>
          </a:p>
          <a:p>
            <a:pPr algn="ctr"/>
            <a:endParaRPr lang="ru-RU" altLang="ru-RU" sz="1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altLang="ru-RU" sz="2000" b="0" i="0" dirty="0">
                <a:cs typeface="Times New Roman" panose="02020603050405020304" pitchFamily="18" charset="0"/>
              </a:rPr>
              <a:t>для 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студентов образовательных программ</a:t>
            </a:r>
          </a:p>
          <a:p>
            <a:pPr algn="ctr"/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6</a:t>
            </a:r>
            <a:r>
              <a:rPr lang="en-US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B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07101 «Автоматизация и управление»</a:t>
            </a:r>
          </a:p>
          <a:p>
            <a:pPr algn="ctr"/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6</a:t>
            </a:r>
            <a:r>
              <a:rPr lang="en-US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B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07102 «Встроенные цифровые системы управления»</a:t>
            </a:r>
          </a:p>
          <a:p>
            <a:pPr algn="ctr"/>
            <a:endParaRPr lang="ru-RU" altLang="ru-RU" sz="1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sz="2200" dirty="0">
                <a:solidFill>
                  <a:srgbClr val="003399"/>
                </a:solidFill>
                <a:cs typeface="Times New Roman" panose="02020603050405020304" pitchFamily="18" charset="0"/>
              </a:rPr>
              <a:t>Лекция 8. Стадии создания САПР (продолжение)</a:t>
            </a:r>
          </a:p>
          <a:p>
            <a:pPr algn="ctr"/>
            <a:endParaRPr lang="ru-RU" altLang="ru-RU" sz="2200" b="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Автор курса</a:t>
            </a:r>
            <a:r>
              <a:rPr lang="en-US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200" dirty="0" err="1">
                <a:solidFill>
                  <a:schemeClr val="tx1"/>
                </a:solidFill>
                <a:cs typeface="Times New Roman" panose="02020603050405020304" pitchFamily="18" charset="0"/>
              </a:rPr>
              <a:t>Булатбаева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 Юлия Феликсовна</a:t>
            </a:r>
          </a:p>
          <a:p>
            <a:pPr algn="ctr"/>
            <a:r>
              <a:rPr lang="en-US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PhD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, доцент кафедры АПП </a:t>
            </a:r>
          </a:p>
        </p:txBody>
      </p:sp>
      <p:sp>
        <p:nvSpPr>
          <p:cNvPr id="9219" name="TextBox 6">
            <a:extLst>
              <a:ext uri="{FF2B5EF4-FFF2-40B4-BE49-F238E27FC236}">
                <a16:creationId xmlns:a16="http://schemas.microsoft.com/office/drawing/2014/main" id="{E11626B6-A6DE-42F8-9DE0-7869B05B9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04800"/>
            <a:ext cx="81216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200" b="0" i="0">
                <a:solidFill>
                  <a:schemeClr val="tx1"/>
                </a:solidFill>
                <a:cs typeface="Times New Roman" panose="02020603050405020304" pitchFamily="18" charset="0"/>
              </a:rPr>
              <a:t>НАО </a:t>
            </a:r>
            <a:r>
              <a:rPr lang="en-US" altLang="ru-RU" sz="2200" b="0" i="0">
                <a:solidFill>
                  <a:schemeClr val="tx1"/>
                </a:solidFill>
                <a:cs typeface="Times New Roman" panose="02020603050405020304" pitchFamily="18" charset="0"/>
              </a:rPr>
              <a:t>“</a:t>
            </a:r>
            <a:r>
              <a:rPr lang="ru-RU" altLang="ru-RU" sz="2200" b="0" i="0">
                <a:solidFill>
                  <a:schemeClr val="tx1"/>
                </a:solidFill>
                <a:cs typeface="Times New Roman" panose="02020603050405020304" pitchFamily="18" charset="0"/>
              </a:rPr>
              <a:t>Карагандинский технический университет </a:t>
            </a:r>
          </a:p>
          <a:p>
            <a:pPr algn="ctr"/>
            <a:r>
              <a:rPr lang="ru-RU" altLang="ru-RU" sz="2200" b="0" i="0">
                <a:solidFill>
                  <a:schemeClr val="tx1"/>
                </a:solidFill>
                <a:cs typeface="Times New Roman" panose="02020603050405020304" pitchFamily="18" charset="0"/>
              </a:rPr>
              <a:t>имени Абылкаса Сагинова</a:t>
            </a:r>
            <a:r>
              <a:rPr lang="en-US" altLang="ru-RU" sz="2200" b="0" i="0">
                <a:solidFill>
                  <a:schemeClr val="tx1"/>
                </a:solidFill>
                <a:cs typeface="Times New Roman" panose="02020603050405020304" pitchFamily="18" charset="0"/>
              </a:rPr>
              <a:t>”</a:t>
            </a:r>
            <a:endParaRPr lang="ru-RU" altLang="ru-RU" sz="220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6912B6D2-8681-4372-AFDC-1BBB3EA3E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0" y="4662488"/>
            <a:ext cx="202565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Рисунок 5">
            <a:extLst>
              <a:ext uri="{FF2B5EF4-FFF2-40B4-BE49-F238E27FC236}">
                <a16:creationId xmlns:a16="http://schemas.microsoft.com/office/drawing/2014/main" id="{12F6BDE5-A8B4-49A9-ABA0-109BF51EBD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988" y="304800"/>
            <a:ext cx="122713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FDD8BE1-5123-4D6C-AB09-65B0EB15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2AF54-6E0B-4E58-BC7E-FCC1C30CD88A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6D63A1-1B72-45FD-896D-296480DD4F1B}"/>
              </a:ext>
            </a:extLst>
          </p:cNvPr>
          <p:cNvSpPr txBox="1"/>
          <p:nvPr/>
        </p:nvSpPr>
        <p:spPr>
          <a:xfrm>
            <a:off x="1205546" y="962531"/>
            <a:ext cx="75438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/>
            <a:r>
              <a:rPr 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Под архитектурой САПР будем понимать совокупность проектных решений, определяющих функционально-топологическую структуру САПР;</a:t>
            </a:r>
          </a:p>
          <a:p>
            <a:pPr indent="540385" algn="just"/>
            <a:r>
              <a:rPr 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совокупность описаний архитектуры составных частей САПР;</a:t>
            </a:r>
          </a:p>
          <a:p>
            <a:pPr indent="540385" algn="just"/>
            <a:r>
              <a:rPr 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технологию автоматизированного проектирования, охватывающую несколько составных частей САПР;</a:t>
            </a:r>
          </a:p>
          <a:p>
            <a:pPr indent="540385" algn="just"/>
            <a:r>
              <a:rPr 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режимы, регламент и алгоритм функционирования САПР в целом.</a:t>
            </a:r>
          </a:p>
          <a:p>
            <a:pPr indent="540385" algn="just"/>
            <a:endParaRPr lang="ru-RU" sz="2400" b="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indent="540385" algn="just"/>
            <a:r>
              <a:rPr 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В соответствии с принципами создания эффективных систем целью решения СТЗ на стадии ЭП является построение множества вариантов архитектуры САПР, дающего полное представление о достижимом уровне качества системы.</a:t>
            </a:r>
          </a:p>
          <a:p>
            <a:pPr indent="540385" algn="just"/>
            <a:endParaRPr lang="ru-RU" sz="2400" b="0" i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E7942DA0-996E-492F-96A0-309AEE518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601" y="1524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3370748"/>
      </p:ext>
    </p:extLst>
  </p:cSld>
  <p:clrMapOvr>
    <a:masterClrMapping/>
  </p:clrMapOvr>
  <p:transition spd="med"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1">
            <a:extLst>
              <a:ext uri="{FF2B5EF4-FFF2-40B4-BE49-F238E27FC236}">
                <a16:creationId xmlns:a16="http://schemas.microsoft.com/office/drawing/2014/main" id="{8F75106D-50DF-4288-A1D7-21BB99DB47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B8321C20-1051-46A6-BA13-4B1CCCE963DB}" type="slidenum">
              <a:rPr lang="ru-RU" altLang="ru-RU" sz="1200" smtClean="0">
                <a:solidFill>
                  <a:srgbClr val="B5A788"/>
                </a:solidFill>
              </a:rPr>
              <a:pPr/>
              <a:t>11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31748" name="TextBox 5">
            <a:extLst>
              <a:ext uri="{FF2B5EF4-FFF2-40B4-BE49-F238E27FC236}">
                <a16:creationId xmlns:a16="http://schemas.microsoft.com/office/drawing/2014/main" id="{3FC7A1FF-CE11-4561-A181-417F8914A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09600"/>
            <a:ext cx="78438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2 Технический проект (ТП)</a:t>
            </a:r>
          </a:p>
          <a:p>
            <a:pPr algn="just"/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Назначение этой стадии — принятие окончательных проектных решений, дающих полное представление о создаваемой САПР. </a:t>
            </a:r>
            <a:endParaRPr lang="ru-RU" altLang="ru-RU" sz="2400" i="0" dirty="0">
              <a:solidFill>
                <a:schemeClr val="tx1"/>
              </a:solidFill>
            </a:endParaRP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4EC6B155-0BD3-4CE2-A288-F811DA707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8272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1">
            <a:extLst>
              <a:ext uri="{FF2B5EF4-FFF2-40B4-BE49-F238E27FC236}">
                <a16:creationId xmlns:a16="http://schemas.microsoft.com/office/drawing/2014/main" id="{BEAD9454-DD31-4C97-B7E1-409D4A6FCB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543DAA34-12A1-4DA7-BC52-73C1EFD16A34}" type="slidenum">
              <a:rPr lang="ru-RU" altLang="ru-RU" sz="1200" smtClean="0">
                <a:solidFill>
                  <a:srgbClr val="B5A788"/>
                </a:solidFill>
              </a:rPr>
              <a:pPr/>
              <a:t>12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56051-6876-487B-932D-A20CFC544211}"/>
              </a:ext>
            </a:extLst>
          </p:cNvPr>
          <p:cNvSpPr txBox="1"/>
          <p:nvPr/>
        </p:nvSpPr>
        <p:spPr>
          <a:xfrm>
            <a:off x="1066800" y="0"/>
            <a:ext cx="8004175" cy="680186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Этап 1. Разработка окончательных решений по общесистемным вопросам. </a:t>
            </a:r>
          </a:p>
          <a:p>
            <a:pPr algn="just"/>
            <a:endParaRPr lang="ru-RU" altLang="ru-RU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endParaRPr lang="ru-RU" altLang="ru-RU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На данном этапе выполняют следующие работы:</a:t>
            </a:r>
          </a:p>
          <a:p>
            <a:pPr algn="just"/>
            <a:endParaRPr lang="ru-RU" altLang="ru-RU" sz="2400" b="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>
              <a:buFont typeface="Symbol" panose="05050102010706020507" pitchFamily="18" charset="2"/>
              <a:buChar char=""/>
            </a:pPr>
            <a:r>
              <a:rPr lang="ru-RU" alt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уточнение решений по каждому варианту архитектуры САПР в целом и ее частей;</a:t>
            </a:r>
          </a:p>
          <a:p>
            <a:pPr algn="just">
              <a:buFont typeface="Symbol" panose="05050102010706020507" pitchFamily="18" charset="2"/>
              <a:buChar char=""/>
            </a:pPr>
            <a:endParaRPr lang="ru-RU" altLang="ru-RU" sz="2400" b="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>
              <a:buFont typeface="Symbol" panose="05050102010706020507" pitchFamily="18" charset="2"/>
              <a:buChar char=""/>
            </a:pPr>
            <a:r>
              <a:rPr lang="ru-RU" alt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проведение сравнительного анализа вариантов по всем критериям качества САПР;</a:t>
            </a:r>
          </a:p>
          <a:p>
            <a:pPr algn="just">
              <a:buFont typeface="Symbol" panose="05050102010706020507" pitchFamily="18" charset="2"/>
              <a:buChar char=""/>
            </a:pPr>
            <a:endParaRPr lang="ru-RU" altLang="ru-RU" sz="2400" b="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>
              <a:buFont typeface="Symbol" panose="05050102010706020507" pitchFamily="18" charset="2"/>
              <a:buChar char=""/>
            </a:pPr>
            <a:r>
              <a:rPr lang="ru-RU" alt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обоснование выбора единственного варианта, наилучшим образом соответствующего требованиям ТЗ;</a:t>
            </a:r>
          </a:p>
          <a:p>
            <a:pPr algn="just">
              <a:buFont typeface="Symbol" panose="05050102010706020507" pitchFamily="18" charset="2"/>
              <a:buChar char=""/>
            </a:pPr>
            <a:endParaRPr lang="ru-RU" altLang="ru-RU" sz="2400" b="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>
              <a:buFont typeface="Symbol" panose="05050102010706020507" pitchFamily="18" charset="2"/>
              <a:buChar char=""/>
            </a:pPr>
            <a:r>
              <a:rPr lang="ru-RU" alt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разработка постановок задач и составление частных технических заданий на разработку видов обеспечения САПР.</a:t>
            </a: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4B9CC5BA-FEE1-41F7-9E0B-38E5A4990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572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1">
            <a:extLst>
              <a:ext uri="{FF2B5EF4-FFF2-40B4-BE49-F238E27FC236}">
                <a16:creationId xmlns:a16="http://schemas.microsoft.com/office/drawing/2014/main" id="{E11B856B-4E23-4664-AD35-FC61F3A869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1A665F0F-13BD-4B1B-8F42-31FDFB3DDB9C}" type="slidenum">
              <a:rPr lang="ru-RU" altLang="ru-RU" sz="1200" smtClean="0">
                <a:solidFill>
                  <a:srgbClr val="B5A788"/>
                </a:solidFill>
              </a:rPr>
              <a:pPr/>
              <a:t>13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33795" name="TextBox 3">
            <a:extLst>
              <a:ext uri="{FF2B5EF4-FFF2-40B4-BE49-F238E27FC236}">
                <a16:creationId xmlns:a16="http://schemas.microsoft.com/office/drawing/2014/main" id="{584D1E99-0F62-4D8E-8BFF-FEA1B3C4F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1490007"/>
            <a:ext cx="8004175" cy="38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Этап 2. Разработка решений по видам обеспечения САПР. </a:t>
            </a:r>
          </a:p>
          <a:p>
            <a:pPr algn="just"/>
            <a:endParaRPr lang="ru-RU" altLang="ru-RU" sz="1000" i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Кроме рассмотренных выше основных видов обеспечения (ТО, ПО, ИО, ОО) на данном этапе прорабатываются также математическое (МО), лингвистическое (ЛО) и методическое (</a:t>
            </a:r>
            <a:r>
              <a:rPr lang="ru-RU" altLang="ru-RU" sz="2400" i="0" dirty="0" err="1">
                <a:solidFill>
                  <a:schemeClr val="tx1"/>
                </a:solidFill>
                <a:cs typeface="Times New Roman" panose="02020603050405020304" pitchFamily="18" charset="0"/>
              </a:rPr>
              <a:t>МеО</a:t>
            </a:r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) обеспечения.</a:t>
            </a:r>
          </a:p>
          <a:p>
            <a:pPr algn="just"/>
            <a:endParaRPr lang="ru-RU" altLang="ru-RU" sz="1000" i="0" dirty="0">
              <a:solidFill>
                <a:schemeClr val="tx1"/>
              </a:solidFill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</a:rPr>
              <a:t>Происходит координация выполняемых работ для обеспечения соответствия САПР всем требованиям ТЗ.</a:t>
            </a:r>
          </a:p>
          <a:p>
            <a:pPr algn="just"/>
            <a:endParaRPr lang="ru-RU" altLang="ru-RU" sz="1000" i="0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FCB736-678C-4DA0-A04A-EFE1B586C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572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5A1FE84-498C-4ED7-B047-70B6F3F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2AF54-6E0B-4E58-BC7E-FCC1C30CD88A}" type="slidenum">
              <a:rPr lang="ru-RU" altLang="ru-RU" smtClean="0"/>
              <a:pPr>
                <a:defRPr/>
              </a:pPr>
              <a:t>14</a:t>
            </a:fld>
            <a:endParaRPr lang="ru-RU" alt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413F1C-37BE-4833-9AFD-8ED4DCB089C2}"/>
              </a:ext>
            </a:extLst>
          </p:cNvPr>
          <p:cNvSpPr txBox="1"/>
          <p:nvPr/>
        </p:nvSpPr>
        <p:spPr>
          <a:xfrm>
            <a:off x="1295400" y="762000"/>
            <a:ext cx="73914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Техническое обеспечение: </a:t>
            </a:r>
          </a:p>
          <a:p>
            <a:pPr algn="just"/>
            <a:endParaRPr lang="ru-RU" sz="2000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описание построения выбранного на этапе 1 варианта структуры КТС, в том числе интерфейсов технических средств (ТС); описание взаимодействия ТС; определение способов обеспечения требуемой надежности КТС, в том числе режимов резервирования, методов и средств контроля и восстановления ТС.</a:t>
            </a:r>
          </a:p>
          <a:p>
            <a:pPr algn="just"/>
            <a:endParaRPr lang="ru-RU" sz="2000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Программное обеспечение:</a:t>
            </a:r>
          </a:p>
          <a:p>
            <a:pPr algn="just"/>
            <a:endParaRPr lang="ru-RU" sz="2000" i="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детализация выбранного на этапе 1 варианта структуры ПО и определение порядка взаимодействия компонентов ПО между собой; разработка (адаптация заимствованных) компонентов общего программного обеспечения; формирование исходных данных и требований на разработку компонентов прикладного программного обеспечения.</a:t>
            </a:r>
          </a:p>
          <a:p>
            <a:pPr indent="540385" algn="just"/>
            <a:endParaRPr lang="ru-RU" sz="2000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1BBA6F-FB13-4111-9384-8A52F8F1C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988" y="2286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966603"/>
      </p:ext>
    </p:extLst>
  </p:cSld>
  <p:clrMapOvr>
    <a:masterClrMapping/>
  </p:clrMapOvr>
  <p:transition spd="med">
    <p:pull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5A1FE84-498C-4ED7-B047-70B6F3F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2AF54-6E0B-4E58-BC7E-FCC1C30CD88A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413F1C-37BE-4833-9AFD-8ED4DCB089C2}"/>
              </a:ext>
            </a:extLst>
          </p:cNvPr>
          <p:cNvSpPr txBox="1"/>
          <p:nvPr/>
        </p:nvSpPr>
        <p:spPr>
          <a:xfrm>
            <a:off x="1222375" y="1143000"/>
            <a:ext cx="73914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Информационное обеспечение: </a:t>
            </a:r>
          </a:p>
          <a:p>
            <a:pPr algn="just"/>
            <a:endParaRPr lang="ru-RU" sz="2000" i="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определение окончательного варианта структуры ИО; выбор и разработка классификаторов, систем кодирования и машинных словарей; разработка логических схем БД и системы сбора информации; описание процессов ввода, корректировки информации и ведения БД.</a:t>
            </a:r>
          </a:p>
          <a:p>
            <a:pPr algn="just"/>
            <a:endParaRPr lang="ru-RU" sz="2000" i="0" dirty="0">
              <a:solidFill>
                <a:schemeClr val="tx1"/>
              </a:solidFill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</a:rPr>
              <a:t>4. Организационное обеспечение: </a:t>
            </a:r>
          </a:p>
          <a:p>
            <a:pPr algn="just"/>
            <a:endParaRPr lang="ru-RU" sz="2000" i="0" dirty="0">
              <a:solidFill>
                <a:schemeClr val="tx1"/>
              </a:solidFill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</a:rPr>
              <a:t>описание выбранного на этапе 1 варианта структуры ОО; разработка плана мероприятий по подготовке организации-пользователя к вводу в действие САПР, определение исходных данных и требований на разработку документов ОО.</a:t>
            </a:r>
          </a:p>
          <a:p>
            <a:pPr algn="just"/>
            <a:endParaRPr lang="ru-RU" sz="2000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1BBA6F-FB13-4111-9384-8A52F8F1C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810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7443063"/>
      </p:ext>
    </p:extLst>
  </p:cSld>
  <p:clrMapOvr>
    <a:masterClrMapping/>
  </p:clrMapOvr>
  <p:transition spd="med"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5A1FE84-498C-4ED7-B047-70B6F3F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2AF54-6E0B-4E58-BC7E-FCC1C30CD88A}" type="slidenum">
              <a:rPr lang="ru-RU" altLang="ru-RU" smtClean="0"/>
              <a:pPr>
                <a:defRPr/>
              </a:pPr>
              <a:t>16</a:t>
            </a:fld>
            <a:endParaRPr lang="ru-RU" alt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413F1C-37BE-4833-9AFD-8ED4DCB089C2}"/>
              </a:ext>
            </a:extLst>
          </p:cNvPr>
          <p:cNvSpPr txBox="1"/>
          <p:nvPr/>
        </p:nvSpPr>
        <p:spPr>
          <a:xfrm>
            <a:off x="1219200" y="1219200"/>
            <a:ext cx="7693025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Математическое обеспечение: </a:t>
            </a:r>
          </a:p>
          <a:p>
            <a:pPr algn="just"/>
            <a:endParaRPr lang="ru-RU" sz="2000" i="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и выбор методов и алгоритмов решения ФЗ.</a:t>
            </a:r>
          </a:p>
          <a:p>
            <a:pPr algn="just"/>
            <a:endParaRPr lang="ru-RU" sz="2000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Лингвистическое обеспечение:</a:t>
            </a:r>
          </a:p>
          <a:p>
            <a:pPr algn="just"/>
            <a:endParaRPr lang="ru-RU" sz="2000" i="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разработка и выбор языков проектирования и программирования.</a:t>
            </a:r>
          </a:p>
          <a:p>
            <a:pPr algn="just"/>
            <a:endParaRPr lang="ru-RU" sz="2000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Методическое обеспечение:</a:t>
            </a:r>
          </a:p>
          <a:p>
            <a:pPr algn="just"/>
            <a:endParaRPr lang="ru-RU" sz="2000" i="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описание выбранного на этапе 1 варианта технологии автоматизированного проектирования; определение исходных данных и требований на разработку документов </a:t>
            </a:r>
            <a:r>
              <a:rPr lang="ru-RU" sz="200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МеО</a:t>
            </a:r>
            <a:r>
              <a:rPr lang="ru-RU" sz="2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ru-RU" sz="2000" i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1BBA6F-FB13-4111-9384-8A52F8F1C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88925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19315"/>
      </p:ext>
    </p:extLst>
  </p:cSld>
  <p:clrMapOvr>
    <a:masterClrMapping/>
  </p:clrMapOvr>
  <p:transition spd="med">
    <p:pull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1">
            <a:extLst>
              <a:ext uri="{FF2B5EF4-FFF2-40B4-BE49-F238E27FC236}">
                <a16:creationId xmlns:a16="http://schemas.microsoft.com/office/drawing/2014/main" id="{E11B856B-4E23-4664-AD35-FC61F3A869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1A665F0F-13BD-4B1B-8F42-31FDFB3DDB9C}" type="slidenum">
              <a:rPr lang="ru-RU" altLang="ru-RU" sz="1200" smtClean="0">
                <a:solidFill>
                  <a:srgbClr val="B5A788"/>
                </a:solidFill>
              </a:rPr>
              <a:pPr/>
              <a:t>17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33795" name="TextBox 3">
            <a:extLst>
              <a:ext uri="{FF2B5EF4-FFF2-40B4-BE49-F238E27FC236}">
                <a16:creationId xmlns:a16="http://schemas.microsoft.com/office/drawing/2014/main" id="{584D1E99-0F62-4D8E-8BFF-FEA1B3C4F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435" y="1600200"/>
            <a:ext cx="8004175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endParaRPr lang="ru-RU" altLang="ru-RU" sz="1000" i="0" dirty="0">
              <a:solidFill>
                <a:schemeClr val="tx1"/>
              </a:solidFill>
            </a:endParaRPr>
          </a:p>
          <a:p>
            <a:pPr algn="just"/>
            <a:r>
              <a:rPr lang="ru-RU" altLang="ru-RU" sz="2400" i="0" dirty="0">
                <a:solidFill>
                  <a:srgbClr val="FF0000"/>
                </a:solidFill>
              </a:rPr>
              <a:t>Этап 3. Разработка проектно-сметной строительной документации. </a:t>
            </a:r>
          </a:p>
          <a:p>
            <a:pPr algn="just"/>
            <a:endParaRPr lang="ru-RU" altLang="ru-RU" sz="1000" i="0" dirty="0">
              <a:solidFill>
                <a:srgbClr val="FF0000"/>
              </a:solidFill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</a:rPr>
              <a:t>Проектно-сметная документация разрабатывается при необходимости строительства новых зданий. </a:t>
            </a:r>
          </a:p>
          <a:p>
            <a:pPr algn="just"/>
            <a:endParaRPr lang="ru-RU" altLang="ru-RU" sz="1000" i="0" dirty="0">
              <a:solidFill>
                <a:schemeClr val="tx1"/>
              </a:solidFill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</a:rPr>
              <a:t>В этом случае определяются требования к объектам строительства, составляется соответствующая проектная документация.</a:t>
            </a:r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C2A312A-C5D3-4600-ACA7-E1B7C5257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52048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9726798"/>
      </p:ext>
    </p:extLst>
  </p:cSld>
  <p:clrMapOvr>
    <a:masterClrMapping/>
  </p:clrMapOvr>
  <p:transition spd="med">
    <p:pull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1">
            <a:extLst>
              <a:ext uri="{FF2B5EF4-FFF2-40B4-BE49-F238E27FC236}">
                <a16:creationId xmlns:a16="http://schemas.microsoft.com/office/drawing/2014/main" id="{12C0517E-475F-42FC-83C6-A9FC306A19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B781F278-4F18-4B1F-A95B-E84C213A1996}" type="slidenum">
              <a:rPr lang="ru-RU" altLang="ru-RU" sz="1200" smtClean="0">
                <a:solidFill>
                  <a:srgbClr val="B5A788"/>
                </a:solidFill>
              </a:rPr>
              <a:pPr/>
              <a:t>18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34819" name="TextBox 3">
            <a:extLst>
              <a:ext uri="{FF2B5EF4-FFF2-40B4-BE49-F238E27FC236}">
                <a16:creationId xmlns:a16="http://schemas.microsoft.com/office/drawing/2014/main" id="{6166A7EE-C023-48F4-9210-5E2DDAF46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752600"/>
            <a:ext cx="7750175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Этап 4. Согласование решений по связям видов обеспечения между собой.</a:t>
            </a:r>
          </a:p>
          <a:p>
            <a:pPr algn="just"/>
            <a:endParaRPr lang="ru-RU" altLang="ru-RU" sz="1000" i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 Работы на этом этапе заключаются в проверке компонентов САПР на совместимость, а системы в целом — на соответствие ТЗ.</a:t>
            </a:r>
          </a:p>
          <a:p>
            <a:pPr algn="just"/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C74302A-1415-45E2-983F-2F7F6F93A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7" y="4572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1">
            <a:extLst>
              <a:ext uri="{FF2B5EF4-FFF2-40B4-BE49-F238E27FC236}">
                <a16:creationId xmlns:a16="http://schemas.microsoft.com/office/drawing/2014/main" id="{12C0517E-475F-42FC-83C6-A9FC306A19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B781F278-4F18-4B1F-A95B-E84C213A1996}" type="slidenum">
              <a:rPr lang="ru-RU" altLang="ru-RU" sz="1200" smtClean="0">
                <a:solidFill>
                  <a:srgbClr val="B5A788"/>
                </a:solidFill>
              </a:rPr>
              <a:pPr/>
              <a:t>19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34819" name="TextBox 3">
            <a:extLst>
              <a:ext uri="{FF2B5EF4-FFF2-40B4-BE49-F238E27FC236}">
                <a16:creationId xmlns:a16="http://schemas.microsoft.com/office/drawing/2014/main" id="{6166A7EE-C023-48F4-9210-5E2DDAF46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1652" y="1371600"/>
            <a:ext cx="7750175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Этап 5. Составление заказной документации. </a:t>
            </a:r>
          </a:p>
          <a:p>
            <a:pPr algn="just"/>
            <a:endParaRPr lang="ru-RU" altLang="ru-RU" sz="10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На данном этапе оформляются заявки на типовые компоненты и комплексы средств автоматизации, изготовляемые серийно, а также составляется ТЗ на разработку уникальных (не изготовляемых серийно) технических и программных средств, а также комплексов средств автоматизации.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4D84ACF-CF19-4618-A29D-E51B08544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32699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511730"/>
      </p:ext>
    </p:extLst>
  </p:cSld>
  <p:clrMapOvr>
    <a:masterClrMapping/>
  </p:clrMapOvr>
  <p:transition spd="med"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>
            <a:extLst>
              <a:ext uri="{FF2B5EF4-FFF2-40B4-BE49-F238E27FC236}">
                <a16:creationId xmlns:a16="http://schemas.microsoft.com/office/drawing/2014/main" id="{174BD9E9-D506-4312-A0A8-DC0718203B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8F6F50-78AD-4B2C-97F4-4B18FBF7E816}" type="slidenum">
              <a:rPr lang="ru-RU" altLang="ru-RU" sz="1000" smtClean="0">
                <a:solidFill>
                  <a:schemeClr val="tx2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ru-RU" altLang="ru-RU" sz="1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5EEE164-4217-47B0-AFC3-A8F7522AF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906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b="0" i="0">
              <a:latin typeface="Tahoma" panose="020B0604030504040204" pitchFamily="34" charset="0"/>
            </a:endParaRPr>
          </a:p>
        </p:txBody>
      </p:sp>
      <p:sp>
        <p:nvSpPr>
          <p:cNvPr id="88070" name="Rectangle 6">
            <a:extLst>
              <a:ext uri="{FF2B5EF4-FFF2-40B4-BE49-F238E27FC236}">
                <a16:creationId xmlns:a16="http://schemas.microsoft.com/office/drawing/2014/main" id="{C33B70AC-2CCA-4118-B3B4-95CD8D47F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250" y="533400"/>
            <a:ext cx="7848600" cy="587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i="0">
                <a:latin typeface="Times New Roman" panose="02020603050405020304" pitchFamily="18" charset="0"/>
              </a:rPr>
              <a:t>Рекомендуемая литература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>
              <a:latin typeface="Times New Roman" panose="02020603050405020304" pitchFamily="18" charset="0"/>
            </a:endParaRP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1 Паршина, Г. И. Системы автоматизированного проектирования: учебник для студентов. – Караганда: КарГТУ, 2018. – 221 с.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2 Селезнев В. А., Дмитроченко С. А. Компьютерная графика: учебник и практикум для студентов. – М.: Юрайт, 2018. – 228 с.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3 Гафуров Х.Л., Гафров Т.Х. Системы автоматизированного проектирования: Учебное пособие. – СПб.: Судостроение, 2015. — 320 с.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4 Норенков И.П. Основы автоматизированного проектирования: учеб. для вузов. – М.: МГТУ им. Баумана, 2018. – 360с.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5 Джонс Дж. К. Методы проектирования. Пер. с англ. 4–е изд. доп. – М.: Мир, 2020. – 326 с.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6 Алексеев О.В., Головков А.А., Пивоваров И.Ю. и др. Автоматизация проектирования радиоэлектронных средств: Учеб. пособие для вузов. – М.: Высш. шк., 2014. – 479 с.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200" i="0">
              <a:latin typeface="Times New Roman" panose="02020603050405020304" pitchFamily="18" charset="0"/>
            </a:endParaRPr>
          </a:p>
        </p:txBody>
      </p:sp>
      <p:pic>
        <p:nvPicPr>
          <p:cNvPr id="11270" name="Рисунок 4">
            <a:extLst>
              <a:ext uri="{FF2B5EF4-FFF2-40B4-BE49-F238E27FC236}">
                <a16:creationId xmlns:a16="http://schemas.microsoft.com/office/drawing/2014/main" id="{9C1E61F4-055B-4249-8D4E-8FB4693FA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924" y="258629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Номер слайда 1">
            <a:extLst>
              <a:ext uri="{FF2B5EF4-FFF2-40B4-BE49-F238E27FC236}">
                <a16:creationId xmlns:a16="http://schemas.microsoft.com/office/drawing/2014/main" id="{DF007C2F-CA02-4D28-ABD7-D94C7EDD8B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C4518D42-D52E-4B67-A09E-5E3FEE443E2B}" type="slidenum">
              <a:rPr lang="ru-RU" altLang="ru-RU" sz="1200" smtClean="0">
                <a:solidFill>
                  <a:srgbClr val="B5A788"/>
                </a:solidFill>
              </a:rPr>
              <a:pPr/>
              <a:t>20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36867" name="TextBox 3">
            <a:extLst>
              <a:ext uri="{FF2B5EF4-FFF2-40B4-BE49-F238E27FC236}">
                <a16:creationId xmlns:a16="http://schemas.microsoft.com/office/drawing/2014/main" id="{0FC4576B-2673-4127-9B4F-77FA5723E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636201"/>
            <a:ext cx="7772400" cy="3585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539750"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ts val="1200"/>
              </a:spcBef>
              <a:spcAft>
                <a:spcPts val="300"/>
              </a:spcAft>
            </a:pPr>
            <a:r>
              <a:rPr lang="ru-RU" alt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Рабочая документация (рабочий проект)</a:t>
            </a:r>
          </a:p>
          <a:p>
            <a:pPr lvl="1">
              <a:spcBef>
                <a:spcPts val="1200"/>
              </a:spcBef>
              <a:spcAft>
                <a:spcPts val="300"/>
              </a:spcAft>
            </a:pPr>
            <a:endParaRPr lang="ru-RU" altLang="ru-RU" sz="2400" i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Эта стадия предназначена для разработки (адаптации заимствованных) прикладных программ решения функциональных и технологических (обеспечивающих) задач САПР и оформления всей документации, достаточной для изготовления, ввода в действие и функционирования системы. </a:t>
            </a:r>
          </a:p>
          <a:p>
            <a:pPr algn="just"/>
            <a:endParaRPr lang="ru-RU" altLang="ru-RU" sz="20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0C63F0-045E-41BC-AF7F-344EC3136075}"/>
              </a:ext>
            </a:extLst>
          </p:cNvPr>
          <p:cNvSpPr txBox="1"/>
          <p:nvPr/>
        </p:nvSpPr>
        <p:spPr>
          <a:xfrm>
            <a:off x="1600200" y="22860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Рабочий проект </a:t>
            </a:r>
            <a:endParaRPr lang="ru-RU" sz="2400" i="0" dirty="0">
              <a:solidFill>
                <a:srgbClr val="FF0000"/>
              </a:solidFill>
            </a:endParaRP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CB97C59C-95AF-4882-B20F-762A0483D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7" y="232958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E57F3E8-A78B-421B-80E2-96934CC13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2AF54-6E0B-4E58-BC7E-FCC1C30CD88A}" type="slidenum">
              <a:rPr lang="ru-RU" altLang="ru-RU" smtClean="0"/>
              <a:pPr>
                <a:defRPr/>
              </a:pPr>
              <a:t>21</a:t>
            </a:fld>
            <a:endParaRPr lang="ru-RU" alt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56A085-F073-4A31-95DA-F91AB8696D69}"/>
              </a:ext>
            </a:extLst>
          </p:cNvPr>
          <p:cNvSpPr txBox="1"/>
          <p:nvPr/>
        </p:nvSpPr>
        <p:spPr>
          <a:xfrm>
            <a:off x="533400" y="235208"/>
            <a:ext cx="8458200" cy="6192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04850" algn="just"/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Примеры некоторых документов</a:t>
            </a:r>
            <a:endParaRPr lang="en-US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/>
            <a:endParaRPr lang="en-US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>
              <a:lnSpc>
                <a:spcPct val="150000"/>
              </a:lnSpc>
            </a:pPr>
            <a:r>
              <a:rPr lang="en-US" sz="2000" spc="0" dirty="0">
                <a:solidFill>
                  <a:schemeClr val="tx1"/>
                </a:solidFill>
                <a:ea typeface="Times New Roman" panose="02020603050405020304" pitchFamily="18" charset="0"/>
              </a:rPr>
              <a:t>1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Описание информационного</a:t>
            </a:r>
            <a:r>
              <a:rPr lang="ru-RU" sz="2000" spc="-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обеспечения</a:t>
            </a:r>
            <a:endParaRPr lang="en-US" sz="2000" spc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ea typeface="Times New Roman" panose="02020603050405020304" pitchFamily="18" charset="0"/>
              </a:rPr>
              <a:t>2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Каталог БД</a:t>
            </a:r>
            <a:endParaRPr lang="en-US" sz="2000" spc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ea typeface="Times New Roman" panose="02020603050405020304" pitchFamily="18" charset="0"/>
              </a:rPr>
              <a:t>3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Инструкция по формированию</a:t>
            </a:r>
            <a:r>
              <a:rPr lang="ru-RU" sz="20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БД</a:t>
            </a:r>
            <a:endParaRPr lang="en-US" sz="2000" spc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ea typeface="Times New Roman" panose="02020603050405020304" pitchFamily="18" charset="0"/>
              </a:rPr>
              <a:t>4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Инструкция по ведению</a:t>
            </a:r>
            <a:r>
              <a:rPr lang="ru-RU" sz="20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БД</a:t>
            </a:r>
            <a:endParaRPr lang="en-US" sz="2000" spc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ea typeface="Times New Roman" panose="02020603050405020304" pitchFamily="18" charset="0"/>
              </a:rPr>
              <a:t>5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Руководство администратора информационного обеспечения (инструкции по работе с</a:t>
            </a:r>
            <a:r>
              <a:rPr lang="ru-RU" sz="20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БД)</a:t>
            </a:r>
            <a:endParaRPr lang="en-US" sz="2000" spc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ea typeface="Times New Roman" panose="02020603050405020304" pitchFamily="18" charset="0"/>
              </a:rPr>
              <a:t>6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Данные (данные об объектах предметной области</a:t>
            </a:r>
            <a:r>
              <a:rPr lang="ru-RU" sz="2000" spc="-5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САПР)</a:t>
            </a:r>
            <a:endParaRPr lang="en-US" sz="2000" spc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ea typeface="Times New Roman" panose="02020603050405020304" pitchFamily="18" charset="0"/>
              </a:rPr>
              <a:t>7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Общее описание</a:t>
            </a:r>
            <a:r>
              <a:rPr lang="ru-RU" sz="20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САПР</a:t>
            </a:r>
            <a:endParaRPr lang="en-US" sz="2000" spc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ea typeface="Times New Roman" panose="02020603050405020304" pitchFamily="18" charset="0"/>
              </a:rPr>
              <a:t>8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Описание</a:t>
            </a:r>
            <a:r>
              <a:rPr lang="ru-RU" sz="20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подсистем</a:t>
            </a:r>
            <a:endParaRPr lang="en-US" sz="2000" spc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ea typeface="Times New Roman" panose="02020603050405020304" pitchFamily="18" charset="0"/>
              </a:rPr>
              <a:t>9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Методика	(технология)	</a:t>
            </a:r>
            <a:r>
              <a:rPr lang="ru-RU" sz="20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автоматизированного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проектирования</a:t>
            </a:r>
            <a:endParaRPr lang="en-US" sz="2000" spc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4850"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ea typeface="Times New Roman" panose="02020603050405020304" pitchFamily="18" charset="0"/>
              </a:rPr>
              <a:t>10 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Инструкция по применению</a:t>
            </a:r>
            <a:r>
              <a:rPr lang="en-US" sz="20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</a:rPr>
              <a:t>п</a:t>
            </a:r>
            <a:r>
              <a:rPr lang="ru-RU" sz="2000" spc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рограмм и методик</a:t>
            </a:r>
            <a:r>
              <a:rPr lang="ru-RU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испытаний</a:t>
            </a: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CB5F92D5-4DA1-4A6F-8BA5-612B91CF7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762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9467597"/>
      </p:ext>
    </p:extLst>
  </p:cSld>
  <p:clrMapOvr>
    <a:masterClrMapping/>
  </p:clrMapOvr>
  <p:transition spd="med">
    <p:pull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Номер слайда 1">
            <a:extLst>
              <a:ext uri="{FF2B5EF4-FFF2-40B4-BE49-F238E27FC236}">
                <a16:creationId xmlns:a16="http://schemas.microsoft.com/office/drawing/2014/main" id="{DF007C2F-CA02-4D28-ABD7-D94C7EDD8B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C4518D42-D52E-4B67-A09E-5E3FEE443E2B}" type="slidenum">
              <a:rPr lang="ru-RU" altLang="ru-RU" sz="1200" smtClean="0">
                <a:solidFill>
                  <a:srgbClr val="B5A788"/>
                </a:solidFill>
              </a:rPr>
              <a:pPr/>
              <a:t>22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36867" name="TextBox 3">
            <a:extLst>
              <a:ext uri="{FF2B5EF4-FFF2-40B4-BE49-F238E27FC236}">
                <a16:creationId xmlns:a16="http://schemas.microsoft.com/office/drawing/2014/main" id="{0FC4576B-2673-4127-9B4F-77FA5723E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990600"/>
            <a:ext cx="7772400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539750"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endParaRPr lang="ru-RU" altLang="ru-RU" sz="20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/>
            <a:r>
              <a:rPr lang="ru-RU" alt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Изготовление</a:t>
            </a:r>
          </a:p>
          <a:p>
            <a:pPr lvl="1"/>
            <a:endParaRPr lang="ru-RU" altLang="ru-RU" sz="2400" i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Стадия предназначена для создания работоспособной САПР, обеспечивающего выполнение проектных процедур, предусмотренных ТЗ, и подготовки пользователя к вводу системы в действие. </a:t>
            </a:r>
          </a:p>
          <a:p>
            <a:pPr algn="just"/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На этой стадии осуществляются измерения фактических значений параметров процессов решения ФЗ на этапе автономной отладки компонентов ПО и ИО САПР.</a:t>
            </a:r>
            <a:r>
              <a:rPr lang="ru-RU" altLang="ru-RU" sz="1800" dirty="0">
                <a:cs typeface="Times New Roman" panose="02020603050405020304" pitchFamily="18" charset="0"/>
              </a:rPr>
              <a:t> </a:t>
            </a:r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287B8969-3BD2-479D-902F-DB81A46CCF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7" y="3048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1772581"/>
      </p:ext>
    </p:extLst>
  </p:cSld>
  <p:clrMapOvr>
    <a:masterClrMapping/>
  </p:clrMapOvr>
  <p:transition spd="med">
    <p:pull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1">
            <a:extLst>
              <a:ext uri="{FF2B5EF4-FFF2-40B4-BE49-F238E27FC236}">
                <a16:creationId xmlns:a16="http://schemas.microsoft.com/office/drawing/2014/main" id="{5A520097-1EA7-4377-9DF8-C85C9756E7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2FC137EC-AB67-422F-9909-25F654E03C60}" type="slidenum">
              <a:rPr lang="ru-RU" altLang="ru-RU" sz="1200" smtClean="0">
                <a:solidFill>
                  <a:srgbClr val="B5A788"/>
                </a:solidFill>
              </a:rPr>
              <a:pPr/>
              <a:t>23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3CBCE5-CAF1-4887-BBE5-1327B68107DE}"/>
              </a:ext>
            </a:extLst>
          </p:cNvPr>
          <p:cNvSpPr txBox="1"/>
          <p:nvPr/>
        </p:nvSpPr>
        <p:spPr>
          <a:xfrm>
            <a:off x="1222375" y="1636202"/>
            <a:ext cx="7620000" cy="235449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>
              <a:spcBef>
                <a:spcPts val="1200"/>
              </a:spcBef>
              <a:spcAft>
                <a:spcPts val="300"/>
              </a:spcAft>
              <a:tabLst>
                <a:tab pos="365760" algn="l"/>
              </a:tabLst>
              <a:defRPr/>
            </a:pPr>
            <a:r>
              <a:rPr 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Отладка и испытание</a:t>
            </a:r>
          </a:p>
          <a:p>
            <a:pPr lvl="1">
              <a:spcBef>
                <a:spcPts val="1200"/>
              </a:spcBef>
              <a:spcAft>
                <a:spcPts val="300"/>
              </a:spcAft>
              <a:tabLst>
                <a:tab pos="365760" algn="l"/>
              </a:tabLst>
              <a:defRPr/>
            </a:pPr>
            <a:endParaRPr lang="ru-RU" sz="2400" i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indent="540385" algn="just">
              <a:defRPr/>
            </a:pPr>
            <a:r>
              <a:rPr 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 Стадия предназначена для проверки адекватности моделей и методов, используемых при решении задач.</a:t>
            </a:r>
          </a:p>
          <a:p>
            <a:pPr indent="540385" algn="just">
              <a:defRPr/>
            </a:pPr>
            <a:endParaRPr lang="ru-RU" sz="12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C79A7001-6526-4005-8CD1-FD7E827AD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048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9854384"/>
      </p:ext>
    </p:extLst>
  </p:cSld>
  <p:clrMapOvr>
    <a:masterClrMapping/>
  </p:clrMapOvr>
  <p:transition spd="med">
    <p:pull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1">
            <a:extLst>
              <a:ext uri="{FF2B5EF4-FFF2-40B4-BE49-F238E27FC236}">
                <a16:creationId xmlns:a16="http://schemas.microsoft.com/office/drawing/2014/main" id="{5A520097-1EA7-4377-9DF8-C85C9756E7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2FC137EC-AB67-422F-9909-25F654E03C60}" type="slidenum">
              <a:rPr lang="ru-RU" altLang="ru-RU" sz="1200" smtClean="0">
                <a:solidFill>
                  <a:srgbClr val="B5A788"/>
                </a:solidFill>
              </a:rPr>
              <a:pPr/>
              <a:t>24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3CBCE5-CAF1-4887-BBE5-1327B68107DE}"/>
              </a:ext>
            </a:extLst>
          </p:cNvPr>
          <p:cNvSpPr txBox="1"/>
          <p:nvPr/>
        </p:nvSpPr>
        <p:spPr>
          <a:xfrm>
            <a:off x="1222375" y="0"/>
            <a:ext cx="7620000" cy="73096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540385" algn="just">
              <a:defRPr/>
            </a:pPr>
            <a:endParaRPr lang="ru-RU" sz="12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>
              <a:spcBef>
                <a:spcPts val="1200"/>
              </a:spcBef>
              <a:spcAft>
                <a:spcPts val="300"/>
              </a:spcAft>
              <a:tabLst>
                <a:tab pos="365760" algn="l"/>
              </a:tabLst>
              <a:defRPr/>
            </a:pPr>
            <a:r>
              <a:rPr 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Ввод в действие</a:t>
            </a:r>
          </a:p>
          <a:p>
            <a:pPr lvl="1">
              <a:spcBef>
                <a:spcPts val="1200"/>
              </a:spcBef>
              <a:spcAft>
                <a:spcPts val="300"/>
              </a:spcAft>
              <a:tabLst>
                <a:tab pos="365760" algn="l"/>
              </a:tabLst>
              <a:defRPr/>
            </a:pPr>
            <a:endParaRPr lang="ru-RU" sz="1600" i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r>
              <a:rPr 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Данная стадия предназначена для обеспечения возможности промышленного функционирования САПР, определения фактических (на данной стадии) технико-экономических показателей системы, проверки соответствия САПР техническому заданию и требованиям нормативно-технической документации. </a:t>
            </a: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endParaRPr 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r>
              <a:rPr 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Эта стадия включает в себя следующие этапы:</a:t>
            </a: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r>
              <a:rPr 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проведение опытного функционирования САПР; проведение приемочных испытаний; </a:t>
            </a: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r>
              <a:rPr 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устранение замечаний, выявленных при испытаниях САПР; </a:t>
            </a: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r>
              <a:rPr 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приемку САПР в промышленное функционирование.</a:t>
            </a: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endParaRPr 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C79A7001-6526-4005-8CD1-FD7E827AD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048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1">
            <a:extLst>
              <a:ext uri="{FF2B5EF4-FFF2-40B4-BE49-F238E27FC236}">
                <a16:creationId xmlns:a16="http://schemas.microsoft.com/office/drawing/2014/main" id="{5A520097-1EA7-4377-9DF8-C85C9756E7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2FC137EC-AB67-422F-9909-25F654E03C60}" type="slidenum">
              <a:rPr lang="ru-RU" altLang="ru-RU" sz="1200" smtClean="0">
                <a:solidFill>
                  <a:srgbClr val="B5A788"/>
                </a:solidFill>
              </a:rPr>
              <a:pPr/>
              <a:t>25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3CBCE5-CAF1-4887-BBE5-1327B68107DE}"/>
              </a:ext>
            </a:extLst>
          </p:cNvPr>
          <p:cNvSpPr txBox="1"/>
          <p:nvPr/>
        </p:nvSpPr>
        <p:spPr>
          <a:xfrm>
            <a:off x="1216765" y="617536"/>
            <a:ext cx="7620000" cy="60016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endParaRPr 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r>
              <a:rPr 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Основные функции на этой стадии: настройка параметров (в основном определяющих организацию вычислительного процесса) системы на конкретные условия работы и измерения достигнутых значений показателей качества САПР и результатов ее использования. </a:t>
            </a: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endParaRPr 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r>
              <a:rPr 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Условия работы САПР и рабочая нагрузка на систему при этом не совсем соответствуют тем, которые будут на стадии промышленного функционирования. </a:t>
            </a: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endParaRPr 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lvl="1" indent="360000"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  <a:defRPr/>
            </a:pPr>
            <a:r>
              <a:rPr 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Основной целью является уточнение полученных ранее результатов и испытаний САПР на соответствие требованиям ТЗ.</a:t>
            </a: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C79A7001-6526-4005-8CD1-FD7E827AD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3940" y="238821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5420355"/>
      </p:ext>
    </p:extLst>
  </p:cSld>
  <p:clrMapOvr>
    <a:masterClrMapping/>
  </p:clrMapOvr>
  <p:transition spd="med">
    <p:pull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483D539-8314-44FE-9BDA-92199AFD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2AF54-6E0B-4E58-BC7E-FCC1C30CD88A}" type="slidenum">
              <a:rPr lang="ru-RU" altLang="ru-RU" smtClean="0"/>
              <a:pPr>
                <a:defRPr/>
              </a:pPr>
              <a:t>26</a:t>
            </a:fld>
            <a:endParaRPr lang="ru-RU" alt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303CAC-C581-4167-B500-850D478AB545}"/>
              </a:ext>
            </a:extLst>
          </p:cNvPr>
          <p:cNvSpPr txBox="1"/>
          <p:nvPr/>
        </p:nvSpPr>
        <p:spPr>
          <a:xfrm>
            <a:off x="1447800" y="762000"/>
            <a:ext cx="64770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buSzPts val="1400"/>
              <a:tabLst>
                <a:tab pos="685800" algn="l"/>
              </a:tabLst>
            </a:pPr>
            <a:r>
              <a:rPr lang="ru-RU" sz="28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Заключение</a:t>
            </a:r>
          </a:p>
          <a:p>
            <a:pPr lvl="0" algn="just">
              <a:buSzPts val="1400"/>
              <a:tabLst>
                <a:tab pos="685800" algn="l"/>
              </a:tabLst>
            </a:pPr>
            <a:endParaRPr lang="ru-RU" sz="2800" i="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SzPts val="1400"/>
              <a:tabLst>
                <a:tab pos="685800" algn="l"/>
              </a:tabLst>
            </a:pPr>
            <a:r>
              <a:rPr lang="ru-RU" sz="28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Эскизный проект (ЭП)</a:t>
            </a:r>
          </a:p>
          <a:p>
            <a:pPr lvl="0" algn="just">
              <a:buSzPts val="1400"/>
              <a:tabLst>
                <a:tab pos="685800" algn="l"/>
              </a:tabLst>
            </a:pPr>
            <a:endParaRPr lang="ru-RU" i="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just">
              <a:buSzPts val="1400"/>
              <a:tabLst>
                <a:tab pos="685800" algn="l"/>
              </a:tabLst>
            </a:pPr>
            <a:r>
              <a:rPr lang="ru-RU" altLang="ru-RU" sz="2800" i="0" dirty="0">
                <a:solidFill>
                  <a:srgbClr val="FF0000"/>
                </a:solidFill>
                <a:cs typeface="Times New Roman" panose="02020603050405020304" pitchFamily="18" charset="0"/>
              </a:rPr>
              <a:t>2 Технический проект (ТП)</a:t>
            </a:r>
          </a:p>
          <a:p>
            <a:pPr algn="just">
              <a:buSzPts val="1400"/>
              <a:tabLst>
                <a:tab pos="685800" algn="l"/>
              </a:tabLst>
            </a:pPr>
            <a:endParaRPr lang="ru-RU" altLang="ru-RU" i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just">
              <a:buSzPts val="1400"/>
              <a:tabLst>
                <a:tab pos="685800" algn="l"/>
              </a:tabLst>
            </a:pPr>
            <a:r>
              <a:rPr lang="ru-RU" sz="28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Рабочий проект </a:t>
            </a:r>
            <a:endParaRPr lang="ru-RU" sz="2800" i="0" dirty="0">
              <a:solidFill>
                <a:srgbClr val="FF0000"/>
              </a:solidFill>
            </a:endParaRP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99532DE1-7606-4EB1-8C07-2AAB8A4FF3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524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1216994"/>
      </p:ext>
    </p:extLst>
  </p:cSld>
  <p:clrMapOvr>
    <a:masterClrMapping/>
  </p:clrMapOvr>
  <p:transition spd="med">
    <p:pull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042AF68-0CFD-45CA-BDEC-1B38710E9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2AF54-6E0B-4E58-BC7E-FCC1C30CD88A}" type="slidenum">
              <a:rPr lang="ru-RU" altLang="ru-RU" smtClean="0"/>
              <a:pPr>
                <a:defRPr/>
              </a:pPr>
              <a:t>27</a:t>
            </a:fld>
            <a:endParaRPr lang="ru-RU" alt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B18E0B-ABDE-4546-9C59-A9B46114C159}"/>
              </a:ext>
            </a:extLst>
          </p:cNvPr>
          <p:cNvSpPr txBox="1"/>
          <p:nvPr/>
        </p:nvSpPr>
        <p:spPr>
          <a:xfrm>
            <a:off x="2593975" y="2286000"/>
            <a:ext cx="647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buSzPts val="1400"/>
              <a:tabLst>
                <a:tab pos="685800" algn="l"/>
              </a:tabLst>
            </a:pPr>
            <a:r>
              <a:rPr lang="ru-RU" sz="28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СПАСИБО ЗА ВНИМАНИЕ!!!</a:t>
            </a:r>
            <a:endParaRPr lang="ru-RU" sz="2800" i="0" dirty="0">
              <a:solidFill>
                <a:srgbClr val="FF000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E3EE2D0-F27C-4C16-ACB8-3CCA6F322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894" y="2286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0068989"/>
      </p:ext>
    </p:extLst>
  </p:cSld>
  <p:clrMapOvr>
    <a:masterClrMapping/>
  </p:clrMapOvr>
  <p:transition spd="med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7B632C6-AC59-4645-B8F2-E1BAEC198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2AF54-6E0B-4E58-BC7E-FCC1C30CD88A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ECA351-D5C3-4B83-B701-EAA3D4733D86}"/>
              </a:ext>
            </a:extLst>
          </p:cNvPr>
          <p:cNvSpPr txBox="1"/>
          <p:nvPr/>
        </p:nvSpPr>
        <p:spPr>
          <a:xfrm>
            <a:off x="1524000" y="685800"/>
            <a:ext cx="69342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buSzPts val="1400"/>
              <a:tabLst>
                <a:tab pos="685800" algn="l"/>
              </a:tabLst>
            </a:pPr>
            <a:r>
              <a:rPr lang="ru-RU" sz="28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</a:t>
            </a:r>
          </a:p>
          <a:p>
            <a:pPr lvl="0" algn="just">
              <a:buSzPts val="1400"/>
              <a:tabLst>
                <a:tab pos="685800" algn="l"/>
              </a:tabLst>
            </a:pPr>
            <a:endParaRPr lang="ru-RU" sz="2800" i="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SzPts val="1400"/>
              <a:tabLst>
                <a:tab pos="685800" algn="l"/>
              </a:tabLst>
            </a:pPr>
            <a:r>
              <a:rPr lang="ru-RU" sz="28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Эскизный проект (ЭП)</a:t>
            </a:r>
          </a:p>
          <a:p>
            <a:pPr lvl="0" algn="just">
              <a:buSzPts val="1400"/>
              <a:tabLst>
                <a:tab pos="685800" algn="l"/>
              </a:tabLst>
            </a:pPr>
            <a:endParaRPr lang="ru-RU" i="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just">
              <a:buSzPts val="1400"/>
              <a:tabLst>
                <a:tab pos="685800" algn="l"/>
              </a:tabLst>
            </a:pPr>
            <a:r>
              <a:rPr lang="ru-RU" altLang="ru-RU" sz="2800" i="0" dirty="0">
                <a:solidFill>
                  <a:srgbClr val="FF0000"/>
                </a:solidFill>
                <a:cs typeface="Times New Roman" panose="02020603050405020304" pitchFamily="18" charset="0"/>
              </a:rPr>
              <a:t>2 Технический проект (ТП)</a:t>
            </a:r>
          </a:p>
          <a:p>
            <a:pPr algn="just">
              <a:buSzPts val="1400"/>
              <a:tabLst>
                <a:tab pos="685800" algn="l"/>
              </a:tabLst>
            </a:pPr>
            <a:endParaRPr lang="ru-RU" altLang="ru-RU" i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just">
              <a:buSzPts val="1400"/>
              <a:tabLst>
                <a:tab pos="685800" algn="l"/>
              </a:tabLst>
            </a:pPr>
            <a:r>
              <a:rPr lang="ru-RU" sz="28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Рабочий проект </a:t>
            </a:r>
            <a:endParaRPr lang="ru-RU" sz="2800" i="0" dirty="0">
              <a:solidFill>
                <a:srgbClr val="FF0000"/>
              </a:solidFill>
            </a:endParaRPr>
          </a:p>
          <a:p>
            <a:pPr algn="just">
              <a:buSzPts val="1400"/>
              <a:tabLst>
                <a:tab pos="685800" algn="l"/>
              </a:tabLst>
            </a:pPr>
            <a:endParaRPr lang="ru-RU" altLang="ru-RU" sz="2800" i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0" algn="just">
              <a:buSzPts val="1400"/>
              <a:tabLst>
                <a:tab pos="685800" algn="l"/>
              </a:tabLst>
            </a:pPr>
            <a:endParaRPr lang="ru-RU" sz="2800" i="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SzPts val="1400"/>
              <a:tabLst>
                <a:tab pos="685800" algn="l"/>
              </a:tabLst>
            </a:pPr>
            <a:endParaRPr lang="ru-RU" sz="2800" i="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698B0CAB-85C2-4F83-9528-040DAC2B3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52400"/>
            <a:ext cx="122713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3959411"/>
      </p:ext>
    </p:extLst>
  </p:cSld>
  <p:clrMapOvr>
    <a:masterClrMapping/>
  </p:clrMapOvr>
  <p:transition spd="med"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1">
            <a:extLst>
              <a:ext uri="{FF2B5EF4-FFF2-40B4-BE49-F238E27FC236}">
                <a16:creationId xmlns:a16="http://schemas.microsoft.com/office/drawing/2014/main" id="{DCCAFD02-84B8-49C8-AEC1-BD65B54866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6FAF0E57-2A40-4CF4-AA14-DDC780EDD5A7}" type="slidenum">
              <a:rPr lang="ru-RU" altLang="ru-RU" sz="1200" smtClean="0">
                <a:solidFill>
                  <a:srgbClr val="B5A788"/>
                </a:solidFill>
              </a:rPr>
              <a:pPr/>
              <a:t>4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26628" name="TextBox 5">
            <a:extLst>
              <a:ext uri="{FF2B5EF4-FFF2-40B4-BE49-F238E27FC236}">
                <a16:creationId xmlns:a16="http://schemas.microsoft.com/office/drawing/2014/main" id="{4554285F-739D-4A2E-9379-F598491CF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775" y="1165225"/>
            <a:ext cx="8077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Эта стадия предназначена для разработки вариантов предварительных решений по составу, структуре и функционированию САПР в соответствии с требованиями, установленными в ТЗ на создание системы.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07E616-D225-4863-90B4-FA065F09D0D8}"/>
              </a:ext>
            </a:extLst>
          </p:cNvPr>
          <p:cNvSpPr txBox="1"/>
          <p:nvPr/>
        </p:nvSpPr>
        <p:spPr>
          <a:xfrm>
            <a:off x="1600200" y="304800"/>
            <a:ext cx="46056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buSzPts val="1400"/>
              <a:tabLst>
                <a:tab pos="685800" algn="l"/>
              </a:tabLst>
            </a:pPr>
            <a:r>
              <a:rPr lang="ru-RU" sz="24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Эскизный проект (ЭП)</a:t>
            </a:r>
          </a:p>
        </p:txBody>
      </p:sp>
      <p:pic>
        <p:nvPicPr>
          <p:cNvPr id="7" name="Рисунок 3">
            <a:extLst>
              <a:ext uri="{FF2B5EF4-FFF2-40B4-BE49-F238E27FC236}">
                <a16:creationId xmlns:a16="http://schemas.microsoft.com/office/drawing/2014/main" id="{B6D173B6-C176-4BE9-99AD-A059CFB8FF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24928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1">
            <a:extLst>
              <a:ext uri="{FF2B5EF4-FFF2-40B4-BE49-F238E27FC236}">
                <a16:creationId xmlns:a16="http://schemas.microsoft.com/office/drawing/2014/main" id="{F640CB7E-FF55-41F4-9BDE-82E07AF303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EAFED82E-2D41-462D-9E80-FE8127CCFD6F}" type="slidenum">
              <a:rPr lang="ru-RU" altLang="ru-RU" sz="1200" smtClean="0">
                <a:solidFill>
                  <a:srgbClr val="B5A788"/>
                </a:solidFill>
              </a:rPr>
              <a:pPr/>
              <a:t>5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27651" name="TextBox 3">
            <a:extLst>
              <a:ext uri="{FF2B5EF4-FFF2-40B4-BE49-F238E27FC236}">
                <a16:creationId xmlns:a16="http://schemas.microsoft.com/office/drawing/2014/main" id="{3EDAE82D-CF58-44A0-9B75-5DB34868F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088" y="36513"/>
            <a:ext cx="8215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400" i="0">
                <a:solidFill>
                  <a:srgbClr val="FF0000"/>
                </a:solidFill>
                <a:cs typeface="Times New Roman" panose="02020603050405020304" pitchFamily="18" charset="0"/>
              </a:rPr>
              <a:t>Этап 1. Разработка вариантов построения САПР. </a:t>
            </a:r>
            <a:endParaRPr lang="ru-RU" altLang="ru-RU" sz="2400" i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D62929-3F38-4EB0-A125-AC487185B870}"/>
              </a:ext>
            </a:extLst>
          </p:cNvPr>
          <p:cNvSpPr txBox="1"/>
          <p:nvPr/>
        </p:nvSpPr>
        <p:spPr>
          <a:xfrm>
            <a:off x="990600" y="381000"/>
            <a:ext cx="8080375" cy="581697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358775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indent="0" algn="just"/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indent="0"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Этап разработки вариантов включает в себя </a:t>
            </a:r>
          </a:p>
          <a:p>
            <a:pPr indent="0"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следующие основные работы:</a:t>
            </a:r>
          </a:p>
          <a:p>
            <a:pPr algn="just"/>
            <a:endParaRPr lang="ru-RU" altLang="ru-RU" sz="12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altLang="ru-RU" sz="2400" i="0" dirty="0">
                <a:solidFill>
                  <a:schemeClr val="tx1"/>
                </a:solidFill>
              </a:rPr>
              <a:t>Выделение функциональных задач (ФЗ) и построение схемы взаимосвязи ФЗ для каждой функциональной подсистемы</a:t>
            </a:r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</a:p>
          <a:p>
            <a:pPr indent="0" algn="just"/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algn="just">
              <a:buSzPts val="1400"/>
              <a:buFont typeface="Symbol" panose="05050102010706020507" pitchFamily="18" charset="2"/>
              <a:buChar char=""/>
            </a:pPr>
            <a:r>
              <a:rPr lang="ru-RU" altLang="ru-RU" sz="2400" i="0" dirty="0">
                <a:solidFill>
                  <a:schemeClr val="tx1"/>
                </a:solidFill>
              </a:rPr>
              <a:t>  назначение</a:t>
            </a:r>
            <a:r>
              <a:rPr lang="ru-RU" altLang="ru-RU" sz="2400" b="0" i="0" dirty="0">
                <a:solidFill>
                  <a:schemeClr val="tx1"/>
                </a:solidFill>
              </a:rPr>
              <a:t> и содержание автоматизируемой функции;</a:t>
            </a:r>
          </a:p>
          <a:p>
            <a:pPr lvl="1" algn="just">
              <a:buSzPts val="1400"/>
            </a:pPr>
            <a:endParaRPr lang="ru-RU" altLang="ru-RU" sz="2400" b="0" i="0" dirty="0">
              <a:solidFill>
                <a:schemeClr val="tx1"/>
              </a:solidFill>
            </a:endParaRPr>
          </a:p>
          <a:p>
            <a:pPr lvl="1">
              <a:buSzPts val="1400"/>
              <a:buFont typeface="Symbol" panose="05050102010706020507" pitchFamily="18" charset="2"/>
              <a:buChar char=""/>
            </a:pPr>
            <a:r>
              <a:rPr lang="ru-RU" altLang="ru-RU" sz="2400" i="0" dirty="0">
                <a:solidFill>
                  <a:schemeClr val="tx1"/>
                </a:solidFill>
              </a:rPr>
              <a:t>  технико-экономическое обоснование </a:t>
            </a:r>
            <a:r>
              <a:rPr lang="ru-RU" altLang="ru-RU" sz="2400" b="0" i="0" dirty="0">
                <a:solidFill>
                  <a:schemeClr val="tx1"/>
                </a:solidFill>
              </a:rPr>
              <a:t>целесообразности решения;</a:t>
            </a:r>
          </a:p>
          <a:p>
            <a:pPr lvl="1" algn="just">
              <a:buSzPts val="1400"/>
            </a:pPr>
            <a:endParaRPr lang="ru-RU" altLang="ru-RU" sz="2400" b="0" i="0" dirty="0">
              <a:solidFill>
                <a:schemeClr val="tx1"/>
              </a:solidFill>
            </a:endParaRPr>
          </a:p>
          <a:p>
            <a:pPr lvl="1" algn="just">
              <a:buSzPts val="1400"/>
              <a:buFont typeface="Symbol" panose="05050102010706020507" pitchFamily="18" charset="2"/>
              <a:buChar char=""/>
            </a:pPr>
            <a:r>
              <a:rPr lang="ru-RU" altLang="ru-RU" sz="2400" i="0" dirty="0">
                <a:solidFill>
                  <a:schemeClr val="tx1"/>
                </a:solidFill>
              </a:rPr>
              <a:t>  структура,</a:t>
            </a:r>
            <a:r>
              <a:rPr lang="ru-RU" altLang="ru-RU" sz="2400" b="0" i="0" dirty="0">
                <a:solidFill>
                  <a:schemeClr val="tx1"/>
                </a:solidFill>
              </a:rPr>
              <a:t> содержание и формы представления входных и выходных данных;</a:t>
            </a:r>
          </a:p>
          <a:p>
            <a:pPr lvl="1" algn="just">
              <a:buSzPts val="1400"/>
              <a:buFont typeface="Symbol" panose="05050102010706020507" pitchFamily="18" charset="2"/>
              <a:buChar char=""/>
            </a:pPr>
            <a:endParaRPr lang="ru-RU" altLang="ru-RU" sz="2400" b="0" i="0" dirty="0">
              <a:solidFill>
                <a:schemeClr val="tx1"/>
              </a:solidFill>
            </a:endParaRP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1E807023-E0AB-4076-889D-DDBD70822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6048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1">
            <a:extLst>
              <a:ext uri="{FF2B5EF4-FFF2-40B4-BE49-F238E27FC236}">
                <a16:creationId xmlns:a16="http://schemas.microsoft.com/office/drawing/2014/main" id="{F640CB7E-FF55-41F4-9BDE-82E07AF303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EAFED82E-2D41-462D-9E80-FE8127CCFD6F}" type="slidenum">
              <a:rPr lang="ru-RU" altLang="ru-RU" sz="1200" smtClean="0">
                <a:solidFill>
                  <a:srgbClr val="B5A788"/>
                </a:solidFill>
              </a:rPr>
              <a:pPr/>
              <a:t>6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D62929-3F38-4EB0-A125-AC487185B870}"/>
              </a:ext>
            </a:extLst>
          </p:cNvPr>
          <p:cNvSpPr txBox="1"/>
          <p:nvPr/>
        </p:nvSpPr>
        <p:spPr>
          <a:xfrm>
            <a:off x="990600" y="1066800"/>
            <a:ext cx="8080375" cy="3600986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358775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endParaRPr lang="ru-RU" altLang="ru-RU" sz="12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indent="-342900" algn="just">
              <a:buSzPts val="1400"/>
              <a:buFont typeface="Symbol" panose="05050102010706020507" pitchFamily="18" charset="2"/>
              <a:buChar char=""/>
            </a:pPr>
            <a:r>
              <a:rPr lang="ru-RU" altLang="ru-RU" sz="2400" i="0" dirty="0">
                <a:solidFill>
                  <a:schemeClr val="tx1"/>
                </a:solidFill>
              </a:rPr>
              <a:t>описание </a:t>
            </a:r>
            <a:r>
              <a:rPr lang="ru-RU" altLang="ru-RU" sz="2400" b="0" i="0" dirty="0">
                <a:solidFill>
                  <a:schemeClr val="tx1"/>
                </a:solidFill>
              </a:rPr>
              <a:t>информационных потребностей задачи в виде внешней концептуальной схемы данных;</a:t>
            </a:r>
          </a:p>
          <a:p>
            <a:pPr algn="just"/>
            <a:endParaRPr lang="ru-RU" altLang="ru-RU" sz="2400" b="0" i="0" dirty="0">
              <a:solidFill>
                <a:schemeClr val="tx1"/>
              </a:solidFill>
            </a:endParaRPr>
          </a:p>
          <a:p>
            <a:pPr lvl="1" algn="just">
              <a:buSzPts val="1400"/>
              <a:buFont typeface="Symbol" panose="05050102010706020507" pitchFamily="18" charset="2"/>
              <a:buChar char=""/>
            </a:pPr>
            <a:r>
              <a:rPr lang="ru-RU" altLang="ru-RU" sz="2400" b="0" i="0" dirty="0">
                <a:solidFill>
                  <a:schemeClr val="tx1"/>
                </a:solidFill>
              </a:rPr>
              <a:t> </a:t>
            </a:r>
            <a:r>
              <a:rPr lang="ru-RU" altLang="ru-RU" sz="2400" i="0" dirty="0">
                <a:solidFill>
                  <a:schemeClr val="tx1"/>
                </a:solidFill>
              </a:rPr>
              <a:t>требования</a:t>
            </a:r>
            <a:r>
              <a:rPr lang="ru-RU" altLang="ru-RU" sz="2400" b="0" i="0" dirty="0">
                <a:solidFill>
                  <a:schemeClr val="tx1"/>
                </a:solidFill>
              </a:rPr>
              <a:t> к режиму решения, к времени решения, к сроку хранения.</a:t>
            </a:r>
          </a:p>
          <a:p>
            <a:pPr lvl="1" algn="just">
              <a:buSzPts val="1400"/>
            </a:pPr>
            <a:endParaRPr lang="ru-RU" altLang="ru-RU" sz="2400" b="0" i="0" dirty="0">
              <a:solidFill>
                <a:schemeClr val="tx1"/>
              </a:solidFill>
            </a:endParaRPr>
          </a:p>
          <a:p>
            <a:pPr lvl="1" algn="just">
              <a:buSzPts val="1400"/>
            </a:pPr>
            <a:r>
              <a:rPr lang="ru-RU" altLang="ru-RU" sz="2400" i="0" dirty="0">
                <a:solidFill>
                  <a:schemeClr val="tx1"/>
                </a:solidFill>
              </a:rPr>
              <a:t>2. Разработка схемы деления САПР на части </a:t>
            </a:r>
            <a:r>
              <a:rPr lang="ru-RU" altLang="ru-RU" sz="2400" b="0" i="0" dirty="0">
                <a:solidFill>
                  <a:schemeClr val="tx1"/>
                </a:solidFill>
              </a:rPr>
              <a:t>(пункты обработки информации (ПОИ) и система обмена данными (СОД). )  </a:t>
            </a: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1E807023-E0AB-4076-889D-DDBD70822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51651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3033320"/>
      </p:ext>
    </p:extLst>
  </p:cSld>
  <p:clrMapOvr>
    <a:masterClrMapping/>
  </p:clrMapOvr>
  <p:transition spd="med"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1">
            <a:extLst>
              <a:ext uri="{FF2B5EF4-FFF2-40B4-BE49-F238E27FC236}">
                <a16:creationId xmlns:a16="http://schemas.microsoft.com/office/drawing/2014/main" id="{4587E60C-151E-4BF9-9FE2-21C717921A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59A62310-755B-44A3-9C22-E162830971E2}" type="slidenum">
              <a:rPr lang="ru-RU" altLang="ru-RU" sz="1200" smtClean="0">
                <a:solidFill>
                  <a:srgbClr val="B5A788"/>
                </a:solidFill>
              </a:rPr>
              <a:pPr/>
              <a:t>7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28675" name="TextBox 3">
            <a:extLst>
              <a:ext uri="{FF2B5EF4-FFF2-40B4-BE49-F238E27FC236}">
                <a16:creationId xmlns:a16="http://schemas.microsoft.com/office/drawing/2014/main" id="{52E9593F-7A0D-4A63-ABE8-71124DB3B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575" y="-19050"/>
            <a:ext cx="8556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400" i="0">
                <a:solidFill>
                  <a:srgbClr val="FF0000"/>
                </a:solidFill>
                <a:cs typeface="Times New Roman" panose="02020603050405020304" pitchFamily="18" charset="0"/>
              </a:rPr>
              <a:t>Этап 2. Разработка основных решений по видам обеспечения САПР. </a:t>
            </a:r>
            <a:endParaRPr lang="ru-RU" altLang="ru-RU" sz="2400" i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F54319-13B4-408F-BFCC-0FD79C789F78}"/>
              </a:ext>
            </a:extLst>
          </p:cNvPr>
          <p:cNvSpPr txBox="1"/>
          <p:nvPr/>
        </p:nvSpPr>
        <p:spPr>
          <a:xfrm>
            <a:off x="1044575" y="1143000"/>
            <a:ext cx="8001000" cy="4154984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indent="0"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На данном этапе ЭП рассматриваются </a:t>
            </a:r>
          </a:p>
          <a:p>
            <a:pPr indent="0"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техническое (ТО), программное (ПО), информационное (ИО) и организационное (ОО) обеспечения.</a:t>
            </a:r>
          </a:p>
          <a:p>
            <a:pPr indent="0" algn="just"/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 1. </a:t>
            </a:r>
            <a:r>
              <a:rPr lang="ru-RU" altLang="ru-RU" sz="2400" i="0" dirty="0">
                <a:solidFill>
                  <a:schemeClr val="tx1"/>
                </a:solidFill>
              </a:rPr>
              <a:t>Техническое обеспечение: </a:t>
            </a:r>
            <a:r>
              <a:rPr lang="ru-RU" altLang="ru-RU" sz="2400" b="0" i="0" dirty="0">
                <a:solidFill>
                  <a:schemeClr val="tx1"/>
                </a:solidFill>
              </a:rPr>
              <a:t>формирование вариантов структур комплекса технических средств (КТС).</a:t>
            </a:r>
          </a:p>
          <a:p>
            <a:pPr algn="just"/>
            <a:endParaRPr lang="ru-RU" altLang="ru-RU" sz="2400" b="0" i="0" dirty="0">
              <a:solidFill>
                <a:schemeClr val="tx1"/>
              </a:solidFill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</a:rPr>
              <a:t>2. Программное обеспечение: </a:t>
            </a:r>
            <a:r>
              <a:rPr lang="ru-RU" altLang="ru-RU" sz="2400" b="0" i="0" dirty="0">
                <a:solidFill>
                  <a:schemeClr val="tx1"/>
                </a:solidFill>
              </a:rPr>
              <a:t>определение структуры ПО; выделение общего и прикладного ПО; определение состава программных компонентов, пакетов прикладных программ и программно-методических комплексов. </a:t>
            </a: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37CE101A-DE84-4661-A548-FE4D814AB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809" y="494716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1">
            <a:extLst>
              <a:ext uri="{FF2B5EF4-FFF2-40B4-BE49-F238E27FC236}">
                <a16:creationId xmlns:a16="http://schemas.microsoft.com/office/drawing/2014/main" id="{4587E60C-151E-4BF9-9FE2-21C717921A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59A62310-755B-44A3-9C22-E162830971E2}" type="slidenum">
              <a:rPr lang="ru-RU" altLang="ru-RU" sz="1200" smtClean="0">
                <a:solidFill>
                  <a:srgbClr val="B5A788"/>
                </a:solidFill>
              </a:rPr>
              <a:pPr/>
              <a:t>8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F54319-13B4-408F-BFCC-0FD79C789F78}"/>
              </a:ext>
            </a:extLst>
          </p:cNvPr>
          <p:cNvSpPr txBox="1"/>
          <p:nvPr/>
        </p:nvSpPr>
        <p:spPr>
          <a:xfrm>
            <a:off x="1069975" y="1143000"/>
            <a:ext cx="8001000" cy="378565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endParaRPr lang="ru-RU" altLang="ru-RU" sz="2400" i="0" dirty="0">
              <a:solidFill>
                <a:schemeClr val="tx1"/>
              </a:solidFill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</a:rPr>
              <a:t>3. Информационное обеспечение: </a:t>
            </a:r>
            <a:r>
              <a:rPr lang="ru-RU" altLang="ru-RU" sz="2400" b="0" i="0" dirty="0">
                <a:solidFill>
                  <a:schemeClr val="tx1"/>
                </a:solidFill>
              </a:rPr>
              <a:t>определение состава информации; формирование структуры ИО; определение объектов информационного фонда и характеристик информационных потоков.</a:t>
            </a:r>
          </a:p>
          <a:p>
            <a:pPr algn="just"/>
            <a:endParaRPr lang="ru-RU" altLang="ru-RU" sz="2400" b="0" i="0" dirty="0">
              <a:solidFill>
                <a:schemeClr val="tx1"/>
              </a:solidFill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</a:rPr>
              <a:t>4. Организационное обеспечение: </a:t>
            </a:r>
            <a:r>
              <a:rPr lang="ru-RU" altLang="ru-RU" sz="2400" b="0" i="0" dirty="0">
                <a:solidFill>
                  <a:schemeClr val="tx1"/>
                </a:solidFill>
              </a:rPr>
              <a:t>формирование структурной схемы подразделений организации — пользователя САПР, определение их функций и взаимосвязей между собой.</a:t>
            </a:r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37CE101A-DE84-4661-A548-FE4D814AB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04800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5394698"/>
      </p:ext>
    </p:extLst>
  </p:cSld>
  <p:clrMapOvr>
    <a:masterClrMapping/>
  </p:clrMapOvr>
  <p:transition spd="med"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1">
            <a:extLst>
              <a:ext uri="{FF2B5EF4-FFF2-40B4-BE49-F238E27FC236}">
                <a16:creationId xmlns:a16="http://schemas.microsoft.com/office/drawing/2014/main" id="{79C40C9C-5777-4BB1-8954-F6FA99D463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5CD9BCD5-68EC-4FD8-9019-4762B14F65ED}" type="slidenum">
              <a:rPr lang="ru-RU" altLang="ru-RU" sz="1200" smtClean="0">
                <a:solidFill>
                  <a:srgbClr val="B5A788"/>
                </a:solidFill>
              </a:rPr>
              <a:pPr/>
              <a:t>9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71D2B1-BA33-4065-ACD6-9F2487FF9659}"/>
              </a:ext>
            </a:extLst>
          </p:cNvPr>
          <p:cNvSpPr txBox="1"/>
          <p:nvPr/>
        </p:nvSpPr>
        <p:spPr>
          <a:xfrm>
            <a:off x="1066800" y="167427"/>
            <a:ext cx="7848600" cy="637063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539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Этап 3. Разработка решений </a:t>
            </a:r>
          </a:p>
          <a:p>
            <a:pPr algn="just"/>
            <a:r>
              <a:rPr lang="ru-RU" altLang="ru-RU" sz="2400" i="0" dirty="0">
                <a:solidFill>
                  <a:srgbClr val="FF0000"/>
                </a:solidFill>
                <a:cs typeface="Times New Roman" panose="02020603050405020304" pitchFamily="18" charset="0"/>
              </a:rPr>
              <a:t>по процессу функционирования САПР. </a:t>
            </a:r>
          </a:p>
          <a:p>
            <a:pPr algn="just"/>
            <a:endParaRPr lang="ru-RU" altLang="ru-RU" sz="2400" i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Этап включает в себя следующие основные работы:</a:t>
            </a:r>
          </a:p>
          <a:p>
            <a:pPr algn="just"/>
            <a:endParaRPr lang="ru-RU" altLang="ru-RU" sz="24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>
              <a:buFontTx/>
              <a:buAutoNum type="arabicPeriod"/>
            </a:pPr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Уточнение </a:t>
            </a:r>
            <a:r>
              <a:rPr lang="ru-RU" alt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функциональной и функционально-топологической структуры САПР. </a:t>
            </a:r>
          </a:p>
          <a:p>
            <a:pPr algn="just"/>
            <a:endParaRPr lang="ru-RU" altLang="ru-RU" sz="2400" b="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indent="0"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2. Уточнение</a:t>
            </a:r>
            <a:r>
              <a:rPr lang="ru-RU" alt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технологии автоматизированного проектирования.</a:t>
            </a:r>
          </a:p>
          <a:p>
            <a:pPr indent="0" algn="just"/>
            <a:endParaRPr lang="ru-RU" altLang="ru-RU" sz="2400" b="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indent="0"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3. Разработка </a:t>
            </a:r>
            <a:r>
              <a:rPr lang="ru-RU" alt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режимов и регламента функционирования САПР и ее составных частей.</a:t>
            </a:r>
          </a:p>
          <a:p>
            <a:pPr indent="0" algn="just"/>
            <a:endParaRPr lang="ru-RU" altLang="ru-RU" sz="2400" b="0" i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indent="0" algn="just"/>
            <a:r>
              <a:rPr lang="ru-RU" altLang="ru-RU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4. Разработка </a:t>
            </a:r>
            <a:r>
              <a:rPr lang="ru-RU" altLang="ru-RU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общего алгоритма функционирования САПР.</a:t>
            </a:r>
          </a:p>
        </p:txBody>
      </p:sp>
      <p:pic>
        <p:nvPicPr>
          <p:cNvPr id="5" name="Рисунок 3">
            <a:extLst>
              <a:ext uri="{FF2B5EF4-FFF2-40B4-BE49-F238E27FC236}">
                <a16:creationId xmlns:a16="http://schemas.microsoft.com/office/drawing/2014/main" id="{EC183A97-D173-4680-872B-7192B83DB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262" y="178929"/>
            <a:ext cx="12271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4853</TotalTime>
  <Words>1481</Words>
  <Application>Microsoft Office PowerPoint</Application>
  <PresentationFormat>Экран (4:3)</PresentationFormat>
  <Paragraphs>210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Calibri</vt:lpstr>
      <vt:lpstr>Corbel</vt:lpstr>
      <vt:lpstr>Gill Sans MT</vt:lpstr>
      <vt:lpstr>Symbol</vt:lpstr>
      <vt:lpstr>Tahoma</vt:lpstr>
      <vt:lpstr>Times New Roman</vt:lpstr>
      <vt:lpstr>Verdana</vt:lpstr>
      <vt:lpstr>Wingdings 2</vt:lpstr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Bulatbayeva</dc:creator>
  <cp:lastModifiedBy>Julia Bulatbayeva</cp:lastModifiedBy>
  <cp:revision>871</cp:revision>
  <cp:lastPrinted>1601-01-01T00:00:00Z</cp:lastPrinted>
  <dcterms:created xsi:type="dcterms:W3CDTF">1601-01-01T00:00:00Z</dcterms:created>
  <dcterms:modified xsi:type="dcterms:W3CDTF">2025-11-10T13:16:54Z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