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68" r:id="rId2"/>
    <p:sldId id="257" r:id="rId3"/>
    <p:sldId id="269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51435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34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65" d="100"/>
          <a:sy n="165" d="100"/>
        </p:scale>
        <p:origin x="56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7705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6351"/>
            <a:ext cx="9171316" cy="5156201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6" y="1803400"/>
            <a:ext cx="5826719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6" y="3038126"/>
            <a:ext cx="5826719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t>8/7/26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674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7346" y="141398"/>
            <a:ext cx="5266210" cy="930020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НАО «Карагандинский технический университет </a:t>
            </a:r>
          </a:p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имени </a:t>
            </a:r>
            <a:r>
              <a:rPr lang="ru-RU" sz="5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Абылкаса</a:t>
            </a:r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Сагинова</a:t>
            </a:r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Разработки месторождений полезных ископаемых</a:t>
            </a:r>
          </a:p>
          <a:p>
            <a:pPr algn="ctr"/>
            <a:endParaRPr lang="kk-KZ" sz="2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b="1" dirty="0">
              <a:solidFill>
                <a:srgbClr val="E3AE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79708" y="1756159"/>
            <a:ext cx="7581573" cy="14811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7. Современные методы и </a:t>
            </a:r>
          </a:p>
          <a:p>
            <a:r>
              <a:rPr lang="ru-RU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 буровзрывных работ</a:t>
            </a:r>
            <a:endParaRPr lang="en-US" sz="28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-16332" y="3942514"/>
            <a:ext cx="741092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5AE53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48058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Автор: </a:t>
            </a:r>
            <a:r>
              <a:rPr lang="en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PhD, 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ассоциированный профессор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Суимбаева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Айгерим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Маратовна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800" b="1" dirty="0" err="1">
              <a:solidFill>
                <a:srgbClr val="27349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14552E9-BBAD-32C3-4A39-5C06396804D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03507" y="64654"/>
            <a:ext cx="1239329" cy="108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33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B7151FD-EF4E-FE50-F3DD-39DDB9C7A703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2" name="Text 0"/>
          <p:cNvSpPr/>
          <p:nvPr/>
        </p:nvSpPr>
        <p:spPr>
          <a:xfrm>
            <a:off x="472901" y="377056"/>
            <a:ext cx="8202960" cy="422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Контрольные вопросы и литература</a:t>
            </a:r>
          </a:p>
        </p:txBody>
      </p:sp>
      <p:sp>
        <p:nvSpPr>
          <p:cNvPr id="17" name="Text 1">
            <a:extLst>
              <a:ext uri="{FF2B5EF4-FFF2-40B4-BE49-F238E27FC236}">
                <a16:creationId xmlns:a16="http://schemas.microsoft.com/office/drawing/2014/main" id="{07FDF736-C36E-3B63-A530-ECFFAE1943E6}"/>
              </a:ext>
            </a:extLst>
          </p:cNvPr>
          <p:cNvSpPr/>
          <p:nvPr/>
        </p:nvSpPr>
        <p:spPr>
          <a:xfrm>
            <a:off x="540023" y="879632"/>
            <a:ext cx="3846686" cy="189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Вопросы для самопроверки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2">
            <a:extLst>
              <a:ext uri="{FF2B5EF4-FFF2-40B4-BE49-F238E27FC236}">
                <a16:creationId xmlns:a16="http://schemas.microsoft.com/office/drawing/2014/main" id="{6C2BE282-90D5-B8B0-8DE2-7CDAB1E25739}"/>
              </a:ext>
            </a:extLst>
          </p:cNvPr>
          <p:cNvSpPr/>
          <p:nvPr/>
        </p:nvSpPr>
        <p:spPr>
          <a:xfrm>
            <a:off x="540023" y="1264813"/>
            <a:ext cx="3846686" cy="2620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1. Что такое коэффициент излишка сечения (КИС) и каковы его нормативные значения? Какие негативные последствия возникают при значительном превышении КИС?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2. Что характеризует фактор нарушенности 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D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 критерии Хука-Брауна? 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3. В чём принципиальное различие между предварительным и последующим контурным взрыванием? 4. Какие преимущества имеет гладкое взрывание (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smooth blasting)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 сравнению с </a:t>
            </a:r>
            <a:r>
              <a:rPr lang="ru-RU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предконтурным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взрыванием (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pre-splitting)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 проведении подземных тоннелей? В каком случае </a:t>
            </a:r>
            <a:r>
              <a:rPr lang="ru-RU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предконтурное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взрывание остаётся предпочтительным методом?</a:t>
            </a: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  <p:sp>
        <p:nvSpPr>
          <p:cNvPr id="19" name="Text 3">
            <a:extLst>
              <a:ext uri="{FF2B5EF4-FFF2-40B4-BE49-F238E27FC236}">
                <a16:creationId xmlns:a16="http://schemas.microsoft.com/office/drawing/2014/main" id="{A93319E7-045C-D7AD-2538-71C786378602}"/>
              </a:ext>
            </a:extLst>
          </p:cNvPr>
          <p:cNvSpPr/>
          <p:nvPr/>
        </p:nvSpPr>
        <p:spPr>
          <a:xfrm>
            <a:off x="4762054" y="886743"/>
            <a:ext cx="3846686" cy="189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Рекомендуемая литература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4">
            <a:extLst>
              <a:ext uri="{FF2B5EF4-FFF2-40B4-BE49-F238E27FC236}">
                <a16:creationId xmlns:a16="http://schemas.microsoft.com/office/drawing/2014/main" id="{2B009AE5-EBE5-9B30-640A-3815C0247256}"/>
              </a:ext>
            </a:extLst>
          </p:cNvPr>
          <p:cNvSpPr/>
          <p:nvPr/>
        </p:nvSpPr>
        <p:spPr>
          <a:xfrm>
            <a:off x="4762054" y="1226070"/>
            <a:ext cx="4146276" cy="2138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1. </a:t>
            </a:r>
            <a:r>
              <a:rPr lang="ru-RU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Дёмшина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Н. Буровзрывные работы в «едином окне» - повышение эффективности ведения взрывных работ // </a:t>
            </a:r>
            <a:r>
              <a:rPr lang="ru-RU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Внедра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. 2026.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2. </a:t>
            </a:r>
            <a:r>
              <a:rPr lang="ru-RU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Хакулов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В.А. Анализ негативных последствий переборов при проходке горных выработок // Донецкий национальный технический университет, 2012.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3. Жариков С.Н., Кутуев В.А. Результаты экспериментальных исследований динамического действия взрыва на предельном контуре карьера // Институт горного дела </a:t>
            </a:r>
            <a:r>
              <a:rPr lang="ru-RU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УрО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РАН. - 2021.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4. Рахманов Р.А., Аленичев И.А., Лушников В.Н. Технологии щадящего взрывания, опыт и перспективы внедрения на предприятиях компании «Полюс» // Горный журнал. 2021. № 1.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5. </a:t>
            </a:r>
            <a:r>
              <a:rPr lang="ru-RU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Хоек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Э., Браун Э.Т. Критерий разрушения Хука-Брауна // Горная энциклопедия. 1980.</a:t>
            </a: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19" y="2002185"/>
            <a:ext cx="4004965" cy="19050"/>
          </a:xfrm>
          <a:prstGeom prst="rect">
            <a:avLst/>
          </a:prstGeom>
        </p:spPr>
      </p:pic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201" y="1889522"/>
            <a:ext cx="4005039" cy="19050"/>
          </a:xfrm>
          <a:prstGeom prst="rect">
            <a:avLst/>
          </a:prstGeom>
        </p:spPr>
      </p:pic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19" y="3326978"/>
            <a:ext cx="4004965" cy="19050"/>
          </a:xfrm>
          <a:prstGeom prst="rect">
            <a:avLst/>
          </a:prstGeom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6F89910-7FC5-3756-D675-EDBBF0AC0618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89A0AC95-725F-B4F4-8E65-F56829722076}"/>
              </a:ext>
            </a:extLst>
          </p:cNvPr>
          <p:cNvSpPr/>
          <p:nvPr/>
        </p:nvSpPr>
        <p:spPr>
          <a:xfrm>
            <a:off x="540023" y="665154"/>
            <a:ext cx="8063954" cy="385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Цел</a:t>
            </a: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ь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и план лекции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">
            <a:extLst>
              <a:ext uri="{FF2B5EF4-FFF2-40B4-BE49-F238E27FC236}">
                <a16:creationId xmlns:a16="http://schemas.microsoft.com/office/drawing/2014/main" id="{E00B3B25-898A-0E83-0B3E-E2A4197AB830}"/>
              </a:ext>
            </a:extLst>
          </p:cNvPr>
          <p:cNvSpPr/>
          <p:nvPr/>
        </p:nvSpPr>
        <p:spPr>
          <a:xfrm>
            <a:off x="540023" y="1305194"/>
            <a:ext cx="8063954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1200" b="1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Цель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сформировать у обучающихся комплексное представление о современных подходах к контролю качества буровзрывных работ, включая проблемы перебора и недобора сечения горных выработок и их влияние на устойчивость </a:t>
            </a:r>
            <a:r>
              <a:rPr lang="ru-RU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приконтурного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массива. Ознакомить с критериями оценки качества БВР, в частности коэффициентом излишка сечения (КИС) и фактором нарушенности массива </a:t>
            </a:r>
            <a:r>
              <a:rPr lang="en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D 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 критерии Хука-Брауна. Изучить технологии контурного и </a:t>
            </a:r>
            <a:r>
              <a:rPr lang="ru-RU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предконтурного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взрывания, позволяющие минимизировать повреждения законтурного массива. Освоить методы оптимизации паспортов БВР на основе геологического индекса прочности (</a:t>
            </a:r>
            <a:r>
              <a:rPr lang="en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GSI) 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для повышения точности и безопасности горных работ.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2">
            <a:extLst>
              <a:ext uri="{FF2B5EF4-FFF2-40B4-BE49-F238E27FC236}">
                <a16:creationId xmlns:a16="http://schemas.microsoft.com/office/drawing/2014/main" id="{34A312E5-8E86-722D-6EE8-FB7A492DDF36}"/>
              </a:ext>
            </a:extLst>
          </p:cNvPr>
          <p:cNvSpPr/>
          <p:nvPr/>
        </p:nvSpPr>
        <p:spPr>
          <a:xfrm>
            <a:off x="540023" y="2955604"/>
            <a:ext cx="30859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01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hape 3">
            <a:extLst>
              <a:ext uri="{FF2B5EF4-FFF2-40B4-BE49-F238E27FC236}">
                <a16:creationId xmlns:a16="http://schemas.microsoft.com/office/drawing/2014/main" id="{014BB97D-AD4C-994B-B7DD-AF9E9AF9AFD3}"/>
              </a:ext>
            </a:extLst>
          </p:cNvPr>
          <p:cNvSpPr/>
          <p:nvPr/>
        </p:nvSpPr>
        <p:spPr>
          <a:xfrm>
            <a:off x="540023" y="3198790"/>
            <a:ext cx="2585145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18" name="Text 4">
            <a:extLst>
              <a:ext uri="{FF2B5EF4-FFF2-40B4-BE49-F238E27FC236}">
                <a16:creationId xmlns:a16="http://schemas.microsoft.com/office/drawing/2014/main" id="{494BD6E6-12C2-0971-E8A9-195B6F140054}"/>
              </a:ext>
            </a:extLst>
          </p:cNvPr>
          <p:cNvSpPr/>
          <p:nvPr/>
        </p:nvSpPr>
        <p:spPr>
          <a:xfrm>
            <a:off x="540023" y="3313983"/>
            <a:ext cx="2585145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Проблема перебора и недобора сечения выработок </a:t>
            </a:r>
            <a:endParaRPr lang="en-US" sz="1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5">
            <a:extLst>
              <a:ext uri="{FF2B5EF4-FFF2-40B4-BE49-F238E27FC236}">
                <a16:creationId xmlns:a16="http://schemas.microsoft.com/office/drawing/2014/main" id="{7D03F188-2919-E3CB-65BA-9E4C80BB6F54}"/>
              </a:ext>
            </a:extLst>
          </p:cNvPr>
          <p:cNvSpPr/>
          <p:nvPr/>
        </p:nvSpPr>
        <p:spPr>
          <a:xfrm>
            <a:off x="540023" y="3758022"/>
            <a:ext cx="2585145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Влияние БВР на устойчивость </a:t>
            </a:r>
            <a:r>
              <a:rPr lang="ru-RU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приконтурного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массива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6">
            <a:extLst>
              <a:ext uri="{FF2B5EF4-FFF2-40B4-BE49-F238E27FC236}">
                <a16:creationId xmlns:a16="http://schemas.microsoft.com/office/drawing/2014/main" id="{1C431651-71BA-4D60-36F6-5CA010F566AA}"/>
              </a:ext>
            </a:extLst>
          </p:cNvPr>
          <p:cNvSpPr/>
          <p:nvPr/>
        </p:nvSpPr>
        <p:spPr>
          <a:xfrm>
            <a:off x="3279428" y="2955604"/>
            <a:ext cx="30859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02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Shape 7">
            <a:extLst>
              <a:ext uri="{FF2B5EF4-FFF2-40B4-BE49-F238E27FC236}">
                <a16:creationId xmlns:a16="http://schemas.microsoft.com/office/drawing/2014/main" id="{988D0B6B-32BD-FCC6-8A77-33A91B49DFED}"/>
              </a:ext>
            </a:extLst>
          </p:cNvPr>
          <p:cNvSpPr/>
          <p:nvPr/>
        </p:nvSpPr>
        <p:spPr>
          <a:xfrm>
            <a:off x="3279428" y="3198790"/>
            <a:ext cx="2585145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22" name="Text 8">
            <a:extLst>
              <a:ext uri="{FF2B5EF4-FFF2-40B4-BE49-F238E27FC236}">
                <a16:creationId xmlns:a16="http://schemas.microsoft.com/office/drawing/2014/main" id="{36E60F6D-33EE-74E4-EE12-68767BB55F6E}"/>
              </a:ext>
            </a:extLst>
          </p:cNvPr>
          <p:cNvSpPr/>
          <p:nvPr/>
        </p:nvSpPr>
        <p:spPr>
          <a:xfrm>
            <a:off x="3279428" y="3313983"/>
            <a:ext cx="258514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Фактор </a:t>
            </a:r>
            <a:r>
              <a:rPr lang="en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D </a:t>
            </a: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 КИС </a:t>
            </a:r>
            <a:endParaRPr lang="en-US" sz="1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9">
            <a:extLst>
              <a:ext uri="{FF2B5EF4-FFF2-40B4-BE49-F238E27FC236}">
                <a16:creationId xmlns:a16="http://schemas.microsoft.com/office/drawing/2014/main" id="{8D4CDB9F-8048-C77B-A2CC-D49DC0CC78A2}"/>
              </a:ext>
            </a:extLst>
          </p:cNvPr>
          <p:cNvSpPr/>
          <p:nvPr/>
        </p:nvSpPr>
        <p:spPr>
          <a:xfrm>
            <a:off x="3279428" y="3568438"/>
            <a:ext cx="2585145" cy="4938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Фактор нарушенности (</a:t>
            </a:r>
            <a:r>
              <a:rPr lang="en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D)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 коэффициент излишка сечения (КИС)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10">
            <a:extLst>
              <a:ext uri="{FF2B5EF4-FFF2-40B4-BE49-F238E27FC236}">
                <a16:creationId xmlns:a16="http://schemas.microsoft.com/office/drawing/2014/main" id="{BD99D779-B18C-F9BD-29AA-EF9EDB5973C2}"/>
              </a:ext>
            </a:extLst>
          </p:cNvPr>
          <p:cNvSpPr/>
          <p:nvPr/>
        </p:nvSpPr>
        <p:spPr>
          <a:xfrm>
            <a:off x="6018833" y="2955604"/>
            <a:ext cx="30859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03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Shape 11">
            <a:extLst>
              <a:ext uri="{FF2B5EF4-FFF2-40B4-BE49-F238E27FC236}">
                <a16:creationId xmlns:a16="http://schemas.microsoft.com/office/drawing/2014/main" id="{4761F384-C510-0187-ACC8-41F63C06F6F4}"/>
              </a:ext>
            </a:extLst>
          </p:cNvPr>
          <p:cNvSpPr/>
          <p:nvPr/>
        </p:nvSpPr>
        <p:spPr>
          <a:xfrm>
            <a:off x="6018833" y="3198790"/>
            <a:ext cx="2585145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26" name="Text 12">
            <a:extLst>
              <a:ext uri="{FF2B5EF4-FFF2-40B4-BE49-F238E27FC236}">
                <a16:creationId xmlns:a16="http://schemas.microsoft.com/office/drawing/2014/main" id="{32471CE0-9161-123E-E813-D05ABAB6BB87}"/>
              </a:ext>
            </a:extLst>
          </p:cNvPr>
          <p:cNvSpPr/>
          <p:nvPr/>
        </p:nvSpPr>
        <p:spPr>
          <a:xfrm>
            <a:off x="6018833" y="3313983"/>
            <a:ext cx="258514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Контурное и </a:t>
            </a:r>
            <a:r>
              <a:rPr lang="ru-RU" sz="1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предконтурное</a:t>
            </a: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взрывание</a:t>
            </a:r>
            <a:endParaRPr lang="en-US" sz="1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13">
            <a:extLst>
              <a:ext uri="{FF2B5EF4-FFF2-40B4-BE49-F238E27FC236}">
                <a16:creationId xmlns:a16="http://schemas.microsoft.com/office/drawing/2014/main" id="{7009D329-79CD-1F94-C9FC-6FA52A26EF71}"/>
              </a:ext>
            </a:extLst>
          </p:cNvPr>
          <p:cNvSpPr/>
          <p:nvPr/>
        </p:nvSpPr>
        <p:spPr>
          <a:xfrm>
            <a:off x="6018833" y="3777662"/>
            <a:ext cx="2784204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Оптимизация паспортов БВР с учётом </a:t>
            </a:r>
            <a:r>
              <a:rPr lang="en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GSI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6FD4DA-21DF-52E3-0642-15C87F448F3B}"/>
              </a:ext>
            </a:extLst>
          </p:cNvPr>
          <p:cNvSpPr txBox="1"/>
          <p:nvPr/>
        </p:nvSpPr>
        <p:spPr>
          <a:xfrm>
            <a:off x="618978" y="244607"/>
            <a:ext cx="79060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27349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1) Проблема перебора и недобора сечения выработок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F8BF50F-06C0-ADA1-B824-67B43FA68DEC}"/>
              </a:ext>
            </a:extLst>
          </p:cNvPr>
          <p:cNvSpPr/>
          <p:nvPr/>
        </p:nvSpPr>
        <p:spPr>
          <a:xfrm>
            <a:off x="7966129" y="4680488"/>
            <a:ext cx="1177871" cy="46301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81D95634-CCE5-EE17-F93B-5D0EE96B78F5}"/>
              </a:ext>
            </a:extLst>
          </p:cNvPr>
          <p:cNvSpPr/>
          <p:nvPr/>
        </p:nvSpPr>
        <p:spPr>
          <a:xfrm>
            <a:off x="540023" y="449387"/>
            <a:ext cx="4634954" cy="6508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endParaRPr lang="en-US" sz="205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1B72BCD6-864C-84E4-9A80-EB089F4BBAFF}"/>
              </a:ext>
            </a:extLst>
          </p:cNvPr>
          <p:cNvSpPr/>
          <p:nvPr/>
        </p:nvSpPr>
        <p:spPr>
          <a:xfrm>
            <a:off x="431993" y="926666"/>
            <a:ext cx="2954107" cy="5601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От качества БВР зависят безопасность, устойчивость выработок и себестоимость добычи. Ошибки в расчёте параметров ведут к обрушениям и снижению несущей способности крепи.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hape 4">
            <a:extLst>
              <a:ext uri="{FF2B5EF4-FFF2-40B4-BE49-F238E27FC236}">
                <a16:creationId xmlns:a16="http://schemas.microsoft.com/office/drawing/2014/main" id="{2EEF2C2C-E797-892D-1E98-DEBD8CB70D0C}"/>
              </a:ext>
            </a:extLst>
          </p:cNvPr>
          <p:cNvSpPr/>
          <p:nvPr/>
        </p:nvSpPr>
        <p:spPr>
          <a:xfrm>
            <a:off x="431993" y="2562021"/>
            <a:ext cx="2892393" cy="863103"/>
          </a:xfrm>
          <a:prstGeom prst="roundRect">
            <a:avLst>
              <a:gd name="adj" fmla="val 7691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DBA657F5-763F-8984-90D3-67402EC1355F}"/>
              </a:ext>
            </a:extLst>
          </p:cNvPr>
          <p:cNvSpPr/>
          <p:nvPr/>
        </p:nvSpPr>
        <p:spPr>
          <a:xfrm>
            <a:off x="538628" y="2668657"/>
            <a:ext cx="3180079" cy="1592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Проблема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E019AFE8-F6E9-B8E6-A633-F720B47E7A34}"/>
              </a:ext>
            </a:extLst>
          </p:cNvPr>
          <p:cNvSpPr/>
          <p:nvPr/>
        </p:nvSpPr>
        <p:spPr>
          <a:xfrm>
            <a:off x="538629" y="2871808"/>
            <a:ext cx="2585538" cy="140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Нестабильность гранулометрии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и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endParaRPr lang="ru-RU" sz="1400" dirty="0">
              <a:latin typeface="Times New Roman" panose="02020603050405020304" pitchFamily="18" charset="0"/>
              <a:ea typeface="DM Sans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15000"/>
              </a:lnSpc>
              <a:buNone/>
            </a:pP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отклонение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контура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от проекта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Shape 7">
            <a:extLst>
              <a:ext uri="{FF2B5EF4-FFF2-40B4-BE49-F238E27FC236}">
                <a16:creationId xmlns:a16="http://schemas.microsoft.com/office/drawing/2014/main" id="{BBB34000-7CA5-7A6E-3137-53AE00961F72}"/>
              </a:ext>
            </a:extLst>
          </p:cNvPr>
          <p:cNvSpPr/>
          <p:nvPr/>
        </p:nvSpPr>
        <p:spPr>
          <a:xfrm>
            <a:off x="431993" y="3688283"/>
            <a:ext cx="2892393" cy="1092943"/>
          </a:xfrm>
          <a:prstGeom prst="roundRect">
            <a:avLst>
              <a:gd name="adj" fmla="val 7691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14" name="Text 8">
            <a:extLst>
              <a:ext uri="{FF2B5EF4-FFF2-40B4-BE49-F238E27FC236}">
                <a16:creationId xmlns:a16="http://schemas.microsoft.com/office/drawing/2014/main" id="{D550C17C-4FF0-656E-960D-46E8513D69DF}"/>
              </a:ext>
            </a:extLst>
          </p:cNvPr>
          <p:cNvSpPr/>
          <p:nvPr/>
        </p:nvSpPr>
        <p:spPr>
          <a:xfrm>
            <a:off x="538628" y="3794919"/>
            <a:ext cx="3180079" cy="1592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Решение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9">
            <a:extLst>
              <a:ext uri="{FF2B5EF4-FFF2-40B4-BE49-F238E27FC236}">
                <a16:creationId xmlns:a16="http://schemas.microsoft.com/office/drawing/2014/main" id="{C419A32D-FE2A-E653-397B-BDDDA338CB61}"/>
              </a:ext>
            </a:extLst>
          </p:cNvPr>
          <p:cNvSpPr/>
          <p:nvPr/>
        </p:nvSpPr>
        <p:spPr>
          <a:xfrm>
            <a:off x="538629" y="3998070"/>
            <a:ext cx="2585538" cy="140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Щадящее взрывание + </a:t>
            </a:r>
            <a:endParaRPr lang="ru-RU" sz="1400" dirty="0">
              <a:latin typeface="Times New Roman" panose="02020603050405020304" pitchFamily="18" charset="0"/>
              <a:ea typeface="DM Sans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15000"/>
              </a:lnSpc>
              <a:buNone/>
            </a:pP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геомеханическая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классификация</a:t>
            </a:r>
            <a:endParaRPr lang="ru-RU" sz="1400" dirty="0">
              <a:latin typeface="Times New Roman" panose="02020603050405020304" pitchFamily="18" charset="0"/>
              <a:ea typeface="DM Sans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15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(GSI, фактор D)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3">
            <a:extLst>
              <a:ext uri="{FF2B5EF4-FFF2-40B4-BE49-F238E27FC236}">
                <a16:creationId xmlns:a16="http://schemas.microsoft.com/office/drawing/2014/main" id="{32A42EA3-07B7-0FE8-788D-D4CC72BB77C3}"/>
              </a:ext>
            </a:extLst>
          </p:cNvPr>
          <p:cNvSpPr/>
          <p:nvPr/>
        </p:nvSpPr>
        <p:spPr>
          <a:xfrm>
            <a:off x="4091359" y="953393"/>
            <a:ext cx="4620648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Перебор сечения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4">
            <a:extLst>
              <a:ext uri="{FF2B5EF4-FFF2-40B4-BE49-F238E27FC236}">
                <a16:creationId xmlns:a16="http://schemas.microsoft.com/office/drawing/2014/main" id="{14C5A525-4538-487C-D9BA-99AD8D826C92}"/>
              </a:ext>
            </a:extLst>
          </p:cNvPr>
          <p:cNvSpPr/>
          <p:nvPr/>
        </p:nvSpPr>
        <p:spPr>
          <a:xfrm>
            <a:off x="4091359" y="1241152"/>
            <a:ext cx="4620648" cy="352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Фактическая площадь превышает проектную. Последствия: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21C1AA9F-74DC-3CDC-0644-23B3E41C089A}"/>
              </a:ext>
            </a:extLst>
          </p:cNvPr>
          <p:cNvSpPr/>
          <p:nvPr/>
        </p:nvSpPr>
        <p:spPr>
          <a:xfrm>
            <a:off x="4091359" y="1521931"/>
            <a:ext cx="4620648" cy="15167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182880" indent="-182880" algn="l">
              <a:lnSpc>
                <a:spcPct val="123000"/>
              </a:lnSpc>
              <a:buSzPct val="100000"/>
              <a:buChar char="•"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Увеличение объёмов забутовки закрепного пространства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880" indent="-182880" algn="l">
              <a:lnSpc>
                <a:spcPct val="123000"/>
              </a:lnSpc>
              <a:buSzPct val="100000"/>
              <a:buChar char="•"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Неравномерная нагрузка на крепь → деформации и завалы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880" indent="-182880" algn="l">
              <a:lnSpc>
                <a:spcPct val="123000"/>
              </a:lnSpc>
              <a:buSzPct val="100000"/>
              <a:buChar char="•"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Перерасход крепёжных материалов и бетона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880" indent="-182880" algn="l">
              <a:lnSpc>
                <a:spcPct val="123000"/>
              </a:lnSpc>
              <a:buSzPct val="100000"/>
              <a:buChar char="•"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Дополнительный объём породы на транспортировку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6">
            <a:extLst>
              <a:ext uri="{FF2B5EF4-FFF2-40B4-BE49-F238E27FC236}">
                <a16:creationId xmlns:a16="http://schemas.microsoft.com/office/drawing/2014/main" id="{02BB9D7D-E67F-AA2A-7424-88D33A00E529}"/>
              </a:ext>
            </a:extLst>
          </p:cNvPr>
          <p:cNvSpPr/>
          <p:nvPr/>
        </p:nvSpPr>
        <p:spPr>
          <a:xfrm>
            <a:off x="4091359" y="3302272"/>
            <a:ext cx="4620648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Недобор сечения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7">
            <a:extLst>
              <a:ext uri="{FF2B5EF4-FFF2-40B4-BE49-F238E27FC236}">
                <a16:creationId xmlns:a16="http://schemas.microsoft.com/office/drawing/2014/main" id="{0C89FB2F-C442-8576-17FC-CAF6D9C668CA}"/>
              </a:ext>
            </a:extLst>
          </p:cNvPr>
          <p:cNvSpPr/>
          <p:nvPr/>
        </p:nvSpPr>
        <p:spPr>
          <a:xfrm>
            <a:off x="4091359" y="3590032"/>
            <a:ext cx="4620648" cy="7054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Фактическое сечение меньше проектного. Вынужденная доработка контура ручным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инструментом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крайне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опасна и нетехнологична.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707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2BA641E4-6BEE-3672-2518-33201F422CC4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3110817A-8722-05FE-307E-EA0810103290}"/>
              </a:ext>
            </a:extLst>
          </p:cNvPr>
          <p:cNvSpPr/>
          <p:nvPr/>
        </p:nvSpPr>
        <p:spPr>
          <a:xfrm>
            <a:off x="368084" y="317673"/>
            <a:ext cx="8407831" cy="7614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Нарушенность </a:t>
            </a:r>
            <a:r>
              <a:rPr lang="ru-RU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приконтурного</a:t>
            </a: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 массива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8E16AB8-21E3-8620-A3C9-3D6560E9BC78}"/>
              </a:ext>
            </a:extLst>
          </p:cNvPr>
          <p:cNvSpPr txBox="1"/>
          <p:nvPr/>
        </p:nvSpPr>
        <p:spPr>
          <a:xfrm>
            <a:off x="657774" y="3975275"/>
            <a:ext cx="2837094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1 -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Перебор сечения</a:t>
            </a:r>
          </a:p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заложении выработки</a:t>
            </a:r>
          </a:p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простиранию пород</a:t>
            </a:r>
          </a:p>
          <a:p>
            <a:pPr algn="ctr"/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e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minmag.kz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/wp-content/uploads/2022/10/2210_38-43.pdf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 1" descr="preencoded.png">
            <a:extLst>
              <a:ext uri="{FF2B5EF4-FFF2-40B4-BE49-F238E27FC236}">
                <a16:creationId xmlns:a16="http://schemas.microsoft.com/office/drawing/2014/main" id="{27C399D8-21EB-AAF2-B146-979A5E58D0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53152" y="880907"/>
            <a:ext cx="4722763" cy="1260903"/>
          </a:xfrm>
          <a:prstGeom prst="rect">
            <a:avLst/>
          </a:prstGeom>
        </p:spPr>
      </p:pic>
      <p:sp>
        <p:nvSpPr>
          <p:cNvPr id="6" name="Text 3">
            <a:extLst>
              <a:ext uri="{FF2B5EF4-FFF2-40B4-BE49-F238E27FC236}">
                <a16:creationId xmlns:a16="http://schemas.microsoft.com/office/drawing/2014/main" id="{D4B1EEC1-7EDB-825D-31DF-D33E177E81DA}"/>
              </a:ext>
            </a:extLst>
          </p:cNvPr>
          <p:cNvSpPr/>
          <p:nvPr/>
        </p:nvSpPr>
        <p:spPr>
          <a:xfrm>
            <a:off x="4248563" y="1019169"/>
            <a:ext cx="438909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Зона трещин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52FB680D-297F-E4DE-3A43-CE7EF91B4754}"/>
              </a:ext>
            </a:extLst>
          </p:cNvPr>
          <p:cNvSpPr/>
          <p:nvPr/>
        </p:nvSpPr>
        <p:spPr>
          <a:xfrm>
            <a:off x="4248563" y="1278130"/>
            <a:ext cx="4389090" cy="372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Динамическое действие взрыва формирует систему трещин на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глубину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0,5</a:t>
            </a:r>
            <a:r>
              <a:rPr lang="ru-RU" sz="14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3 м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и более. При плохом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качестве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взрыва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до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2</a:t>
            </a:r>
            <a:r>
              <a:rPr lang="ru-RU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3 м в кровле.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Image 2" descr="preencoded.png">
            <a:extLst>
              <a:ext uri="{FF2B5EF4-FFF2-40B4-BE49-F238E27FC236}">
                <a16:creationId xmlns:a16="http://schemas.microsoft.com/office/drawing/2014/main" id="{4292A834-29E5-0D69-4DC8-59627C682D1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53152" y="2206922"/>
            <a:ext cx="4722763" cy="1260903"/>
          </a:xfrm>
          <a:prstGeom prst="rect">
            <a:avLst/>
          </a:prstGeom>
        </p:spPr>
      </p:pic>
      <p:sp>
        <p:nvSpPr>
          <p:cNvPr id="19" name="Text 5">
            <a:extLst>
              <a:ext uri="{FF2B5EF4-FFF2-40B4-BE49-F238E27FC236}">
                <a16:creationId xmlns:a16="http://schemas.microsoft.com/office/drawing/2014/main" id="{BFB469B6-C944-CA29-B44E-8A30472F7AB3}"/>
              </a:ext>
            </a:extLst>
          </p:cNvPr>
          <p:cNvSpPr/>
          <p:nvPr/>
        </p:nvSpPr>
        <p:spPr>
          <a:xfrm>
            <a:off x="4248563" y="2345184"/>
            <a:ext cx="438909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Снижение прочности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6">
            <a:extLst>
              <a:ext uri="{FF2B5EF4-FFF2-40B4-BE49-F238E27FC236}">
                <a16:creationId xmlns:a16="http://schemas.microsoft.com/office/drawing/2014/main" id="{A489F50B-0D20-780E-17DB-A2FC067BE1FA}"/>
              </a:ext>
            </a:extLst>
          </p:cNvPr>
          <p:cNvSpPr/>
          <p:nvPr/>
        </p:nvSpPr>
        <p:spPr>
          <a:xfrm>
            <a:off x="4248563" y="2604145"/>
            <a:ext cx="4389090" cy="372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Модуль деформации, сцепление и угол внутреннего трения снижаются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на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30</a:t>
            </a:r>
            <a:r>
              <a:rPr lang="ru-RU" sz="14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60%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по сравнению с ненарушенным массивом.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Image 3" descr="preencoded.png">
            <a:extLst>
              <a:ext uri="{FF2B5EF4-FFF2-40B4-BE49-F238E27FC236}">
                <a16:creationId xmlns:a16="http://schemas.microsoft.com/office/drawing/2014/main" id="{63A2F53E-5EFB-EC74-D2CE-88532379D37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53152" y="3548438"/>
            <a:ext cx="4722763" cy="1260902"/>
          </a:xfrm>
          <a:prstGeom prst="rect">
            <a:avLst/>
          </a:prstGeom>
        </p:spPr>
      </p:pic>
      <p:sp>
        <p:nvSpPr>
          <p:cNvPr id="22" name="Text 7">
            <a:extLst>
              <a:ext uri="{FF2B5EF4-FFF2-40B4-BE49-F238E27FC236}">
                <a16:creationId xmlns:a16="http://schemas.microsoft.com/office/drawing/2014/main" id="{F39FC4A6-03E6-5586-D9BF-80BD9570B55E}"/>
              </a:ext>
            </a:extLst>
          </p:cNvPr>
          <p:cNvSpPr/>
          <p:nvPr/>
        </p:nvSpPr>
        <p:spPr>
          <a:xfrm>
            <a:off x="4248563" y="3686700"/>
            <a:ext cx="438909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Кумулятивный эффект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8">
            <a:extLst>
              <a:ext uri="{FF2B5EF4-FFF2-40B4-BE49-F238E27FC236}">
                <a16:creationId xmlns:a16="http://schemas.microsoft.com/office/drawing/2014/main" id="{822850D9-2FD0-BA30-2BE9-8F103FCE5C67}"/>
              </a:ext>
            </a:extLst>
          </p:cNvPr>
          <p:cNvSpPr/>
          <p:nvPr/>
        </p:nvSpPr>
        <p:spPr>
          <a:xfrm>
            <a:off x="4248563" y="3945660"/>
            <a:ext cx="4389090" cy="372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Многократные взрывы при постановке уступов создают накопленные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повреждения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максимум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на вершине каждого уступа.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Рисунок 23" descr="Буровзрывные работы">
            <a:extLst>
              <a:ext uri="{FF2B5EF4-FFF2-40B4-BE49-F238E27FC236}">
                <a16:creationId xmlns:a16="http://schemas.microsoft.com/office/drawing/2014/main" id="{AA3E565A-9CCC-BD83-B43A-CAE127548E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774" y="1222036"/>
            <a:ext cx="2837094" cy="257261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5E316545-FFBA-0DE3-5BB8-89462316E09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02714" y="874375"/>
            <a:ext cx="3989412" cy="3271102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A55B26E-8211-1CB2-8609-1059A835453F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6285A78-90B6-DD5B-85E6-635FA95547EC}"/>
              </a:ext>
            </a:extLst>
          </p:cNvPr>
          <p:cNvSpPr txBox="1"/>
          <p:nvPr/>
        </p:nvSpPr>
        <p:spPr>
          <a:xfrm>
            <a:off x="4802715" y="4286959"/>
            <a:ext cx="3913926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2 -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 оптимального и традиционного коэффициента излишка сечения (КИС) при контурном взрывании</a:t>
            </a: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B99C7ACA-1B72-1E4D-8E95-EEDE8F772F05}"/>
              </a:ext>
            </a:extLst>
          </p:cNvPr>
          <p:cNvSpPr/>
          <p:nvPr/>
        </p:nvSpPr>
        <p:spPr>
          <a:xfrm>
            <a:off x="403131" y="356617"/>
            <a:ext cx="815176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2) </a:t>
            </a: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Коэффициент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 излишка сечения (КИС)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ECBF1343-4006-075F-2A26-14AF2D4FC3DC}"/>
              </a:ext>
            </a:extLst>
          </p:cNvPr>
          <p:cNvSpPr/>
          <p:nvPr/>
        </p:nvSpPr>
        <p:spPr>
          <a:xfrm>
            <a:off x="496119" y="1000518"/>
            <a:ext cx="3989412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Формула и нормативы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 0" descr="preencoded.png">
            <a:extLst>
              <a:ext uri="{FF2B5EF4-FFF2-40B4-BE49-F238E27FC236}">
                <a16:creationId xmlns:a16="http://schemas.microsoft.com/office/drawing/2014/main" id="{D323CEAA-433F-86FC-1D22-05EE903FA30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144695" y="1323395"/>
            <a:ext cx="9271039" cy="469212"/>
          </a:xfrm>
          <a:prstGeom prst="rect">
            <a:avLst/>
          </a:prstGeom>
        </p:spPr>
      </p:pic>
      <p:sp>
        <p:nvSpPr>
          <p:cNvPr id="7" name="Text 5">
            <a:extLst>
              <a:ext uri="{FF2B5EF4-FFF2-40B4-BE49-F238E27FC236}">
                <a16:creationId xmlns:a16="http://schemas.microsoft.com/office/drawing/2014/main" id="{C5FE0C43-8333-281C-EE22-514817C07183}"/>
              </a:ext>
            </a:extLst>
          </p:cNvPr>
          <p:cNvSpPr/>
          <p:nvPr/>
        </p:nvSpPr>
        <p:spPr>
          <a:xfrm>
            <a:off x="496119" y="1962883"/>
            <a:ext cx="3989412" cy="28701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 err="1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S</a:t>
            </a:r>
            <a:r>
              <a:rPr lang="en-US" sz="1400" b="1" baseline="-25000" dirty="0" err="1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ф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фактическая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площадь сечения, м²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lnSpc>
                <a:spcPct val="100000"/>
              </a:lnSpc>
              <a:spcAft>
                <a:spcPts val="250"/>
              </a:spcAft>
              <a:buNone/>
            </a:pPr>
            <a:r>
              <a:rPr lang="en-US" sz="1400" b="1" dirty="0" err="1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S</a:t>
            </a:r>
            <a:r>
              <a:rPr lang="en-US" sz="1400" b="1" baseline="-25000" dirty="0" err="1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в.ч</a:t>
            </a:r>
            <a:r>
              <a:rPr lang="en-US" sz="1400" baseline="-250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проектная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площадь сечения вчерне, м²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В паспорте БВР также рассчитывают </a:t>
            </a:r>
            <a:r>
              <a:rPr lang="en-US" sz="14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КИШ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(коэффициент использования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шпуров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)</a:t>
            </a:r>
            <a:r>
              <a:rPr lang="ru-RU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,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обычно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0,80</a:t>
            </a:r>
            <a:r>
              <a:rPr lang="ru-RU" sz="14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0,95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hape 6">
            <a:extLst>
              <a:ext uri="{FF2B5EF4-FFF2-40B4-BE49-F238E27FC236}">
                <a16:creationId xmlns:a16="http://schemas.microsoft.com/office/drawing/2014/main" id="{123F17AE-1F5C-27FE-DCF2-77601361B141}"/>
              </a:ext>
            </a:extLst>
          </p:cNvPr>
          <p:cNvSpPr/>
          <p:nvPr/>
        </p:nvSpPr>
        <p:spPr>
          <a:xfrm>
            <a:off x="427360" y="3368450"/>
            <a:ext cx="4058171" cy="570109"/>
          </a:xfrm>
          <a:prstGeom prst="roundRect">
            <a:avLst>
              <a:gd name="adj" fmla="val 7882"/>
            </a:avLst>
          </a:prstGeom>
          <a:solidFill>
            <a:srgbClr val="FFFDFA"/>
          </a:solidFill>
          <a:ln w="9525">
            <a:solidFill>
              <a:srgbClr val="DDD3BA"/>
            </a:solidFill>
            <a:prstDash val="solid"/>
          </a:ln>
        </p:spPr>
      </p:sp>
      <p:sp>
        <p:nvSpPr>
          <p:cNvPr id="20" name="Text 7">
            <a:extLst>
              <a:ext uri="{FF2B5EF4-FFF2-40B4-BE49-F238E27FC236}">
                <a16:creationId xmlns:a16="http://schemas.microsoft.com/office/drawing/2014/main" id="{BEA3DB6C-A9EB-F064-456B-6A93036045CD}"/>
              </a:ext>
            </a:extLst>
          </p:cNvPr>
          <p:cNvSpPr/>
          <p:nvPr/>
        </p:nvSpPr>
        <p:spPr>
          <a:xfrm>
            <a:off x="507727" y="3425572"/>
            <a:ext cx="3897437" cy="1375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Норма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8">
            <a:extLst>
              <a:ext uri="{FF2B5EF4-FFF2-40B4-BE49-F238E27FC236}">
                <a16:creationId xmlns:a16="http://schemas.microsoft.com/office/drawing/2014/main" id="{06401BF9-CB0B-7FB3-7C3A-9CE4B66DCC9B}"/>
              </a:ext>
            </a:extLst>
          </p:cNvPr>
          <p:cNvSpPr/>
          <p:nvPr/>
        </p:nvSpPr>
        <p:spPr>
          <a:xfrm>
            <a:off x="507727" y="3665994"/>
            <a:ext cx="3897437" cy="1056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КИС = </a:t>
            </a:r>
            <a:r>
              <a:rPr lang="en-US" sz="14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1,03</a:t>
            </a:r>
            <a:r>
              <a:rPr lang="ru-RU" sz="14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1,05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Shape 9">
            <a:extLst>
              <a:ext uri="{FF2B5EF4-FFF2-40B4-BE49-F238E27FC236}">
                <a16:creationId xmlns:a16="http://schemas.microsoft.com/office/drawing/2014/main" id="{2DEA4483-8626-13C0-13BB-40A21F84FA8B}"/>
              </a:ext>
            </a:extLst>
          </p:cNvPr>
          <p:cNvSpPr/>
          <p:nvPr/>
        </p:nvSpPr>
        <p:spPr>
          <a:xfrm>
            <a:off x="427360" y="4089810"/>
            <a:ext cx="4058171" cy="570109"/>
          </a:xfrm>
          <a:prstGeom prst="roundRect">
            <a:avLst>
              <a:gd name="adj" fmla="val 7882"/>
            </a:avLst>
          </a:prstGeom>
          <a:solidFill>
            <a:srgbClr val="FFFDFA"/>
          </a:solidFill>
          <a:ln w="9525">
            <a:solidFill>
              <a:srgbClr val="DDD3BA"/>
            </a:solidFill>
            <a:prstDash val="solid"/>
          </a:ln>
        </p:spPr>
      </p:sp>
      <p:sp>
        <p:nvSpPr>
          <p:cNvPr id="23" name="Text 10">
            <a:extLst>
              <a:ext uri="{FF2B5EF4-FFF2-40B4-BE49-F238E27FC236}">
                <a16:creationId xmlns:a16="http://schemas.microsoft.com/office/drawing/2014/main" id="{EDD067E9-4A88-7BA4-0C31-90B959219F0A}"/>
              </a:ext>
            </a:extLst>
          </p:cNvPr>
          <p:cNvSpPr/>
          <p:nvPr/>
        </p:nvSpPr>
        <p:spPr>
          <a:xfrm>
            <a:off x="507727" y="4115936"/>
            <a:ext cx="3897437" cy="1375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На практике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11">
            <a:extLst>
              <a:ext uri="{FF2B5EF4-FFF2-40B4-BE49-F238E27FC236}">
                <a16:creationId xmlns:a16="http://schemas.microsoft.com/office/drawing/2014/main" id="{1B098CD4-0117-8735-5960-C4CFE3170533}"/>
              </a:ext>
            </a:extLst>
          </p:cNvPr>
          <p:cNvSpPr/>
          <p:nvPr/>
        </p:nvSpPr>
        <p:spPr>
          <a:xfrm>
            <a:off x="507727" y="4379605"/>
            <a:ext cx="3897437" cy="1056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КИС = </a:t>
            </a:r>
            <a:r>
              <a:rPr lang="en-US" sz="14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1,15</a:t>
            </a:r>
            <a:r>
              <a:rPr lang="ru-RU" sz="14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1,20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56" y="419398"/>
            <a:ext cx="8151688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Фактор </a:t>
            </a:r>
            <a:r>
              <a:rPr lang="kk-KZ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нарушенности</a:t>
            </a: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</a:t>
            </a:r>
            <a:r>
              <a:rPr lang="en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D </a:t>
            </a:r>
            <a:r>
              <a:rPr lang="kk-KZ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в</a:t>
            </a: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</a:t>
            </a:r>
            <a:r>
              <a:rPr lang="kk-KZ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критерии</a:t>
            </a: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</a:t>
            </a:r>
            <a:r>
              <a:rPr lang="kk-KZ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Хоека-Брауна</a:t>
            </a:r>
            <a:endParaRPr lang="kk-KZ" sz="24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B4D3996-939C-09CE-AE2F-083A7E350381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4" name="Text 3">
            <a:extLst>
              <a:ext uri="{FF2B5EF4-FFF2-40B4-BE49-F238E27FC236}">
                <a16:creationId xmlns:a16="http://schemas.microsoft.com/office/drawing/2014/main" id="{B031CC08-A376-60BC-66E1-6349A5749B3D}"/>
              </a:ext>
            </a:extLst>
          </p:cNvPr>
          <p:cNvSpPr/>
          <p:nvPr/>
        </p:nvSpPr>
        <p:spPr>
          <a:xfrm>
            <a:off x="496119" y="1054147"/>
            <a:ext cx="8151763" cy="4119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29000"/>
              </a:lnSpc>
              <a:buNone/>
            </a:pPr>
            <a:r>
              <a:rPr lang="en-US" sz="16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Безразмерный параметр, количественно описывающий степень воздействия взрыва на массив. </a:t>
            </a:r>
            <a:r>
              <a:rPr lang="en-US" sz="16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Введён</a:t>
            </a:r>
            <a:r>
              <a:rPr lang="en-US" sz="16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Х</a:t>
            </a:r>
            <a:r>
              <a:rPr lang="ru-RU" sz="16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ое</a:t>
            </a:r>
            <a:r>
              <a:rPr lang="en-US" sz="16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ком</a:t>
            </a:r>
            <a:r>
              <a:rPr lang="en-US" sz="16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и Брауном для учёта зоны повреждения.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hape 4">
            <a:extLst>
              <a:ext uri="{FF2B5EF4-FFF2-40B4-BE49-F238E27FC236}">
                <a16:creationId xmlns:a16="http://schemas.microsoft.com/office/drawing/2014/main" id="{16BDCE76-AA6A-50A6-5CD3-F4BE3F9F2E5C}"/>
              </a:ext>
            </a:extLst>
          </p:cNvPr>
          <p:cNvSpPr/>
          <p:nvPr/>
        </p:nvSpPr>
        <p:spPr>
          <a:xfrm>
            <a:off x="496119" y="1838698"/>
            <a:ext cx="8151763" cy="2250656"/>
          </a:xfrm>
          <a:prstGeom prst="roundRect">
            <a:avLst>
              <a:gd name="adj" fmla="val 2511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6" name="Shape 5">
            <a:extLst>
              <a:ext uri="{FF2B5EF4-FFF2-40B4-BE49-F238E27FC236}">
                <a16:creationId xmlns:a16="http://schemas.microsoft.com/office/drawing/2014/main" id="{51573EF7-E1D5-28E8-A006-D7ADDDEC74AF}"/>
              </a:ext>
            </a:extLst>
          </p:cNvPr>
          <p:cNvSpPr/>
          <p:nvPr/>
        </p:nvSpPr>
        <p:spPr>
          <a:xfrm>
            <a:off x="496119" y="2210767"/>
            <a:ext cx="8151763" cy="8307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7" name="Shape 6">
            <a:extLst>
              <a:ext uri="{FF2B5EF4-FFF2-40B4-BE49-F238E27FC236}">
                <a16:creationId xmlns:a16="http://schemas.microsoft.com/office/drawing/2014/main" id="{D3D98FB4-3E80-FE6E-A9D1-4354421C2189}"/>
              </a:ext>
            </a:extLst>
          </p:cNvPr>
          <p:cNvSpPr/>
          <p:nvPr/>
        </p:nvSpPr>
        <p:spPr>
          <a:xfrm>
            <a:off x="496119" y="2580456"/>
            <a:ext cx="8151763" cy="8307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Text 11">
            <a:extLst>
              <a:ext uri="{FF2B5EF4-FFF2-40B4-BE49-F238E27FC236}">
                <a16:creationId xmlns:a16="http://schemas.microsoft.com/office/drawing/2014/main" id="{7672AC5A-30FD-2548-FBDA-71D2160A80FB}"/>
              </a:ext>
            </a:extLst>
          </p:cNvPr>
          <p:cNvSpPr/>
          <p:nvPr/>
        </p:nvSpPr>
        <p:spPr>
          <a:xfrm>
            <a:off x="633859" y="1922934"/>
            <a:ext cx="3938141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29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Условия ведения работ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12">
            <a:extLst>
              <a:ext uri="{FF2B5EF4-FFF2-40B4-BE49-F238E27FC236}">
                <a16:creationId xmlns:a16="http://schemas.microsoft.com/office/drawing/2014/main" id="{440B254C-CB64-C752-FC85-AA0A5221E90C}"/>
              </a:ext>
            </a:extLst>
          </p:cNvPr>
          <p:cNvSpPr/>
          <p:nvPr/>
        </p:nvSpPr>
        <p:spPr>
          <a:xfrm>
            <a:off x="4874217" y="1922934"/>
            <a:ext cx="2231756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29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D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13">
            <a:extLst>
              <a:ext uri="{FF2B5EF4-FFF2-40B4-BE49-F238E27FC236}">
                <a16:creationId xmlns:a16="http://schemas.microsoft.com/office/drawing/2014/main" id="{55248E02-F45A-40BF-FE04-98C8F776E8A5}"/>
              </a:ext>
            </a:extLst>
          </p:cNvPr>
          <p:cNvSpPr/>
          <p:nvPr/>
        </p:nvSpPr>
        <p:spPr>
          <a:xfrm>
            <a:off x="633859" y="2292623"/>
            <a:ext cx="5481414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Управляемое взрывание / проходка ТБМ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14">
            <a:extLst>
              <a:ext uri="{FF2B5EF4-FFF2-40B4-BE49-F238E27FC236}">
                <a16:creationId xmlns:a16="http://schemas.microsoft.com/office/drawing/2014/main" id="{0025B5CA-7EC8-E22E-3B8C-196F29C81B7D}"/>
              </a:ext>
            </a:extLst>
          </p:cNvPr>
          <p:cNvSpPr/>
          <p:nvPr/>
        </p:nvSpPr>
        <p:spPr>
          <a:xfrm>
            <a:off x="5928643" y="2292623"/>
            <a:ext cx="3038773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0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15">
            <a:extLst>
              <a:ext uri="{FF2B5EF4-FFF2-40B4-BE49-F238E27FC236}">
                <a16:creationId xmlns:a16="http://schemas.microsoft.com/office/drawing/2014/main" id="{C8AD95CC-8422-8A46-F141-DE4010B83B3A}"/>
              </a:ext>
            </a:extLst>
          </p:cNvPr>
          <p:cNvSpPr/>
          <p:nvPr/>
        </p:nvSpPr>
        <p:spPr>
          <a:xfrm>
            <a:off x="633859" y="2662312"/>
            <a:ext cx="5481414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Механическая выемка (без взрыва)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16">
            <a:extLst>
              <a:ext uri="{FF2B5EF4-FFF2-40B4-BE49-F238E27FC236}">
                <a16:creationId xmlns:a16="http://schemas.microsoft.com/office/drawing/2014/main" id="{89676E1C-ED51-9969-2AE8-18C358DF55D6}"/>
              </a:ext>
            </a:extLst>
          </p:cNvPr>
          <p:cNvSpPr/>
          <p:nvPr/>
        </p:nvSpPr>
        <p:spPr>
          <a:xfrm>
            <a:off x="5928643" y="2662312"/>
            <a:ext cx="3038773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0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7">
            <a:extLst>
              <a:ext uri="{FF2B5EF4-FFF2-40B4-BE49-F238E27FC236}">
                <a16:creationId xmlns:a16="http://schemas.microsoft.com/office/drawing/2014/main" id="{778DF434-5EC8-90EF-BF70-AB478D32CC8D}"/>
              </a:ext>
            </a:extLst>
          </p:cNvPr>
          <p:cNvSpPr/>
          <p:nvPr/>
        </p:nvSpPr>
        <p:spPr>
          <a:xfrm>
            <a:off x="633859" y="3032001"/>
            <a:ext cx="5481414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Небольшое взрывание, умеренное повреждение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18">
            <a:extLst>
              <a:ext uri="{FF2B5EF4-FFF2-40B4-BE49-F238E27FC236}">
                <a16:creationId xmlns:a16="http://schemas.microsoft.com/office/drawing/2014/main" id="{BF15A0A9-F6B2-D067-ED43-FEC185E1061B}"/>
              </a:ext>
            </a:extLst>
          </p:cNvPr>
          <p:cNvSpPr/>
          <p:nvPr/>
        </p:nvSpPr>
        <p:spPr>
          <a:xfrm>
            <a:off x="5928643" y="3032001"/>
            <a:ext cx="3038773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0,7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19">
            <a:extLst>
              <a:ext uri="{FF2B5EF4-FFF2-40B4-BE49-F238E27FC236}">
                <a16:creationId xmlns:a16="http://schemas.microsoft.com/office/drawing/2014/main" id="{2E5DB5C5-9350-9C57-A59A-40EDEDF90C62}"/>
              </a:ext>
            </a:extLst>
          </p:cNvPr>
          <p:cNvSpPr/>
          <p:nvPr/>
        </p:nvSpPr>
        <p:spPr>
          <a:xfrm>
            <a:off x="633859" y="3401690"/>
            <a:ext cx="5481414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Очень плохое качество взрыва, повреждения 2–3 м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20">
            <a:extLst>
              <a:ext uri="{FF2B5EF4-FFF2-40B4-BE49-F238E27FC236}">
                <a16:creationId xmlns:a16="http://schemas.microsoft.com/office/drawing/2014/main" id="{14B64135-F37B-9FBB-29C5-1AB7A3A6C8EF}"/>
              </a:ext>
            </a:extLst>
          </p:cNvPr>
          <p:cNvSpPr/>
          <p:nvPr/>
        </p:nvSpPr>
        <p:spPr>
          <a:xfrm>
            <a:off x="5928643" y="3401690"/>
            <a:ext cx="3038773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0,8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21">
            <a:extLst>
              <a:ext uri="{FF2B5EF4-FFF2-40B4-BE49-F238E27FC236}">
                <a16:creationId xmlns:a16="http://schemas.microsoft.com/office/drawing/2014/main" id="{AB8A2E6E-41B2-7806-4DED-DFD98081044E}"/>
              </a:ext>
            </a:extLst>
          </p:cNvPr>
          <p:cNvSpPr/>
          <p:nvPr/>
        </p:nvSpPr>
        <p:spPr>
          <a:xfrm>
            <a:off x="633859" y="3771379"/>
            <a:ext cx="5481414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Крупномасштабное взрывание на откосах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22">
            <a:extLst>
              <a:ext uri="{FF2B5EF4-FFF2-40B4-BE49-F238E27FC236}">
                <a16:creationId xmlns:a16="http://schemas.microsoft.com/office/drawing/2014/main" id="{C1F0B998-C355-3292-54D9-6ED7AC3720E6}"/>
              </a:ext>
            </a:extLst>
          </p:cNvPr>
          <p:cNvSpPr/>
          <p:nvPr/>
        </p:nvSpPr>
        <p:spPr>
          <a:xfrm>
            <a:off x="5928643" y="3771379"/>
            <a:ext cx="3038773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1,0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24">
            <a:extLst>
              <a:ext uri="{FF2B5EF4-FFF2-40B4-BE49-F238E27FC236}">
                <a16:creationId xmlns:a16="http://schemas.microsoft.com/office/drawing/2014/main" id="{5B4743E6-3337-73AC-C196-42A6D226C03F}"/>
              </a:ext>
            </a:extLst>
          </p:cNvPr>
          <p:cNvSpPr/>
          <p:nvPr/>
        </p:nvSpPr>
        <p:spPr>
          <a:xfrm>
            <a:off x="549920" y="4385649"/>
            <a:ext cx="8044160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ru-RU" sz="1200" i="1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Фактор </a:t>
            </a:r>
            <a:r>
              <a:rPr lang="en-US" sz="1200" i="1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D растёт экспоненциально с увеличением степени повреждения. Для капитальных выработок: </a:t>
            </a:r>
            <a:r>
              <a:rPr lang="en-US" sz="1200" i="1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D ≤ 0,4</a:t>
            </a:r>
            <a:r>
              <a:rPr lang="ru-RU" sz="1200" i="1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-</a:t>
            </a:r>
            <a:r>
              <a:rPr lang="en-US" sz="1200" i="1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0,5</a:t>
            </a:r>
            <a:r>
              <a:rPr lang="en-US" sz="1200" i="1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.</a:t>
            </a:r>
            <a:endParaRPr lang="en-US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Shape 7">
            <a:extLst>
              <a:ext uri="{FF2B5EF4-FFF2-40B4-BE49-F238E27FC236}">
                <a16:creationId xmlns:a16="http://schemas.microsoft.com/office/drawing/2014/main" id="{EDD90EB9-FEDD-9EF0-D0ED-72DD2B6D53A0}"/>
              </a:ext>
            </a:extLst>
          </p:cNvPr>
          <p:cNvSpPr/>
          <p:nvPr/>
        </p:nvSpPr>
        <p:spPr>
          <a:xfrm>
            <a:off x="496119" y="2950146"/>
            <a:ext cx="8151763" cy="8307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29" name="Shape 8">
            <a:extLst>
              <a:ext uri="{FF2B5EF4-FFF2-40B4-BE49-F238E27FC236}">
                <a16:creationId xmlns:a16="http://schemas.microsoft.com/office/drawing/2014/main" id="{3D2F15AB-C4F7-1718-E024-202F9B48BFDA}"/>
              </a:ext>
            </a:extLst>
          </p:cNvPr>
          <p:cNvSpPr/>
          <p:nvPr/>
        </p:nvSpPr>
        <p:spPr>
          <a:xfrm>
            <a:off x="496119" y="3319835"/>
            <a:ext cx="8151763" cy="8307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30" name="Shape 9">
            <a:extLst>
              <a:ext uri="{FF2B5EF4-FFF2-40B4-BE49-F238E27FC236}">
                <a16:creationId xmlns:a16="http://schemas.microsoft.com/office/drawing/2014/main" id="{35E429DA-9D84-D11B-5888-CDB341458E67}"/>
              </a:ext>
            </a:extLst>
          </p:cNvPr>
          <p:cNvSpPr/>
          <p:nvPr/>
        </p:nvSpPr>
        <p:spPr>
          <a:xfrm>
            <a:off x="496119" y="3689524"/>
            <a:ext cx="8151763" cy="8307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4489" y="408762"/>
            <a:ext cx="7799636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3) Контурное взрывание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13AB587-97AB-FCFD-7499-78453CFE113F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2CA8AFE-EE1D-8696-562A-AD1E37DABBC8}"/>
              </a:ext>
            </a:extLst>
          </p:cNvPr>
          <p:cNvSpPr txBox="1"/>
          <p:nvPr/>
        </p:nvSpPr>
        <p:spPr>
          <a:xfrm>
            <a:off x="4606871" y="4337404"/>
            <a:ext cx="393278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3 -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 буровзрывных работ</a:t>
            </a:r>
          </a:p>
          <a:p>
            <a:pPr algn="ctr"/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e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vmasshtabe.ru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promzona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gornaya-promyishlennost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pasport-burovzryivnyih-rabot.html</a:t>
            </a:r>
            <a:endParaRPr lang="ru-K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3">
            <a:extLst>
              <a:ext uri="{FF2B5EF4-FFF2-40B4-BE49-F238E27FC236}">
                <a16:creationId xmlns:a16="http://schemas.microsoft.com/office/drawing/2014/main" id="{E4758BA4-4928-D37D-E867-406106C5DD34}"/>
              </a:ext>
            </a:extLst>
          </p:cNvPr>
          <p:cNvSpPr/>
          <p:nvPr/>
        </p:nvSpPr>
        <p:spPr>
          <a:xfrm>
            <a:off x="507744" y="1020585"/>
            <a:ext cx="4722763" cy="166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Сближение шпуров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8BC97830-8419-DDF0-0715-EC4F3E22FFCF}"/>
              </a:ext>
            </a:extLst>
          </p:cNvPr>
          <p:cNvSpPr/>
          <p:nvPr/>
        </p:nvSpPr>
        <p:spPr>
          <a:xfrm>
            <a:off x="507744" y="1280945"/>
            <a:ext cx="4722763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Отношение шага к ЛНС уменьшается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в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1,5</a:t>
            </a:r>
            <a:r>
              <a:rPr lang="ru-RU" sz="14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2 </a:t>
            </a:r>
            <a:endParaRPr lang="ru-RU" sz="1400" dirty="0">
              <a:latin typeface="Times New Roman" panose="02020603050405020304" pitchFamily="18" charset="0"/>
              <a:ea typeface="DM Sans Bold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17000"/>
              </a:lnSpc>
              <a:buNone/>
            </a:pPr>
            <a:r>
              <a:rPr lang="en-US" sz="1400" dirty="0" err="1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раза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по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сравнению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с обычным взрыванием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253314D3-43AF-F0FB-74EB-97E026545EE8}"/>
              </a:ext>
            </a:extLst>
          </p:cNvPr>
          <p:cNvSpPr/>
          <p:nvPr/>
        </p:nvSpPr>
        <p:spPr>
          <a:xfrm>
            <a:off x="507744" y="1963476"/>
            <a:ext cx="4722763" cy="166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Сниженная масса заряда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065C9C57-DF57-09B7-169B-B9BDB7A19A75}"/>
              </a:ext>
            </a:extLst>
          </p:cNvPr>
          <p:cNvSpPr/>
          <p:nvPr/>
        </p:nvSpPr>
        <p:spPr>
          <a:xfrm>
            <a:off x="507744" y="2223836"/>
            <a:ext cx="4722763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Масса заряда ВВ в контурных шпурах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в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2,5</a:t>
            </a:r>
            <a:r>
              <a:rPr lang="ru-RU" sz="14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4 </a:t>
            </a:r>
            <a:endParaRPr lang="ru-RU" sz="1400" dirty="0">
              <a:latin typeface="Times New Roman" panose="02020603050405020304" pitchFamily="18" charset="0"/>
              <a:ea typeface="DM Sans Bold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17000"/>
              </a:lnSpc>
              <a:buNone/>
            </a:pPr>
            <a:r>
              <a:rPr lang="en-US" sz="1400" dirty="0" err="1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раза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меньше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обычной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7">
            <a:extLst>
              <a:ext uri="{FF2B5EF4-FFF2-40B4-BE49-F238E27FC236}">
                <a16:creationId xmlns:a16="http://schemas.microsoft.com/office/drawing/2014/main" id="{1176FA9A-A363-5B54-C4EC-1CC4C3A8C451}"/>
              </a:ext>
            </a:extLst>
          </p:cNvPr>
          <p:cNvSpPr/>
          <p:nvPr/>
        </p:nvSpPr>
        <p:spPr>
          <a:xfrm>
            <a:off x="507744" y="2852124"/>
            <a:ext cx="4722763" cy="166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Декаплинговый заряд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8">
            <a:extLst>
              <a:ext uri="{FF2B5EF4-FFF2-40B4-BE49-F238E27FC236}">
                <a16:creationId xmlns:a16="http://schemas.microsoft.com/office/drawing/2014/main" id="{1AE38139-F006-53FB-83DA-C72A27DE2A64}"/>
              </a:ext>
            </a:extLst>
          </p:cNvPr>
          <p:cNvSpPr/>
          <p:nvPr/>
        </p:nvSpPr>
        <p:spPr>
          <a:xfrm>
            <a:off x="507744" y="3112484"/>
            <a:ext cx="4722763" cy="2976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Заряд малого диаметра с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кольцевым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воздуш</a:t>
            </a:r>
            <a:r>
              <a:rPr lang="ru-RU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-</a:t>
            </a:r>
          </a:p>
          <a:p>
            <a:pPr marL="0" indent="0" algn="l">
              <a:lnSpc>
                <a:spcPct val="117000"/>
              </a:lnSpc>
              <a:buNone/>
            </a:pP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ным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зазором снижает пиковое давление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на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endParaRPr lang="ru-RU" sz="1400" dirty="0">
              <a:latin typeface="Times New Roman" panose="02020603050405020304" pitchFamily="18" charset="0"/>
              <a:ea typeface="DM Sans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17000"/>
              </a:lnSpc>
              <a:buNone/>
            </a:pP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стенки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скважины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9">
            <a:extLst>
              <a:ext uri="{FF2B5EF4-FFF2-40B4-BE49-F238E27FC236}">
                <a16:creationId xmlns:a16="http://schemas.microsoft.com/office/drawing/2014/main" id="{67E02B61-BB61-F1B7-C024-B20B03F76355}"/>
              </a:ext>
            </a:extLst>
          </p:cNvPr>
          <p:cNvSpPr/>
          <p:nvPr/>
        </p:nvSpPr>
        <p:spPr>
          <a:xfrm>
            <a:off x="507744" y="3936095"/>
            <a:ext cx="4722763" cy="166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Замедленное инициирование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10">
            <a:extLst>
              <a:ext uri="{FF2B5EF4-FFF2-40B4-BE49-F238E27FC236}">
                <a16:creationId xmlns:a16="http://schemas.microsoft.com/office/drawing/2014/main" id="{E825D06C-D4CC-030B-7FC6-5C4A3C37CCE8}"/>
              </a:ext>
            </a:extLst>
          </p:cNvPr>
          <p:cNvSpPr/>
          <p:nvPr/>
        </p:nvSpPr>
        <p:spPr>
          <a:xfrm>
            <a:off x="507744" y="4204204"/>
            <a:ext cx="4722763" cy="2976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Контурные шпуры взрываются с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замедлением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endParaRPr lang="ru-RU" sz="1400" dirty="0">
              <a:latin typeface="Times New Roman" panose="02020603050405020304" pitchFamily="18" charset="0"/>
              <a:ea typeface="DM Sans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17000"/>
              </a:lnSpc>
              <a:buNone/>
            </a:pPr>
            <a:r>
              <a:rPr lang="en-US" sz="1400" dirty="0" err="1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не</a:t>
            </a:r>
            <a:r>
              <a:rPr lang="en-US" sz="14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менее</a:t>
            </a:r>
            <a:r>
              <a:rPr lang="en-US" sz="14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 25 мс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после врубовых и вспомогательных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Рисунок 19" descr="Паспорт буровзрывных работ - Чертежи, 3D Модели, Проекты, Добывающая,  горная промышленность">
            <a:extLst>
              <a:ext uri="{FF2B5EF4-FFF2-40B4-BE49-F238E27FC236}">
                <a16:creationId xmlns:a16="http://schemas.microsoft.com/office/drawing/2014/main" id="{63C8E253-4A52-8A68-7F9C-2704EE5D55C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2034" y="1072796"/>
            <a:ext cx="4622454" cy="326460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244098" y="391357"/>
            <a:ext cx="8655803" cy="429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Предконтурное</a:t>
            </a: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взрывание (</a:t>
            </a:r>
            <a:r>
              <a:rPr lang="en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Pre-splitting)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58AB7F8-EE15-7EF2-AFAC-6B33C58F233E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2911DFCB-D1D7-44A2-379F-E65582D5E309}"/>
              </a:ext>
            </a:extLst>
          </p:cNvPr>
          <p:cNvSpPr/>
          <p:nvPr/>
        </p:nvSpPr>
        <p:spPr>
          <a:xfrm>
            <a:off x="458911" y="1023348"/>
            <a:ext cx="8188896" cy="3946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indent="184150" algn="just">
              <a:lnSpc>
                <a:spcPct val="113000"/>
              </a:lnSpc>
              <a:buNone/>
            </a:pPr>
            <a:r>
              <a:rPr lang="ru-RU" sz="1400" b="1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Предконтурное</a:t>
            </a:r>
            <a:r>
              <a:rPr lang="ru-RU" sz="1400" b="1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взрывание (</a:t>
            </a:r>
            <a:r>
              <a:rPr lang="en-US" sz="1400" b="1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pre-splitting) 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– </a:t>
            </a:r>
            <a:r>
              <a:rPr lang="ru-RU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это технология, при которой до массового взрыва по контуру будущей выработки (борта карьера) создаётся искусственная трещина, разделяющая отбиваемую и законтурную части массива.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 1" descr="preencoded.png">
            <a:extLst>
              <a:ext uri="{FF2B5EF4-FFF2-40B4-BE49-F238E27FC236}">
                <a16:creationId xmlns:a16="http://schemas.microsoft.com/office/drawing/2014/main" id="{D391FF03-E9E1-CD79-90BB-EB397D106F5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2656" y="1965627"/>
            <a:ext cx="146149" cy="146149"/>
          </a:xfrm>
          <a:prstGeom prst="rect">
            <a:avLst/>
          </a:prstGeom>
        </p:spPr>
      </p:pic>
      <p:sp>
        <p:nvSpPr>
          <p:cNvPr id="7" name="Text 4">
            <a:extLst>
              <a:ext uri="{FF2B5EF4-FFF2-40B4-BE49-F238E27FC236}">
                <a16:creationId xmlns:a16="http://schemas.microsoft.com/office/drawing/2014/main" id="{E0A6FC6B-B968-A9FD-8F65-B89DA6D7CEEE}"/>
              </a:ext>
            </a:extLst>
          </p:cNvPr>
          <p:cNvSpPr/>
          <p:nvPr/>
        </p:nvSpPr>
        <p:spPr>
          <a:xfrm>
            <a:off x="812750" y="1962650"/>
            <a:ext cx="2344787" cy="1522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Параметры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841FA904-E4BF-AD1B-C49A-8DA789CC39CE}"/>
              </a:ext>
            </a:extLst>
          </p:cNvPr>
          <p:cNvSpPr/>
          <p:nvPr/>
        </p:nvSpPr>
        <p:spPr>
          <a:xfrm>
            <a:off x="812750" y="2232575"/>
            <a:ext cx="2344787" cy="3946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Шаг скважин: </a:t>
            </a:r>
            <a:r>
              <a:rPr lang="en-US" sz="14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10</a:t>
            </a:r>
            <a:r>
              <a:rPr lang="ru-RU" sz="14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12 диаметров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заряда; коэффициент декаплинга: </a:t>
            </a:r>
            <a:r>
              <a:rPr lang="en-US" sz="14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2</a:t>
            </a:r>
            <a:r>
              <a:rPr lang="ru-RU" sz="14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3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; опережение основного взрыва: </a:t>
            </a:r>
            <a:r>
              <a:rPr lang="en-US" sz="14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90</a:t>
            </a:r>
            <a:r>
              <a:rPr lang="ru-RU" sz="14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120 мс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age 2" descr="preencoded.png">
            <a:extLst>
              <a:ext uri="{FF2B5EF4-FFF2-40B4-BE49-F238E27FC236}">
                <a16:creationId xmlns:a16="http://schemas.microsoft.com/office/drawing/2014/main" id="{BAA16F94-FD32-9168-2FBC-F546DC00EC0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77791" y="1965627"/>
            <a:ext cx="146149" cy="146149"/>
          </a:xfrm>
          <a:prstGeom prst="rect">
            <a:avLst/>
          </a:prstGeom>
        </p:spPr>
      </p:pic>
      <p:sp>
        <p:nvSpPr>
          <p:cNvPr id="10" name="Text 6">
            <a:extLst>
              <a:ext uri="{FF2B5EF4-FFF2-40B4-BE49-F238E27FC236}">
                <a16:creationId xmlns:a16="http://schemas.microsoft.com/office/drawing/2014/main" id="{0EC4EC1B-7C5E-EC47-C9BA-F3CE3E8A4272}"/>
              </a:ext>
            </a:extLst>
          </p:cNvPr>
          <p:cNvSpPr/>
          <p:nvPr/>
        </p:nvSpPr>
        <p:spPr>
          <a:xfrm>
            <a:off x="3557885" y="1962650"/>
            <a:ext cx="2344787" cy="1522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Функции трещины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125B2752-862B-24BE-D9E3-44FD99C7A2C2}"/>
              </a:ext>
            </a:extLst>
          </p:cNvPr>
          <p:cNvSpPr/>
          <p:nvPr/>
        </p:nvSpPr>
        <p:spPr>
          <a:xfrm>
            <a:off x="3557885" y="2232575"/>
            <a:ext cx="2344787" cy="3946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Экранирование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сейсмических волн; разгрузка давлений газов; получение ровной стенки без нависаний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Image 3" descr="preencoded.png">
            <a:extLst>
              <a:ext uri="{FF2B5EF4-FFF2-40B4-BE49-F238E27FC236}">
                <a16:creationId xmlns:a16="http://schemas.microsoft.com/office/drawing/2014/main" id="{69913138-4F41-3378-F06F-9482A5BF49D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2925" y="1965627"/>
            <a:ext cx="146149" cy="146149"/>
          </a:xfrm>
          <a:prstGeom prst="rect">
            <a:avLst/>
          </a:prstGeom>
        </p:spPr>
      </p:pic>
      <p:sp>
        <p:nvSpPr>
          <p:cNvPr id="13" name="Text 8">
            <a:extLst>
              <a:ext uri="{FF2B5EF4-FFF2-40B4-BE49-F238E27FC236}">
                <a16:creationId xmlns:a16="http://schemas.microsoft.com/office/drawing/2014/main" id="{E937A034-CFFD-3A26-80C7-0F9C70399F2C}"/>
              </a:ext>
            </a:extLst>
          </p:cNvPr>
          <p:cNvSpPr/>
          <p:nvPr/>
        </p:nvSpPr>
        <p:spPr>
          <a:xfrm>
            <a:off x="6303020" y="1962650"/>
            <a:ext cx="2344787" cy="1522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Область применения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9">
            <a:extLst>
              <a:ext uri="{FF2B5EF4-FFF2-40B4-BE49-F238E27FC236}">
                <a16:creationId xmlns:a16="http://schemas.microsoft.com/office/drawing/2014/main" id="{946000CC-C21A-50A2-D1E7-5E0E10459CAC}"/>
              </a:ext>
            </a:extLst>
          </p:cNvPr>
          <p:cNvSpPr/>
          <p:nvPr/>
        </p:nvSpPr>
        <p:spPr>
          <a:xfrm>
            <a:off x="6303020" y="2232575"/>
            <a:ext cx="2344787" cy="3946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Открытые горные работы и крутые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уступы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наиболее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распространённый метод защиты законтурного массива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CC76EA6-E077-0CCA-20DA-17F15F035249}"/>
              </a:ext>
            </a:extLst>
          </p:cNvPr>
          <p:cNvSpPr txBox="1"/>
          <p:nvPr/>
        </p:nvSpPr>
        <p:spPr>
          <a:xfrm>
            <a:off x="458911" y="3577030"/>
            <a:ext cx="818889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современным данным, для подземных выработок приоритетно рекомендовано гладкое взрывание (smooth blasting), особенно в условиях высокого начального поля напряжений. Для открытых горных работ и крутых уступов предконтурное взрывание остаётся наиболее распространённым способом защиты законтурного массива.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4489" y="397261"/>
            <a:ext cx="7770837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Оптимизация паспортов БВР с учётом </a:t>
            </a:r>
            <a:r>
              <a:rPr lang="en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GSI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A2E4D2E-D742-BA7A-5F63-D28533264868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pic>
        <p:nvPicPr>
          <p:cNvPr id="3" name="Рисунок 2" descr="Изображение">
            <a:extLst>
              <a:ext uri="{FF2B5EF4-FFF2-40B4-BE49-F238E27FC236}">
                <a16:creationId xmlns:a16="http://schemas.microsoft.com/office/drawing/2014/main" id="{AEC6FA6C-8B1D-6CC7-CF26-D138D03BD83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67318" y="814699"/>
            <a:ext cx="4435350" cy="3764818"/>
          </a:xfrm>
          <a:prstGeom prst="rect">
            <a:avLst/>
          </a:prstGeom>
        </p:spPr>
      </p:pic>
      <p:sp>
        <p:nvSpPr>
          <p:cNvPr id="5" name="Text 3">
            <a:extLst>
              <a:ext uri="{FF2B5EF4-FFF2-40B4-BE49-F238E27FC236}">
                <a16:creationId xmlns:a16="http://schemas.microsoft.com/office/drawing/2014/main" id="{339666D7-1859-88D5-85DD-3D950C4DAB40}"/>
              </a:ext>
            </a:extLst>
          </p:cNvPr>
          <p:cNvSpPr/>
          <p:nvPr/>
        </p:nvSpPr>
        <p:spPr>
          <a:xfrm>
            <a:off x="507381" y="1003729"/>
            <a:ext cx="3989412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Выбор схемы по GSI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930517C3-910E-A199-312A-EABB99270C62}"/>
              </a:ext>
            </a:extLst>
          </p:cNvPr>
          <p:cNvSpPr/>
          <p:nvPr/>
        </p:nvSpPr>
        <p:spPr>
          <a:xfrm>
            <a:off x="507381" y="1281616"/>
            <a:ext cx="4446612" cy="85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Включение GSI в формулу USBM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повышает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</a:p>
          <a:p>
            <a:pPr marL="0" indent="0" algn="l">
              <a:lnSpc>
                <a:spcPct val="100000"/>
              </a:lnSpc>
              <a:buNone/>
            </a:pP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точность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прогноза сейсмики на </a:t>
            </a:r>
            <a:r>
              <a:rPr lang="en-US" sz="1400" dirty="0">
                <a:latin typeface="Times New Roman" panose="02020603050405020304" pitchFamily="18" charset="0"/>
                <a:ea typeface="DM Sans Bold" pitchFamily="34" charset="-122"/>
                <a:cs typeface="Times New Roman" panose="02020603050405020304" pitchFamily="18" charset="0"/>
              </a:rPr>
              <a:t>20%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B373FC5D-884A-4814-5830-C6E7D0353F39}"/>
              </a:ext>
            </a:extLst>
          </p:cNvPr>
          <p:cNvSpPr/>
          <p:nvPr/>
        </p:nvSpPr>
        <p:spPr>
          <a:xfrm>
            <a:off x="507381" y="1971165"/>
            <a:ext cx="3661662" cy="790022"/>
          </a:xfrm>
          <a:prstGeom prst="roundRect">
            <a:avLst>
              <a:gd name="adj" fmla="val 6568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89AE5569-1A27-4C0A-523C-2130C47D2443}"/>
              </a:ext>
            </a:extLst>
          </p:cNvPr>
          <p:cNvSpPr/>
          <p:nvPr/>
        </p:nvSpPr>
        <p:spPr>
          <a:xfrm>
            <a:off x="582985" y="2037096"/>
            <a:ext cx="2542431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GSI &gt; 60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8DCC5AE0-A11D-2443-8568-E0FC4C6B2178}"/>
              </a:ext>
            </a:extLst>
          </p:cNvPr>
          <p:cNvSpPr/>
          <p:nvPr/>
        </p:nvSpPr>
        <p:spPr>
          <a:xfrm>
            <a:off x="582985" y="2262020"/>
            <a:ext cx="3438825" cy="3754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Блочный массив: стандартное контурное взрывание, широкая сетка скважин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Shape 8">
            <a:extLst>
              <a:ext uri="{FF2B5EF4-FFF2-40B4-BE49-F238E27FC236}">
                <a16:creationId xmlns:a16="http://schemas.microsoft.com/office/drawing/2014/main" id="{612D22AD-3EDD-08C1-2983-6DF8F46896B2}"/>
              </a:ext>
            </a:extLst>
          </p:cNvPr>
          <p:cNvSpPr/>
          <p:nvPr/>
        </p:nvSpPr>
        <p:spPr>
          <a:xfrm>
            <a:off x="507381" y="3019735"/>
            <a:ext cx="3661662" cy="790022"/>
          </a:xfrm>
          <a:prstGeom prst="roundRect">
            <a:avLst>
              <a:gd name="adj" fmla="val 6568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22" name="Text 9">
            <a:extLst>
              <a:ext uri="{FF2B5EF4-FFF2-40B4-BE49-F238E27FC236}">
                <a16:creationId xmlns:a16="http://schemas.microsoft.com/office/drawing/2014/main" id="{94367ECA-862D-72E1-399E-A10D891C614B}"/>
              </a:ext>
            </a:extLst>
          </p:cNvPr>
          <p:cNvSpPr/>
          <p:nvPr/>
        </p:nvSpPr>
        <p:spPr>
          <a:xfrm>
            <a:off x="582986" y="3095340"/>
            <a:ext cx="2542431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GSI 30–60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10">
            <a:extLst>
              <a:ext uri="{FF2B5EF4-FFF2-40B4-BE49-F238E27FC236}">
                <a16:creationId xmlns:a16="http://schemas.microsoft.com/office/drawing/2014/main" id="{E9D2D71C-2AAB-696F-8576-5A4502E7584E}"/>
              </a:ext>
            </a:extLst>
          </p:cNvPr>
          <p:cNvSpPr/>
          <p:nvPr/>
        </p:nvSpPr>
        <p:spPr>
          <a:xfrm>
            <a:off x="582986" y="3320264"/>
            <a:ext cx="3438824" cy="4767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Трещиноватый массив: уменьшение шага контурных шпуров </a:t>
            </a: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на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20-30%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Shape 11">
            <a:extLst>
              <a:ext uri="{FF2B5EF4-FFF2-40B4-BE49-F238E27FC236}">
                <a16:creationId xmlns:a16="http://schemas.microsoft.com/office/drawing/2014/main" id="{93E23A1A-9656-9B2D-8B8A-3FAA836DC4CE}"/>
              </a:ext>
            </a:extLst>
          </p:cNvPr>
          <p:cNvSpPr/>
          <p:nvPr/>
        </p:nvSpPr>
        <p:spPr>
          <a:xfrm>
            <a:off x="507380" y="4068305"/>
            <a:ext cx="3661663" cy="790022"/>
          </a:xfrm>
          <a:prstGeom prst="roundRect">
            <a:avLst>
              <a:gd name="adj" fmla="val 6568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25" name="Text 12">
            <a:extLst>
              <a:ext uri="{FF2B5EF4-FFF2-40B4-BE49-F238E27FC236}">
                <a16:creationId xmlns:a16="http://schemas.microsoft.com/office/drawing/2014/main" id="{E715775C-0D86-DBDF-EBE6-6E4E9BF2A52D}"/>
              </a:ext>
            </a:extLst>
          </p:cNvPr>
          <p:cNvSpPr/>
          <p:nvPr/>
        </p:nvSpPr>
        <p:spPr>
          <a:xfrm>
            <a:off x="582986" y="4138088"/>
            <a:ext cx="2542431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GSI &lt; 30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13">
            <a:extLst>
              <a:ext uri="{FF2B5EF4-FFF2-40B4-BE49-F238E27FC236}">
                <a16:creationId xmlns:a16="http://schemas.microsoft.com/office/drawing/2014/main" id="{D320D4C2-A1A8-BA4A-00B0-9B2C78CBA017}"/>
              </a:ext>
            </a:extLst>
          </p:cNvPr>
          <p:cNvSpPr/>
          <p:nvPr/>
        </p:nvSpPr>
        <p:spPr>
          <a:xfrm>
            <a:off x="582986" y="4378510"/>
            <a:ext cx="2542431" cy="85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Слабый массив: специальные методы, </a:t>
            </a:r>
          </a:p>
          <a:p>
            <a:pPr marL="0" indent="0" algn="l">
              <a:lnSpc>
                <a:spcPct val="100000"/>
              </a:lnSpc>
              <a:buNone/>
            </a:pPr>
            <a:r>
              <a:rPr lang="en-US" sz="14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минимизация</a:t>
            </a:r>
            <a:r>
              <a:rPr lang="en-US" sz="14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зарядов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30659BA-97B2-F2AB-DD33-55FE1931A7E7}"/>
              </a:ext>
            </a:extLst>
          </p:cNvPr>
          <p:cNvSpPr txBox="1"/>
          <p:nvPr/>
        </p:nvSpPr>
        <p:spPr>
          <a:xfrm>
            <a:off x="4606871" y="4585377"/>
            <a:ext cx="393278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4 -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выбора параметров контурного взрывания в зависимости от значения 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GSI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656</TotalTime>
  <Words>1053</Words>
  <Application>Microsoft Macintosh PowerPoint</Application>
  <PresentationFormat>Экран (16:9)</PresentationFormat>
  <Paragraphs>129</Paragraphs>
  <Slides>10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Admin</dc:creator>
  <cp:lastModifiedBy>Aigerim</cp:lastModifiedBy>
  <cp:revision>18</cp:revision>
  <dcterms:created xsi:type="dcterms:W3CDTF">2026-05-17T11:18:59Z</dcterms:created>
  <dcterms:modified xsi:type="dcterms:W3CDTF">2026-08-07T16:41:07Z</dcterms:modified>
</cp:coreProperties>
</file>