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73" r:id="rId3"/>
    <p:sldId id="267" r:id="rId4"/>
    <p:sldId id="263" r:id="rId5"/>
    <p:sldId id="306" r:id="rId6"/>
    <p:sldId id="308" r:id="rId7"/>
    <p:sldId id="307" r:id="rId8"/>
    <p:sldId id="309" r:id="rId9"/>
    <p:sldId id="313" r:id="rId10"/>
    <p:sldId id="341" r:id="rId11"/>
    <p:sldId id="342" r:id="rId12"/>
    <p:sldId id="343" r:id="rId13"/>
    <p:sldId id="336" r:id="rId14"/>
    <p:sldId id="337" r:id="rId15"/>
    <p:sldId id="338" r:id="rId16"/>
    <p:sldId id="339" r:id="rId17"/>
    <p:sldId id="340" r:id="rId18"/>
    <p:sldId id="314" r:id="rId19"/>
    <p:sldId id="322" r:id="rId20"/>
    <p:sldId id="323" r:id="rId21"/>
    <p:sldId id="344" r:id="rId22"/>
    <p:sldId id="324" r:id="rId23"/>
    <p:sldId id="312" r:id="rId24"/>
    <p:sldId id="311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6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C5579-FAE3-4394-8581-4CB4C31F0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D272F0-1806-4DF4-B962-97EF8EA2D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3D5F0B-0FE0-4F92-AD86-80CEDBF1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5E8308-3279-49C6-A136-8B350CA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0C586-D722-4B62-B964-3CF223E6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A7352-786A-41F6-B722-7D6D838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7F607A-FFE9-4DC7-9149-F0F555428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7A9F8-F753-4914-970B-7F5D3792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AD8EF-E274-48CC-8FED-0FCB7545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CFE8-10FC-4B91-9946-ED9D758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C4F9E9-3372-489B-829C-A54D97D2B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2A607-0998-44E5-AAF5-727C60D20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CF37A-3767-48D7-92DE-7C0CFF4E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FD2D5-CF86-4D9B-82FB-3D2A0611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187B67-8F05-4D51-981D-16554A17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2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416C-32B3-4141-AAE8-5BDC9173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9CD68-0536-46C2-B437-E59F9CC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7133C-B248-4567-89BB-0F8FFBCF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B50D5-D559-4E02-8410-0225F28D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DD10C-75B4-40C2-A99B-67468225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55BD5-ED23-4B99-BC0B-33AAF8E4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8FC80-5C6A-4B72-B5C7-5432EC19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E4D3F-F837-4860-995E-411419F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434DB-CA25-4E1D-9BF2-43B3DEE2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EED5-5E08-4275-AFC2-242DE505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7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4FFCD-DCF9-4149-A4FC-502AD055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0BF88-B8AB-48F5-8D6A-7C821F66E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1524A1-4ACD-479A-92E4-8BAB1417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DF551-6180-48EF-B695-6A5DC7C6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A9248-66BD-4DF4-82A4-7DD8CF4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2C71D-B771-499B-A28D-0BC6F2D8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F1C9-1FF8-49E5-AC86-F2D0E97F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61CCE8-5EE2-4323-A271-2E8B4243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6A682-D49C-4BAB-B1F7-3D531E817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5872B8-09BA-41E0-A321-C7BC4B62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63D057-5D4A-44D2-8EFB-950230E1E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A10345-13A2-4870-80F2-F458AA50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39850-6C21-4243-9601-F3C29BB0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52876A-E731-4296-8FFF-AF1EF0EF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E706D-D7FE-44BA-B1ED-890E5859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109E96-2118-4064-BF47-EA4B255D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825D38-1D09-45D2-8DC4-6E54782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90940-B237-4C4C-92EC-7AA6EBF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7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F288FB-BD3B-4EB8-82A6-8B50DA1B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E8C690-2264-41DD-B732-998E3020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8CBBBB-97F3-4B4B-BCB6-281E6FE0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F24A4-0F15-4016-8F03-51DF43E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942B-2319-4D78-9C6A-148C9B22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7D8733-0BE8-4315-9096-6A41D7AD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44434-5B87-4E1C-B160-307179DB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607C5-D9B7-42B5-9080-3F4FBFA7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0A0BB0-4639-40D5-9607-D5BEED05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96C93-0702-4ACB-A86F-37317482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C37526-38FC-4707-B344-36F6079C6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B5D54E-884C-4E18-A95E-2B6153DC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E17B44-524A-4088-B345-35DD8D4F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74224C-BCED-412A-8291-5F5B06E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88942-9942-4568-8BF4-1565A1A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1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CF12-2938-4E34-9FA3-AD126C1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5F90B-EEBD-48EF-ACD7-C0E6A0DA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6A8AA2-9599-4C03-BAED-E84D4792C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74260-4E64-4995-BCC4-45508ED92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0FAB3-CF5B-403E-B7F5-BE62BA762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3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149629" y="1645816"/>
            <a:ext cx="106798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построения ОСРВ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700BB2-2032-4BDF-A747-4B99F4ED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527" y="23502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52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5736DE-5FFE-4950-B285-160E680F5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262" y="1323244"/>
            <a:ext cx="10938164" cy="51440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ОС UNIX развивалась на протяжении многих лет. Естественно, наращивались возможности системы, и, как это часто бывает в больших системах, качественные улучшения структуры ОС UNIX не поспевали за ростом ее возможностей.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В результате, ядро большинства современных коммерческих вариантов ОС UNIX (как мы отмечали ранее, почти все они основаны на UNIX System V) представляет собой не очень четко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структуризованный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монолит большого размера. По этой причине программирование на уровне ядра ОС UNIX продолжает оставаться искусством (если не считать отработанной и понятной технологии разработки драйверов внешних устройств). Эта недостаточная технологичность организации ядра ОС UNIX многих не удовлетворяет.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Отсюда стремление к полному воспроизведению среды ОС UNIX при полностью иной организации системы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(в частности, с применением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микроядерного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подхода).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3E7F5D-E7BB-47FB-A506-680AB6BAE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3851" y="141170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10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EE5F8D8A-A3AB-4772-8767-78E367F448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4211" y="1519344"/>
            <a:ext cx="11865031" cy="5040312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Четкой границы между ядром (KERNEL) и операционной системой нет. 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Различают их, как правило, по набору функциональных возможностей.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Ядра предоставляют пользователю такие базовые функции, как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планирование синхронизация задач,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межзадачная коммуникация,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управление памятью и т. д.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Операционные системы в дополнение к этому имеют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файловую систему,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сетевую поддержку,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интерфейс с оператором,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другие средства высокого уровня. 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8C0363D-B1D6-4975-97B3-69AB8F60C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2093" y="20308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7CF4E9F2-127C-45B9-844D-5625A6330DC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65172" y="648711"/>
            <a:ext cx="7705725" cy="5040312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Ядро может обеспечивать сервис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пяти типов: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lvl="3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Синхронизация ресурсов.</a:t>
            </a:r>
          </a:p>
          <a:p>
            <a:pPr marL="342900" lvl="3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Межзадачный обмен.</a:t>
            </a:r>
          </a:p>
          <a:p>
            <a:pPr marL="342900" lvl="3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Разделение данных.</a:t>
            </a:r>
          </a:p>
          <a:p>
            <a:pPr marL="342900" lvl="3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Обработка запросов внешних устройств.</a:t>
            </a:r>
          </a:p>
          <a:p>
            <a:pPr marL="342900" lvl="3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Обработка особых ситуаций.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B6F3AA6-187D-4A63-AC3C-B4DB5608D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98" y="21459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DA894C41-1057-488A-9506-B1F799BD227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76797" y="851634"/>
            <a:ext cx="11038406" cy="5040313"/>
          </a:xfrm>
        </p:spPr>
        <p:txBody>
          <a:bodyPr>
            <a:normAutofit lnSpcReduction="10000"/>
          </a:bodyPr>
          <a:lstStyle/>
          <a:p>
            <a:pPr marL="0" lvl="3" algn="just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Синхронизация ресурсов.</a:t>
            </a:r>
          </a:p>
          <a:p>
            <a:pPr marL="0" lvl="3"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lvl="3" algn="just"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Метод синхронизации требует ограничить доступ к общим ресурсам (данным и внешним устройствам). </a:t>
            </a:r>
          </a:p>
          <a:p>
            <a:pPr marL="0" lvl="3" algn="just"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Наиболее распространенный тип примитивной синхронизации - двоичный семафор, обеспечивающий избирательный доступ к общим ресурсам. </a:t>
            </a:r>
          </a:p>
          <a:p>
            <a:pPr marL="0" lvl="3" algn="just"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Так, процесс, требующий защищенного семафором ресурса, вынужден ожидать до тех пор, пока семафор не станет доступным, что свидетельствует об освобождении ожидаемого ресурса, и, захватив ресурс, установить семафор.</a:t>
            </a:r>
          </a:p>
          <a:p>
            <a:pPr marL="0" lvl="3" algn="just"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 свою очередь, другие процессы также будут ожидать доступа к ресурсу вплоть до того момента, когда семафор возвратит соответствующий ресурс системе распределения ресурсов. </a:t>
            </a:r>
          </a:p>
          <a:p>
            <a:pPr marL="0" lvl="3" algn="just"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Системы, обладающие большей ошибкоустойчивостью, могут иметь счетный семафор. 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E4023AC-1ABF-4BD0-8498-AD5BD6167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077" y="23184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AAB72FF-C1D8-427C-AE91-924A6F130A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21828" y="1158558"/>
            <a:ext cx="11442957" cy="5040312"/>
          </a:xfrm>
        </p:spPr>
        <p:txBody>
          <a:bodyPr/>
          <a:lstStyle/>
          <a:p>
            <a:pPr marL="0" lvl="3" algn="just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 Межзадачный обмен.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Часто необходимо обеспечить передачу данных между программами внутри одной и той же системы.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Кроме того, во многих приложениях возникает необходимость взаимодействия с другими системами через сеть. 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Внутренняя связь может быть осуществлена через систему передачи сообщений. 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Внешнюю связь можно организовать либо через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датаграмму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(наилучший способ доставки), либо по линиям связи (гарантированная доставка). 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Выбор того или иного способа зависит от протокола связи.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7A7367-65E4-4B5C-9E37-C42AA3A47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611" y="26634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9E83E1A-6938-45E1-AEB7-AA93DC654C0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26720" y="1130849"/>
            <a:ext cx="11637818" cy="5040312"/>
          </a:xfrm>
        </p:spPr>
        <p:txBody>
          <a:bodyPr/>
          <a:lstStyle/>
          <a:p>
            <a:pPr marL="0" lvl="3" algn="just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Разделение данных.</a:t>
            </a:r>
          </a:p>
          <a:p>
            <a:pPr marL="0" lvl="3"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прикладных программах, работающих в реальном времени, наиболее длительным является сбор данных.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Данные часто необходимы для работы других программ или нужны системе для выполнения каких-либо своих функций.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Во многих системах предусмотрен доступ к общим разделам памяти.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Широко распространена организация очереди данных. Применяется много типов очередей, каждый из которых обладает собственными достоинствами.</a:t>
            </a:r>
          </a:p>
          <a:p>
            <a:pPr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A4FB7C-8D92-4F72-9BAC-4C3349DA6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1252" y="243085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05FF9D5-6339-43DE-B042-65DD4A2A2A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943" y="1086515"/>
            <a:ext cx="11398625" cy="5040312"/>
          </a:xfrm>
        </p:spPr>
        <p:txBody>
          <a:bodyPr/>
          <a:lstStyle/>
          <a:p>
            <a:pPr marL="0" lvl="3" algn="just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4 Обработка запросов внешних устройств.</a:t>
            </a:r>
          </a:p>
          <a:p>
            <a:pPr marL="0" lvl="3"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Каждая прикладная программа в реальном времени связана с внешним устройством определенного типа. Ядро должно обеспечивать службы ввода/вывода, позволяющие прикладным программам осуществлять чтение с этих устройств и запись на них.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Для приложений реального времени обычным является наличие специфического для данного приложения внешнего устройства.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Ядро должно предоставлять сервис, облегчающий работу с драйверами устройств. Например, давать возможность записи на языках высокого уровня - таких, как Си или Паскаль.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0817F65-A95A-4EBC-9DA7-64EEA2D29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655" y="279419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EF5D4E6-0260-4833-AB7F-C74E08E1D2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4553" y="851634"/>
            <a:ext cx="11382893" cy="5040312"/>
          </a:xfrm>
        </p:spPr>
        <p:txBody>
          <a:bodyPr>
            <a:normAutofit/>
          </a:bodyPr>
          <a:lstStyle/>
          <a:p>
            <a:pPr marL="0" lvl="3" algn="just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5 Обработка особых ситуаций.</a:t>
            </a:r>
          </a:p>
          <a:p>
            <a:pPr marL="0" lvl="3" algn="just"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Особая ситуация представляет собой событие, возникающее во время выполнения программы. Она может быть синхронной, если ее возникновение предсказуемо, как, например, деление на нуль.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 может быть и асинхронной, если возникает непредсказуемо, как, например, падение напряжения.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Предоставление возможности обрабатывать события такого типа позволяет прикладным программам реального времени быстро и предсказуемо отвечать на внутренние и внешние события. </a:t>
            </a: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Существуют два метода обработки особых ситуаций - использование значений состояния для обнаружения ошибочных условий и использование обработчика особых ситуаций для прерывания ошибочных условий и их корректировки.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8159DA-5000-469B-B225-D86A03F630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927" y="23184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25DE5523-7811-45C2-AC45-0E08A37D21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0095" y="1756727"/>
            <a:ext cx="11388436" cy="5040313"/>
          </a:xfrm>
        </p:spPr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Важной частью любой ОСРВ является планировщик задач, чья функция - определить, какая из задач должна выполняться в системе в каждый конкретный момент времени.</a:t>
            </a:r>
          </a:p>
          <a:p>
            <a:pPr algn="just" eaLnBrk="1" hangingPunct="1">
              <a:defRPr/>
            </a:pPr>
            <a:endParaRPr lang="ru-RU" sz="22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 основным методам планирования обычно относят: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циклический алгоритм (в стиле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round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robin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разделение времени с равнодоступностью (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time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sharing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with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fairness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кооперативная многозадачность.</a:t>
            </a:r>
          </a:p>
          <a:p>
            <a:pPr algn="just">
              <a:defRPr/>
            </a:pPr>
            <a:endParaRPr lang="ru-RU" sz="22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Наиболее часто используемый в ОСРВ </a:t>
            </a:r>
            <a:r>
              <a:rPr lang="ru-RU" sz="22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принцип планирования - приоритетная многозадачность с вытеснением. Основная идея состоит в том, что высокоприоритетная задача, как только для нее появляется работа, немедленно прерывает (вытесняет) низкоприоритетную.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AB4B909A-B91F-41EE-9193-4F18629C03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359414"/>
            <a:ext cx="8027988" cy="936625"/>
          </a:xfrm>
        </p:spPr>
        <p:txBody>
          <a:bodyPr>
            <a:normAutofit/>
          </a:bodyPr>
          <a:lstStyle/>
          <a:p>
            <a:pPr lvl="2">
              <a:lnSpc>
                <a:spcPct val="8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Методы планирования ОС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D41D03-B45B-4CE6-BE78-32EA63889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496" y="286799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293C09EF-B3A7-4A4C-B8C2-24292690F4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1055" y="1297104"/>
            <a:ext cx="11072552" cy="5040312"/>
          </a:xfrm>
        </p:spPr>
        <p:txBody>
          <a:bodyPr/>
          <a:lstStyle/>
          <a:p>
            <a:pPr algn="just" eaLnBrk="1" hangingPunct="1">
              <a:defRPr/>
            </a:pPr>
            <a:endParaRPr lang="ru-RU" sz="2000" dirty="0"/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общем случае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алгоритмы планирования должны соответствовать критериям оптимальности функционирования системы.</a:t>
            </a:r>
          </a:p>
          <a:p>
            <a:pPr algn="just" eaLnBrk="1" hangingPunct="1">
              <a:defRPr/>
            </a:pPr>
            <a:endParaRPr lang="ru-RU" sz="2000" b="1" u="sng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Однако, если для </a:t>
            </a: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 жесткого реального времени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такой критерий очевиден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"ВСЕГДА и ВСЕ делать вовремя", </a:t>
            </a:r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то для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 мягкого реального времени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это может быть, например,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минимальное максимальное запаздывание или средневзвешенная своевременность завершения операций.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9BFBC1-7B51-489E-A100-F5437488BC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694" y="12077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18201" y="1003976"/>
            <a:ext cx="11054645" cy="1727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fontAlgn="base">
              <a:spcAft>
                <a:spcPct val="0"/>
              </a:spcAft>
              <a:tabLst>
                <a:tab pos="609600" algn="l"/>
                <a:tab pos="6473825" algn="r"/>
              </a:tabLst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Системы исполнения и системы разработки  в операционных системах реального времени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 Ядро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Методы планирования ОС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695" y="27487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9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2AEE5D35-495B-4C53-8CDF-C288C6F481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2491" y="1428498"/>
            <a:ext cx="11277601" cy="50403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Хотя каждая задача в системе, как правило, выполняет какую-либо отдельную функцию, часто возникает необходимость в согласовании (синхронизации) действий, выполняемых различными задачами.</a:t>
            </a:r>
          </a:p>
          <a:p>
            <a:pPr algn="just"/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alt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Такая синхронизация необходима, в основном в следующих случаях: </a:t>
            </a:r>
          </a:p>
          <a:p>
            <a:pPr algn="just"/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/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 Функции, выполняемые различными задачами, связаны друг с другом. Например, если одна задача подготавливает исходные данные для другой, то последняя не выполняется до тех пор, пока не получит от первой задачи соответствующего сообщения. </a:t>
            </a:r>
          </a:p>
          <a:p>
            <a:pPr algn="just"/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6350" lvl="3" indent="0" algn="just">
              <a:buNone/>
              <a:defRPr/>
            </a:pPr>
            <a:r>
              <a:rPr lang="ru-RU" sz="2200" b="1" dirty="0">
                <a:latin typeface="Verdana" panose="020B0604030504040204" pitchFamily="34" charset="0"/>
                <a:ea typeface="Verdana" panose="020B0604030504040204" pitchFamily="34" charset="0"/>
              </a:rPr>
              <a:t>Связные задачи. </a:t>
            </a:r>
          </a:p>
          <a:p>
            <a:pPr algn="just">
              <a:defRPr/>
            </a:pPr>
            <a:r>
              <a:rPr lang="ru-RU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Взаимное согласование задач с помощью сообщений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является одним из важнейших принципов операционных систем реального времени.</a:t>
            </a:r>
          </a:p>
          <a:p>
            <a:pPr algn="just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Здесь можно встретить такие понятия, как </a:t>
            </a:r>
            <a:r>
              <a:rPr lang="ru-RU" sz="2200" b="1" i="1" dirty="0">
                <a:latin typeface="Verdana" panose="020B0604030504040204" pitchFamily="34" charset="0"/>
                <a:ea typeface="Verdana" panose="020B0604030504040204" pitchFamily="34" charset="0"/>
              </a:rPr>
              <a:t>сообщение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message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ru-RU" sz="2200" b="1" i="1" dirty="0">
                <a:latin typeface="Verdana" panose="020B0604030504040204" pitchFamily="34" charset="0"/>
                <a:ea typeface="Verdana" panose="020B0604030504040204" pitchFamily="34" charset="0"/>
              </a:rPr>
              <a:t>почтовый ящик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mail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box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ru-RU" sz="2200" b="1" i="1" dirty="0">
                <a:latin typeface="Verdana" panose="020B0604030504040204" pitchFamily="34" charset="0"/>
                <a:ea typeface="Verdana" panose="020B0604030504040204" pitchFamily="34" charset="0"/>
              </a:rPr>
              <a:t>сигнал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signal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ru-RU" sz="2200" b="1" i="1" dirty="0">
                <a:latin typeface="Verdana" panose="020B0604030504040204" pitchFamily="34" charset="0"/>
                <a:ea typeface="Verdana" panose="020B0604030504040204" pitchFamily="34" charset="0"/>
              </a:rPr>
              <a:t>событие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event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), </a:t>
            </a:r>
            <a:r>
              <a:rPr lang="ru-RU" sz="2200" b="1" i="1" dirty="0">
                <a:latin typeface="Verdana" panose="020B0604030504040204" pitchFamily="34" charset="0"/>
                <a:ea typeface="Verdana" panose="020B0604030504040204" pitchFamily="34" charset="0"/>
              </a:rPr>
              <a:t>прокси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proxy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 и т.п. Один и тот же термин для разных ОСРВ может обозначать разные вещи.</a:t>
            </a:r>
          </a:p>
          <a:p>
            <a:pPr algn="just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В дальнейшем будем называть </a:t>
            </a:r>
            <a:r>
              <a:rPr lang="ru-RU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сообщениями любой механизм явной передачи информации от одной задачи к другой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 (такие объекты, как семафоры, можно отнести к механизму неявной передачи сообщений). </a:t>
            </a:r>
            <a:endParaRPr lang="ru-RU" sz="2200" u="sng" kern="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7ACE9E-7C33-4345-9EC9-1587178DE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082" y="14290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E344F36E-8FA3-4AB6-89FD-82C8CDC1F8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82889" y="1341438"/>
            <a:ext cx="7705725" cy="5040312"/>
          </a:xfrm>
        </p:spPr>
        <p:txBody>
          <a:bodyPr/>
          <a:lstStyle/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0A15AAC3-1CEA-4AF3-BC97-AC016958EF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20964" y="188914"/>
            <a:ext cx="8027987" cy="936625"/>
          </a:xfrm>
        </p:spPr>
        <p:txBody>
          <a:bodyPr>
            <a:normAutofit fontScale="90000"/>
          </a:bodyPr>
          <a:lstStyle/>
          <a:p>
            <a:pPr lvl="2" eaLnBrk="1" hangingPunct="1">
              <a:lnSpc>
                <a:spcPct val="80000"/>
              </a:lnSpc>
              <a:defRPr/>
            </a:pP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br>
              <a:rPr lang="ru-RU" sz="4800" b="1" i="1" dirty="0"/>
            </a:br>
            <a:r>
              <a:rPr lang="ru-RU" sz="7200" b="1" u="sng" dirty="0"/>
              <a:t> </a:t>
            </a:r>
            <a:br>
              <a:rPr lang="en-US" sz="7200" b="1" u="sng" dirty="0"/>
            </a:br>
            <a:r>
              <a:rPr lang="ru-RU" sz="2800" b="1" u="sng" dirty="0"/>
              <a:t>Особенности построения ОСРВ.</a:t>
            </a:r>
            <a:r>
              <a:rPr lang="en-US" sz="2800" b="1" u="sng" dirty="0"/>
              <a:t> </a:t>
            </a:r>
            <a:r>
              <a:rPr lang="ru-RU" sz="2800" b="1" u="sng" dirty="0"/>
              <a:t>Методы планирования ОС</a:t>
            </a:r>
            <a:r>
              <a:rPr lang="en-US" sz="2800" b="1" u="sng" dirty="0"/>
              <a:t>.</a:t>
            </a:r>
            <a:br>
              <a:rPr lang="ru-RU" sz="7200" b="1" u="sng" dirty="0"/>
            </a:br>
            <a:br>
              <a:rPr lang="ru-RU" sz="7200" b="1" u="sng" dirty="0"/>
            </a:br>
            <a:endParaRPr lang="ru-RU" sz="72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906B532-2836-4F8E-90F9-67DE60276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990" y="942109"/>
            <a:ext cx="11819631" cy="572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Сообщения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могут быть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асинхронными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и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синхронными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первом случае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доставка сообщений задаче производится после того, как она в плановом порядке получит управление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А во втором случае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циркуляция сообщений оказывает непосредственное влияние на планирование задач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6350" lvl="3" indent="0" algn="just">
              <a:buNone/>
              <a:defRPr/>
            </a:pPr>
            <a:endParaRPr lang="ru-RU" u="sng" kern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B2D5289-D7E2-4F38-A507-208E83BE9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188" y="10185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EC1CC08-41A6-4584-B9FB-B8F7DC978E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82889" y="1341438"/>
            <a:ext cx="7705725" cy="5040312"/>
          </a:xfrm>
        </p:spPr>
        <p:txBody>
          <a:bodyPr/>
          <a:lstStyle/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361A2426-1C54-4D7C-9AF9-202AE0E218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20964" y="188914"/>
            <a:ext cx="8027987" cy="936625"/>
          </a:xfrm>
        </p:spPr>
        <p:txBody>
          <a:bodyPr>
            <a:normAutofit fontScale="90000"/>
          </a:bodyPr>
          <a:lstStyle/>
          <a:p>
            <a:pPr lvl="2" eaLnBrk="1" hangingPunct="1">
              <a:lnSpc>
                <a:spcPct val="80000"/>
              </a:lnSpc>
              <a:defRPr/>
            </a:pP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br>
              <a:rPr lang="ru-RU" sz="4800" b="1" i="1" dirty="0"/>
            </a:br>
            <a:r>
              <a:rPr lang="ru-RU" sz="7200" b="1" u="sng" dirty="0"/>
              <a:t> </a:t>
            </a:r>
            <a:br>
              <a:rPr lang="en-US" sz="7200" b="1" u="sng" dirty="0"/>
            </a:br>
            <a:r>
              <a:rPr lang="ru-RU" sz="2800" b="1" u="sng" dirty="0"/>
              <a:t>Особенности построения ОСРВ.</a:t>
            </a:r>
            <a:r>
              <a:rPr lang="en-US" sz="2800" b="1" u="sng" dirty="0"/>
              <a:t> </a:t>
            </a:r>
            <a:r>
              <a:rPr lang="ru-RU" sz="2800" b="1" u="sng" dirty="0"/>
              <a:t>Методы планирования ОС</a:t>
            </a:r>
            <a:r>
              <a:rPr lang="en-US" sz="2800" b="1" u="sng" dirty="0"/>
              <a:t>.</a:t>
            </a:r>
            <a:br>
              <a:rPr lang="ru-RU" sz="7200" b="1" u="sng" dirty="0"/>
            </a:br>
            <a:br>
              <a:rPr lang="ru-RU" sz="7200" b="1" u="sng" dirty="0"/>
            </a:br>
            <a:endParaRPr lang="ru-RU" sz="72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FD985F9-267D-445D-9B91-881A04107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26" y="1557336"/>
            <a:ext cx="11427228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2 Необходимо упорядочить доступ нескольких задач к разделяемому ресурсу. </a:t>
            </a:r>
          </a:p>
          <a:p>
            <a:pPr algn="just">
              <a:defRPr/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3 Необходима синхронизация задачи с внешними событиями. Как правило, для этого используется механизм прерываний.  </a:t>
            </a:r>
          </a:p>
          <a:p>
            <a:pPr algn="just">
              <a:defRPr/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b="1" kern="0" dirty="0">
                <a:latin typeface="Verdana" panose="020B0604030504040204" pitchFamily="34" charset="0"/>
                <a:ea typeface="Verdana" panose="020B0604030504040204" pitchFamily="34" charset="0"/>
              </a:rPr>
              <a:t>4 Необходима синхронизация задачи по времени.</a:t>
            </a:r>
          </a:p>
          <a:p>
            <a:pPr algn="just">
              <a:defRPr/>
            </a:pPr>
            <a:r>
              <a:rPr lang="ru-RU" sz="2000" b="1" kern="0" dirty="0">
                <a:latin typeface="Verdana" panose="020B0604030504040204" pitchFamily="34" charset="0"/>
                <a:ea typeface="Verdana" panose="020B0604030504040204" pitchFamily="34" charset="0"/>
              </a:rPr>
              <a:t> Диапазон различных вариантов в этом случае достаточно широк, от привязки момента выдачи какого-либо воздействия к точному астрономическому времени до простой задержки выполнения задачи на определенный интервал времени. </a:t>
            </a:r>
          </a:p>
          <a:p>
            <a:pPr algn="just">
              <a:defRPr/>
            </a:pPr>
            <a:r>
              <a:rPr lang="ru-RU" sz="2000" b="1" kern="0" dirty="0">
                <a:latin typeface="Verdana" panose="020B0604030504040204" pitchFamily="34" charset="0"/>
                <a:ea typeface="Verdana" panose="020B0604030504040204" pitchFamily="34" charset="0"/>
              </a:rPr>
              <a:t>Для решения этих вопросов в конечном счете используются специальные аппаратные средства, называемые </a:t>
            </a:r>
            <a:r>
              <a:rPr lang="ru-RU" sz="2000" b="1" u="sng" kern="0" dirty="0">
                <a:latin typeface="Verdana" panose="020B0604030504040204" pitchFamily="34" charset="0"/>
                <a:ea typeface="Verdana" panose="020B0604030504040204" pitchFamily="34" charset="0"/>
              </a:rPr>
              <a:t>таймером.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8AB65-917B-4983-BA4C-95FE0AA4F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641" y="10185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18201" y="1003976"/>
            <a:ext cx="11054645" cy="1727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Заключение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fontAlgn="base">
              <a:spcAft>
                <a:spcPct val="0"/>
              </a:spcAft>
              <a:tabLst>
                <a:tab pos="609600" algn="l"/>
                <a:tab pos="6473825" algn="r"/>
              </a:tabLst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Системы исполнения и системы разработки  в операционных системах реального времени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 Ядро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Методы планирования ОС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933" y="25016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5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0444" y="31409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3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16755B-1D51-4148-BC24-63FFD990D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007" y="28083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5D909AB8-CB9B-442E-A64F-52D705FAE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822" y="221010"/>
            <a:ext cx="10600603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	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Системы исполнения и системы разработки 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 операционных системах реального времени</a:t>
            </a: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DEECBB6-7A13-4127-A1A3-EF6EDFA7237B}"/>
              </a:ext>
            </a:extLst>
          </p:cNvPr>
          <p:cNvSpPr txBox="1">
            <a:spLocks noChangeArrowheads="1"/>
          </p:cNvSpPr>
          <p:nvPr/>
        </p:nvSpPr>
        <p:spPr>
          <a:xfrm>
            <a:off x="544975" y="1741084"/>
            <a:ext cx="11167016" cy="49688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Одно из коренных внешних отличий систем реального времени от систем общего назначения - четкое разграничение систем разработки и систем исполнения.</a:t>
            </a:r>
          </a:p>
          <a:p>
            <a:pPr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>
              <a:buNone/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исполнения операционных системах реального времени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- это набор инструментов (ядро, драйверы, исполняемые модули), обеспечивающих функционирование приложения реального времени. </a:t>
            </a:r>
          </a:p>
          <a:p>
            <a:pPr algn="just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 algn="just"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Большинство современных ведущих операционных систем реального времени поддерживают целый спектр аппаратных архитектур, на которых работают системы исполнения (Intel, Motorola, RISC, MIPS,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PowerPC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и другие). </a:t>
            </a:r>
          </a:p>
          <a:p>
            <a:pPr>
              <a:defRPr/>
            </a:pP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2C3AA8-1DD7-4612-A599-B4C058156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578" y="14804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9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B8EBCAB9-8E79-4ECF-BF47-89A398E6E5B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7928" y="1567672"/>
            <a:ext cx="11499272" cy="5184775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Требования, предъявляемые к среде исполнения систем реального времени,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следующие: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небольшая память системы - для возможности ее встраивания;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должна быть полностью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резидентна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 памяти, чтобы избежать замещения страниц памяти или подкачки;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должна быть многозадачной - для обеспечения максимально эффективного использования всех ресурсов системы;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FA1728-24BF-44E2-B704-1FD7B9ECF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149" y="19896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45A018EA-54C7-4C04-AAE3-88DDC54529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1302" y="1735889"/>
            <a:ext cx="11432771" cy="5184775"/>
          </a:xfrm>
        </p:spPr>
        <p:txBody>
          <a:bodyPr/>
          <a:lstStyle/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ядро с приоритетом на обслуживание прерывания. Приоритет на прерывание означает, что готовый к запуску процесс, обладающий некоторым приоритетом, обязательно имеет преимущество в очереди по отношению к процессу с более низким приоритетом, быстро заменяет последний  и поступает на выполнение.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диспетчер с приоритетом - дает возможность разработчику прикладной программы присвоить каждому загрузочному модулю приоритет, неподвластный системе.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Сочетание описанных выше свойств создает мощную и эффективную среду исполнения в реальном времени.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FD1DF3C-22E3-43C4-82A4-E33EBCB25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116" y="22818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1A37C8EE-5A72-40E7-9D00-343700AAD08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1657" y="1673225"/>
            <a:ext cx="11377353" cy="5184775"/>
          </a:xfrm>
        </p:spPr>
        <p:txBody>
          <a:bodyPr/>
          <a:lstStyle/>
          <a:p>
            <a:pPr algn="just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разработки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- набор средств, обеспечивающих создание и отладку приложения реального времени. Системы разработки (компиляторы, отладчики и всевозможные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tools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 работают, как правило, в популярных и распространенных ОС, таких, как UNIX и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Windows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Многие операционные системы реального времени имеют и так называемые резидентные средства разработки, исполняющиеся в среде самой операционной системы реального времени - особенно это относится к операционным системам реального времени класса "ядра".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F2BD56E-D60C-4DA9-A41B-360FFAEBE0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636" y="34764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26C22F91-A181-4204-9F70-F23F56BD8E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05001" y="1673225"/>
            <a:ext cx="11381998" cy="5184775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Функционально средства разработки операционных систем реального времени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отличаются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от привычных систем разработки, таких, например, как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Developers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Studio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TaskBuilder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так как часто они содержат: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средства удаленной отладки,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средства профилирования (измерение времен выполнения отдельных участков кода),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средства эмуляции целевого процессора,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специальные средства отладки взаимодействующих задач,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 иногда и средства моделирования. 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BF86CB0-AD20-4B49-8E0F-2C7469840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5391" y="208838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275C9009-0A28-4A19-925A-29152B8AAB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60218" y="1196976"/>
            <a:ext cx="11172305" cy="5184775"/>
          </a:xfrm>
        </p:spPr>
        <p:txBody>
          <a:bodyPr/>
          <a:lstStyle/>
          <a:p>
            <a:pPr eaLnBrk="1" hangingPunct="1">
              <a:defRPr/>
            </a:pPr>
            <a:endParaRPr lang="ru-RU" sz="2000" b="1" dirty="0"/>
          </a:p>
          <a:p>
            <a:pPr algn="just" eaLnBrk="1" hangingPunct="1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Кроме свойств среды исполнения, необходимо рассмотреть также сервис, предоставляемый ядром ОС реального времени. 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Основой любой среды исполнения в реальном времени является ядро или диспетчер. </a:t>
            </a:r>
          </a:p>
          <a:p>
            <a:pPr algn="just" eaLnBrk="1" hangingPunct="1">
              <a:defRPr/>
            </a:pP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 eaLnBrk="1" hangingPunct="1"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Ядро управляет аппаратными средствами целевого компьютера: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центральным процессором,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памятью и устройствами ввода/вывода;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контролирует работу всех других систем и программных средств прикладного характера.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FB97A18A-A1B1-4DEE-90D0-D2E7D4956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11" y="209927"/>
            <a:ext cx="10600603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	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Ядро</a:t>
            </a:r>
          </a:p>
          <a:p>
            <a:pPr algn="just">
              <a:spcBef>
                <a:spcPct val="50000"/>
              </a:spcBef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sz="1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D23CEA7-B162-416F-9AF7-14BD81116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676" y="209927"/>
            <a:ext cx="1636913" cy="1239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1700</Words>
  <Application>Microsoft Office PowerPoint</Application>
  <PresentationFormat>Широкоэкранный</PresentationFormat>
  <Paragraphs>156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 Методы планирования ОС</vt:lpstr>
      <vt:lpstr>Презентация PowerPoint</vt:lpstr>
      <vt:lpstr>Презентация PowerPoint</vt:lpstr>
      <vt:lpstr>    Особенности построения ОСРВ. Методы планирования ОС.  </vt:lpstr>
      <vt:lpstr>    Особенности построения ОСРВ. Методы планирования ОС.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50</cp:revision>
  <dcterms:created xsi:type="dcterms:W3CDTF">2024-01-25T16:25:26Z</dcterms:created>
  <dcterms:modified xsi:type="dcterms:W3CDTF">2025-11-10T08:54:42Z</dcterms:modified>
</cp:coreProperties>
</file>