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63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9AA13-8C2C-491C-A8F0-CD667A7CD298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1F24E-B632-42B4-A5E5-53556EE4EE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0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67E26-BF65-31C7-27A1-FCCF7BEEB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826E56-3744-2A01-0293-BA2F97F79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37458-A9DC-7523-2A9D-679855C30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B89DF-BD1C-CFB5-528C-EAEF9D28E6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42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7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sv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75" y="234270"/>
            <a:ext cx="5537213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7. Крепление горных выработок</a:t>
            </a: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0841"/>
            <a:ext cx="802775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Инновации в креплении выработок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5095CC3B-83A1-F861-D559-8952A3A0B680}"/>
              </a:ext>
            </a:extLst>
          </p:cNvPr>
          <p:cNvSpPr/>
          <p:nvPr/>
        </p:nvSpPr>
        <p:spPr>
          <a:xfrm>
            <a:off x="540023" y="1261216"/>
            <a:ext cx="255939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Податливая крепь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4DCC17D5-7280-5EE0-63AE-6ECD1AC48478}"/>
              </a:ext>
            </a:extLst>
          </p:cNvPr>
          <p:cNvSpPr/>
          <p:nvPr/>
        </p:nvSpPr>
        <p:spPr>
          <a:xfrm>
            <a:off x="540023" y="1759103"/>
            <a:ext cx="2559397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Рамы с фрикционными скользящими узлами (СП-узлы). </a:t>
            </a:r>
            <a:endParaRPr lang="ru-RU" sz="16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Канатные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анкеры с муфтами скольжения. </a:t>
            </a:r>
            <a:endParaRPr lang="ru-RU" sz="16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пород с ползучестью: соль, глины, горные удары.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D9D79E1F-E898-8057-CEF3-641E8B533FFC}"/>
              </a:ext>
            </a:extLst>
          </p:cNvPr>
          <p:cNvSpPr/>
          <p:nvPr/>
        </p:nvSpPr>
        <p:spPr>
          <a:xfrm>
            <a:off x="3292301" y="1261216"/>
            <a:ext cx="255939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Композитные анкеры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4FE715F-0539-7863-331B-34EFFC7657A1}"/>
              </a:ext>
            </a:extLst>
          </p:cNvPr>
          <p:cNvSpPr/>
          <p:nvPr/>
        </p:nvSpPr>
        <p:spPr>
          <a:xfrm>
            <a:off x="3292301" y="1759103"/>
            <a:ext cx="2559397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Стеклопластик: не корродирует, прочность до 1000 МПа. </a:t>
            </a:r>
            <a:endParaRPr lang="ru-RU" sz="16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Углепластик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 ещё прочнее. Фибробетон с полимерными волокнами для набрызга.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11170A56-D9A7-57EC-E8A9-32A80D224437}"/>
              </a:ext>
            </a:extLst>
          </p:cNvPr>
          <p:cNvSpPr/>
          <p:nvPr/>
        </p:nvSpPr>
        <p:spPr>
          <a:xfrm>
            <a:off x="6044580" y="1261216"/>
            <a:ext cx="255939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Мониторинг нагрузки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45A0F822-5199-751E-4F26-1E9B309D8D88}"/>
              </a:ext>
            </a:extLst>
          </p:cNvPr>
          <p:cNvSpPr/>
          <p:nvPr/>
        </p:nvSpPr>
        <p:spPr>
          <a:xfrm>
            <a:off x="6044580" y="1759103"/>
            <a:ext cx="2559397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Динамометры на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анкерах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усилий.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Экстензометры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измерение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конвергенции. Автоматизированные цифровые системы передачи данных на пульт.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B9259-54F2-060C-49E5-BD8E270F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F715AB6-E263-F040-2869-11A3ECAE438D}"/>
              </a:ext>
            </a:extLst>
          </p:cNvPr>
          <p:cNvSpPr/>
          <p:nvPr/>
        </p:nvSpPr>
        <p:spPr>
          <a:xfrm>
            <a:off x="523577" y="540841"/>
            <a:ext cx="802775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  <a:p>
            <a:pPr algn="ctr">
              <a:lnSpc>
                <a:spcPts val="3000"/>
              </a:lnSpc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CA9DCB-D539-F1FC-DAD6-D88B953EC18B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9C78B153-73ED-D088-059D-4A92BF4D44F9}"/>
              </a:ext>
            </a:extLst>
          </p:cNvPr>
          <p:cNvSpPr/>
          <p:nvPr/>
        </p:nvSpPr>
        <p:spPr>
          <a:xfrm>
            <a:off x="540023" y="1226865"/>
            <a:ext cx="3884935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</a:t>
            </a: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самопроверки</a:t>
            </a:r>
            <a:r>
              <a:rPr lang="ru-RU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8782D97-8AB0-44EB-3A69-6377535505FE}"/>
              </a:ext>
            </a:extLst>
          </p:cNvPr>
          <p:cNvSpPr/>
          <p:nvPr/>
        </p:nvSpPr>
        <p:spPr>
          <a:xfrm>
            <a:off x="540023" y="1762944"/>
            <a:ext cx="388493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1)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Типы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крепи и области их применения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8F98FCBB-5B09-3C5F-B284-B35251D3F37D}"/>
              </a:ext>
            </a:extLst>
          </p:cNvPr>
          <p:cNvSpPr/>
          <p:nvPr/>
        </p:nvSpPr>
        <p:spPr>
          <a:xfrm>
            <a:off x="540023" y="2398737"/>
            <a:ext cx="388493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2)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Расчёт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длины и шага анкеров по RMR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AD477239-2BFD-CF30-EA11-D2109CEC496C}"/>
              </a:ext>
            </a:extLst>
          </p:cNvPr>
          <p:cNvSpPr/>
          <p:nvPr/>
        </p:nvSpPr>
        <p:spPr>
          <a:xfrm>
            <a:off x="540023" y="3034531"/>
            <a:ext cx="388493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3)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Требования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 набрызг-бетону и армированию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5">
            <a:extLst>
              <a:ext uri="{FF2B5EF4-FFF2-40B4-BE49-F238E27FC236}">
                <a16:creationId xmlns:a16="http://schemas.microsoft.com/office/drawing/2014/main" id="{C5A189C2-B86D-397A-0134-154C2D709EA1}"/>
              </a:ext>
            </a:extLst>
          </p:cNvPr>
          <p:cNvSpPr/>
          <p:nvPr/>
        </p:nvSpPr>
        <p:spPr>
          <a:xfrm>
            <a:off x="540023" y="3670325"/>
            <a:ext cx="388493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4)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Выбор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крепи по Q-системе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8">
            <a:extLst>
              <a:ext uri="{FF2B5EF4-FFF2-40B4-BE49-F238E27FC236}">
                <a16:creationId xmlns:a16="http://schemas.microsoft.com/office/drawing/2014/main" id="{748C1AF0-305E-FCD0-17DB-96C2BBF54744}"/>
              </a:ext>
            </a:extLst>
          </p:cNvPr>
          <p:cNvSpPr/>
          <p:nvPr/>
        </p:nvSpPr>
        <p:spPr>
          <a:xfrm>
            <a:off x="540023" y="4306119"/>
            <a:ext cx="388493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4)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Современные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композитные материалы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9">
            <a:extLst>
              <a:ext uri="{FF2B5EF4-FFF2-40B4-BE49-F238E27FC236}">
                <a16:creationId xmlns:a16="http://schemas.microsoft.com/office/drawing/2014/main" id="{3AA48841-9BB7-DC70-9613-ABC50B0D0979}"/>
              </a:ext>
            </a:extLst>
          </p:cNvPr>
          <p:cNvSpPr/>
          <p:nvPr/>
        </p:nvSpPr>
        <p:spPr>
          <a:xfrm>
            <a:off x="4878294" y="1206439"/>
            <a:ext cx="3884935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0">
            <a:extLst>
              <a:ext uri="{FF2B5EF4-FFF2-40B4-BE49-F238E27FC236}">
                <a16:creationId xmlns:a16="http://schemas.microsoft.com/office/drawing/2014/main" id="{703CAEE9-3C4E-4F76-941A-2C47464F188E}"/>
              </a:ext>
            </a:extLst>
          </p:cNvPr>
          <p:cNvSpPr/>
          <p:nvPr/>
        </p:nvSpPr>
        <p:spPr>
          <a:xfrm>
            <a:off x="4872930" y="1483444"/>
            <a:ext cx="4030925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Bieniawski Z.T. </a:t>
            </a:r>
            <a:r>
              <a:rPr lang="en-US" sz="1600" i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Engineering Rock Mass Classifications.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Wiley, 1989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21">
            <a:extLst>
              <a:ext uri="{FF2B5EF4-FFF2-40B4-BE49-F238E27FC236}">
                <a16:creationId xmlns:a16="http://schemas.microsoft.com/office/drawing/2014/main" id="{E7458EA9-F566-A117-E5DE-50F2CD2A8D11}"/>
              </a:ext>
            </a:extLst>
          </p:cNvPr>
          <p:cNvSpPr/>
          <p:nvPr/>
        </p:nvSpPr>
        <p:spPr>
          <a:xfrm>
            <a:off x="4872930" y="3130382"/>
            <a:ext cx="1734517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Barton N. et al. Rock Mech., 1974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2">
            <a:extLst>
              <a:ext uri="{FF2B5EF4-FFF2-40B4-BE49-F238E27FC236}">
                <a16:creationId xmlns:a16="http://schemas.microsoft.com/office/drawing/2014/main" id="{356FFD03-07ED-0BF2-6E3F-AA876911648D}"/>
              </a:ext>
            </a:extLst>
          </p:cNvPr>
          <p:cNvSpPr/>
          <p:nvPr/>
        </p:nvSpPr>
        <p:spPr>
          <a:xfrm>
            <a:off x="4872930" y="2126114"/>
            <a:ext cx="4030924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Hoek E., Brown E.T.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Underground Excavations in Rock.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IMM, 1980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23">
            <a:extLst>
              <a:ext uri="{FF2B5EF4-FFF2-40B4-BE49-F238E27FC236}">
                <a16:creationId xmlns:a16="http://schemas.microsoft.com/office/drawing/2014/main" id="{424F9080-523E-7190-A6A2-79F81AEF4CB8}"/>
              </a:ext>
            </a:extLst>
          </p:cNvPr>
          <p:cNvSpPr/>
          <p:nvPr/>
        </p:nvSpPr>
        <p:spPr>
          <a:xfrm>
            <a:off x="4872929" y="3498577"/>
            <a:ext cx="3884935" cy="515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Brady B.H.G., Brown E.T.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Rock Mechanics for Underground Mining.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Springer, 2004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24">
            <a:extLst>
              <a:ext uri="{FF2B5EF4-FFF2-40B4-BE49-F238E27FC236}">
                <a16:creationId xmlns:a16="http://schemas.microsoft.com/office/drawing/2014/main" id="{D4FE98FD-7120-5876-EADD-DF3159A23153}"/>
              </a:ext>
            </a:extLst>
          </p:cNvPr>
          <p:cNvSpPr/>
          <p:nvPr/>
        </p:nvSpPr>
        <p:spPr>
          <a:xfrm>
            <a:off x="4872930" y="2718867"/>
            <a:ext cx="3735809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Зубков В.В.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Геомеханика.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МГГУ, 2008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10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27266" y="254325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лекции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494443" y="625667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Назначение крепи и виды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494443" y="896683"/>
            <a:ext cx="398293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Анкерная, набрызг-бетон (торкрет), рамная (металлическая, железобетонная), комбинированная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94368" y="1478679"/>
            <a:ext cx="298690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Анкерная крепь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494368" y="1749695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Типы анкеров (клиновые, распорные, канатные), несущая способность, длина, шаг установки, плотность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494367" y="2295591"/>
            <a:ext cx="169031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Набрызг-бетон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94367" y="2554637"/>
            <a:ext cx="4178146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Толщина, армирование (сетка,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фиброволокно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)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494292" y="2976578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Выбор типа и параметров крепи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494292" y="3247594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Выбор типа и параметров крепи по рейтинговым классификациям (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RMR, Q-system)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и расчетным нагрузкам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39996" y="4625479"/>
            <a:ext cx="1274618" cy="46972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AF5EB"/>
              </a:solidFill>
              <a:highlight>
                <a:srgbClr val="FAF5EB"/>
              </a:highlight>
            </a:endParaRPr>
          </a:p>
        </p:txBody>
      </p:sp>
      <p:sp>
        <p:nvSpPr>
          <p:cNvPr id="3" name="Text 15">
            <a:extLst>
              <a:ext uri="{FF2B5EF4-FFF2-40B4-BE49-F238E27FC236}">
                <a16:creationId xmlns:a16="http://schemas.microsoft.com/office/drawing/2014/main" id="{D15B7EA8-330B-4472-BF4D-C56ABA5E06DF}"/>
              </a:ext>
            </a:extLst>
          </p:cNvPr>
          <p:cNvSpPr/>
          <p:nvPr/>
        </p:nvSpPr>
        <p:spPr>
          <a:xfrm>
            <a:off x="4484469" y="3903523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5) Современные технологии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6">
            <a:extLst>
              <a:ext uri="{FF2B5EF4-FFF2-40B4-BE49-F238E27FC236}">
                <a16:creationId xmlns:a16="http://schemas.microsoft.com/office/drawing/2014/main" id="{6C95E2B7-0CBD-2F45-5482-0207E4FF8A48}"/>
              </a:ext>
            </a:extLst>
          </p:cNvPr>
          <p:cNvSpPr/>
          <p:nvPr/>
        </p:nvSpPr>
        <p:spPr>
          <a:xfrm>
            <a:off x="4484469" y="4174539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Податливая крепь, крепь из композитных материалов, системы мониторинга нагрузки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Анкера (анкерная крепь): купить в Strong Miners">
            <a:extLst>
              <a:ext uri="{FF2B5EF4-FFF2-40B4-BE49-F238E27FC236}">
                <a16:creationId xmlns:a16="http://schemas.microsoft.com/office/drawing/2014/main" id="{520A5FC5-8C98-90AA-2AE9-1CFE765E85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548" y="880168"/>
            <a:ext cx="2062338" cy="1363623"/>
          </a:xfrm>
          <a:prstGeom prst="rect">
            <a:avLst/>
          </a:prstGeom>
        </p:spPr>
      </p:pic>
      <p:pic>
        <p:nvPicPr>
          <p:cNvPr id="8" name="Рисунок 7" descr="Торкрет бетон: технология и правила">
            <a:extLst>
              <a:ext uri="{FF2B5EF4-FFF2-40B4-BE49-F238E27FC236}">
                <a16:creationId xmlns:a16="http://schemas.microsoft.com/office/drawing/2014/main" id="{7FFFDEF4-8DB9-E75C-8B74-F68DFE149B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549" y="2422698"/>
            <a:ext cx="2062338" cy="1542818"/>
          </a:xfrm>
          <a:prstGeom prst="rect">
            <a:avLst/>
          </a:prstGeom>
        </p:spPr>
      </p:pic>
      <p:pic>
        <p:nvPicPr>
          <p:cNvPr id="11" name="Рисунок 10" descr="Другие виды крепи - Технология проведения горно-разведочных выработок">
            <a:extLst>
              <a:ext uri="{FF2B5EF4-FFF2-40B4-BE49-F238E27FC236}">
                <a16:creationId xmlns:a16="http://schemas.microsoft.com/office/drawing/2014/main" id="{EE263BC6-FA19-6A56-A8D5-16761A0CFB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9969" y="880168"/>
            <a:ext cx="1917518" cy="30853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5E19BA-848F-C280-53BD-350BF82ABE1F}"/>
              </a:ext>
            </a:extLst>
          </p:cNvPr>
          <p:cNvSpPr txBox="1"/>
          <p:nvPr/>
        </p:nvSpPr>
        <p:spPr>
          <a:xfrm>
            <a:off x="392008" y="4062781"/>
            <a:ext cx="38697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Крепление горных выработок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31800" y="274364"/>
            <a:ext cx="8080400" cy="731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 Назначение и функции крепи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20825F2C-57B8-513A-F158-AB6FB3CEFB33}"/>
              </a:ext>
            </a:extLst>
          </p:cNvPr>
          <p:cNvSpPr/>
          <p:nvPr/>
        </p:nvSpPr>
        <p:spPr>
          <a:xfrm>
            <a:off x="3969022" y="953095"/>
            <a:ext cx="4849513" cy="5299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Крепь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искусственное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сооружение для сохранения устойчивости выработки, предотвращения обрушений и обеспечения безопасности.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endParaRPr lang="ru-RU" sz="5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Основные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функции: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4">
            <a:extLst>
              <a:ext uri="{FF2B5EF4-FFF2-40B4-BE49-F238E27FC236}">
                <a16:creationId xmlns:a16="http://schemas.microsoft.com/office/drawing/2014/main" id="{328BDDA1-143B-4773-F486-B6DDE29D166A}"/>
              </a:ext>
            </a:extLst>
          </p:cNvPr>
          <p:cNvSpPr/>
          <p:nvPr/>
        </p:nvSpPr>
        <p:spPr>
          <a:xfrm>
            <a:off x="3969023" y="2098273"/>
            <a:ext cx="4634954" cy="644500"/>
          </a:xfrm>
          <a:prstGeom prst="roundRect">
            <a:avLst>
              <a:gd name="adj" fmla="val 801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92F82C02-BB59-90FC-09F1-A86598BFCD24}"/>
              </a:ext>
            </a:extLst>
          </p:cNvPr>
          <p:cNvSpPr/>
          <p:nvPr/>
        </p:nvSpPr>
        <p:spPr>
          <a:xfrm>
            <a:off x="4096717" y="2225967"/>
            <a:ext cx="4379565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Восприятие нагрузок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937838F3-073B-B9FE-48B3-96BEF6079463}"/>
              </a:ext>
            </a:extLst>
          </p:cNvPr>
          <p:cNvSpPr/>
          <p:nvPr/>
        </p:nvSpPr>
        <p:spPr>
          <a:xfrm>
            <a:off x="4096717" y="2438419"/>
            <a:ext cx="4379565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Вертикальное и горизонтальное горное давление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5D625D7D-2BB3-7FB0-2019-4B3D8DBD2CC8}"/>
              </a:ext>
            </a:extLst>
          </p:cNvPr>
          <p:cNvSpPr/>
          <p:nvPr/>
        </p:nvSpPr>
        <p:spPr>
          <a:xfrm>
            <a:off x="3969023" y="2840702"/>
            <a:ext cx="4634954" cy="644500"/>
          </a:xfrm>
          <a:prstGeom prst="roundRect">
            <a:avLst>
              <a:gd name="adj" fmla="val 801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D08D703C-128F-1ABE-56B3-A28DC7220DAC}"/>
              </a:ext>
            </a:extLst>
          </p:cNvPr>
          <p:cNvSpPr/>
          <p:nvPr/>
        </p:nvSpPr>
        <p:spPr>
          <a:xfrm>
            <a:off x="4096717" y="2968396"/>
            <a:ext cx="4379565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Ограничение деформаций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BFB4659D-3B18-E3B6-9D9D-10B5015CA689}"/>
              </a:ext>
            </a:extLst>
          </p:cNvPr>
          <p:cNvSpPr/>
          <p:nvPr/>
        </p:nvSpPr>
        <p:spPr>
          <a:xfrm>
            <a:off x="4096717" y="3180849"/>
            <a:ext cx="4379565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Сходимость контура в допустимых пределах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id="{2956FCE7-1EFD-4AFA-46E3-946100612940}"/>
              </a:ext>
            </a:extLst>
          </p:cNvPr>
          <p:cNvSpPr/>
          <p:nvPr/>
        </p:nvSpPr>
        <p:spPr>
          <a:xfrm>
            <a:off x="3969023" y="3583131"/>
            <a:ext cx="4634954" cy="644500"/>
          </a:xfrm>
          <a:prstGeom prst="roundRect">
            <a:avLst>
              <a:gd name="adj" fmla="val 801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35CB6AA6-3157-7F81-9B2D-8465B6D9697B}"/>
              </a:ext>
            </a:extLst>
          </p:cNvPr>
          <p:cNvSpPr/>
          <p:nvPr/>
        </p:nvSpPr>
        <p:spPr>
          <a:xfrm>
            <a:off x="4096717" y="3710826"/>
            <a:ext cx="4379565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Защита от вывалов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022D0C86-6BA1-7D32-3507-6E1378530DB7}"/>
              </a:ext>
            </a:extLst>
          </p:cNvPr>
          <p:cNvSpPr/>
          <p:nvPr/>
        </p:nvSpPr>
        <p:spPr>
          <a:xfrm>
            <a:off x="4096717" y="3923278"/>
            <a:ext cx="4379565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Предотвращение обрушения отслоившихся блоков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13">
            <a:extLst>
              <a:ext uri="{FF2B5EF4-FFF2-40B4-BE49-F238E27FC236}">
                <a16:creationId xmlns:a16="http://schemas.microsoft.com/office/drawing/2014/main" id="{3E565D40-A2EB-6F62-6BAC-9869C535CA7E}"/>
              </a:ext>
            </a:extLst>
          </p:cNvPr>
          <p:cNvSpPr/>
          <p:nvPr/>
        </p:nvSpPr>
        <p:spPr>
          <a:xfrm>
            <a:off x="3969023" y="4325560"/>
            <a:ext cx="4634954" cy="644500"/>
          </a:xfrm>
          <a:prstGeom prst="roundRect">
            <a:avLst>
              <a:gd name="adj" fmla="val 801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8" name="Text 14">
            <a:extLst>
              <a:ext uri="{FF2B5EF4-FFF2-40B4-BE49-F238E27FC236}">
                <a16:creationId xmlns:a16="http://schemas.microsoft.com/office/drawing/2014/main" id="{307A3AD0-3BEC-1A92-B4C6-215C46140F04}"/>
              </a:ext>
            </a:extLst>
          </p:cNvPr>
          <p:cNvSpPr/>
          <p:nvPr/>
        </p:nvSpPr>
        <p:spPr>
          <a:xfrm>
            <a:off x="4096717" y="4453255"/>
            <a:ext cx="4379565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Долговечность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5">
            <a:extLst>
              <a:ext uri="{FF2B5EF4-FFF2-40B4-BE49-F238E27FC236}">
                <a16:creationId xmlns:a16="http://schemas.microsoft.com/office/drawing/2014/main" id="{13DC9871-F0D2-1FDD-680B-21F619C070CE}"/>
              </a:ext>
            </a:extLst>
          </p:cNvPr>
          <p:cNvSpPr/>
          <p:nvPr/>
        </p:nvSpPr>
        <p:spPr>
          <a:xfrm>
            <a:off x="4096717" y="4665707"/>
            <a:ext cx="4379565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Сохранность выработки на весь срок службы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 descr="Укрепление скальных пород с применением полимерных смол">
            <a:extLst>
              <a:ext uri="{FF2B5EF4-FFF2-40B4-BE49-F238E27FC236}">
                <a16:creationId xmlns:a16="http://schemas.microsoft.com/office/drawing/2014/main" id="{81100E87-36F9-1527-021B-C9153DE686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5570" y="916154"/>
            <a:ext cx="3478975" cy="36093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E18632-D61F-95F7-D186-7484BAABBCD3}"/>
              </a:ext>
            </a:extLst>
          </p:cNvPr>
          <p:cNvSpPr txBox="1"/>
          <p:nvPr/>
        </p:nvSpPr>
        <p:spPr>
          <a:xfrm>
            <a:off x="20179" y="4527839"/>
            <a:ext cx="38697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Крепление с применением самоходной установки в подземной выработке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392" y="355029"/>
            <a:ext cx="8179157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Четыре основных типа крепи</a:t>
            </a:r>
          </a:p>
        </p:txBody>
      </p:sp>
      <p:sp>
        <p:nvSpPr>
          <p:cNvPr id="22" name="AutoShape 5" descr="Image search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8" descr="Image search resul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606403BE-9CFB-3603-4C43-F965361ADF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98" y="944061"/>
            <a:ext cx="1871290" cy="1156517"/>
          </a:xfrm>
          <a:prstGeom prst="rect">
            <a:avLst/>
          </a:prstGeom>
        </p:spPr>
      </p:pic>
      <p:sp>
        <p:nvSpPr>
          <p:cNvPr id="10" name="Text 3">
            <a:extLst>
              <a:ext uri="{FF2B5EF4-FFF2-40B4-BE49-F238E27FC236}">
                <a16:creationId xmlns:a16="http://schemas.microsoft.com/office/drawing/2014/main" id="{83F1A1C4-8A19-8A34-80B5-4AFB826A5BAF}"/>
              </a:ext>
            </a:extLst>
          </p:cNvPr>
          <p:cNvSpPr/>
          <p:nvPr/>
        </p:nvSpPr>
        <p:spPr>
          <a:xfrm>
            <a:off x="540023" y="2468639"/>
            <a:ext cx="187129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Анкерная крепь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33EAD1BD-E247-4167-5682-5F814D213575}"/>
              </a:ext>
            </a:extLst>
          </p:cNvPr>
          <p:cNvSpPr/>
          <p:nvPr/>
        </p:nvSpPr>
        <p:spPr>
          <a:xfrm>
            <a:off x="540023" y="2759419"/>
            <a:ext cx="1871290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Стальные или полимерные стержни в шпурах. Упрочняет приконтурную зону. Применяется в скальных породах.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18CD4DE1-CE2F-E25E-56F6-54AF97C2AD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270" y="944061"/>
            <a:ext cx="1871290" cy="1156517"/>
          </a:xfrm>
          <a:prstGeom prst="rect">
            <a:avLst/>
          </a:prstGeom>
        </p:spPr>
      </p:pic>
      <p:sp>
        <p:nvSpPr>
          <p:cNvPr id="19" name="Text 5">
            <a:extLst>
              <a:ext uri="{FF2B5EF4-FFF2-40B4-BE49-F238E27FC236}">
                <a16:creationId xmlns:a16="http://schemas.microsoft.com/office/drawing/2014/main" id="{79FDE47A-C68A-6558-19CA-5593B077F240}"/>
              </a:ext>
            </a:extLst>
          </p:cNvPr>
          <p:cNvSpPr/>
          <p:nvPr/>
        </p:nvSpPr>
        <p:spPr>
          <a:xfrm>
            <a:off x="2604195" y="2468639"/>
            <a:ext cx="187136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Набрызг-бетон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72B0A4BB-68AF-D567-563B-B3409172711D}"/>
              </a:ext>
            </a:extLst>
          </p:cNvPr>
          <p:cNvSpPr/>
          <p:nvPr/>
        </p:nvSpPr>
        <p:spPr>
          <a:xfrm>
            <a:off x="2604195" y="2759419"/>
            <a:ext cx="1871365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Цементно-песчаная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оболочка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50</a:t>
            </a: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200 мм. Воспринимает растяжение, защищает от выветривания.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 2" descr="preencoded.png">
            <a:extLst>
              <a:ext uri="{FF2B5EF4-FFF2-40B4-BE49-F238E27FC236}">
                <a16:creationId xmlns:a16="http://schemas.microsoft.com/office/drawing/2014/main" id="{6D4EA6CB-968F-945B-59BD-2B49D2D7D6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516" y="944061"/>
            <a:ext cx="1871290" cy="1156517"/>
          </a:xfrm>
          <a:prstGeom prst="rect">
            <a:avLst/>
          </a:prstGeom>
        </p:spPr>
      </p:pic>
      <p:sp>
        <p:nvSpPr>
          <p:cNvPr id="25" name="Text 7">
            <a:extLst>
              <a:ext uri="{FF2B5EF4-FFF2-40B4-BE49-F238E27FC236}">
                <a16:creationId xmlns:a16="http://schemas.microsoft.com/office/drawing/2014/main" id="{DFA0CABE-6048-69F4-0B5A-C4A2366C6534}"/>
              </a:ext>
            </a:extLst>
          </p:cNvPr>
          <p:cNvSpPr/>
          <p:nvPr/>
        </p:nvSpPr>
        <p:spPr>
          <a:xfrm>
            <a:off x="4668441" y="2468639"/>
            <a:ext cx="187129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Рамная крепь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ACC1F1D0-C055-A3CF-6B7E-5F5CA2A9C11C}"/>
              </a:ext>
            </a:extLst>
          </p:cNvPr>
          <p:cNvSpPr/>
          <p:nvPr/>
        </p:nvSpPr>
        <p:spPr>
          <a:xfrm>
            <a:off x="4668441" y="2759419"/>
            <a:ext cx="1871290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Металлические или ж/б рамы с </a:t>
            </a:r>
            <a:r>
              <a:rPr lang="en-US" sz="16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шагом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0,5</a:t>
            </a:r>
            <a:r>
              <a:rPr lang="ru-RU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 м. Для слабых и неустойчивых пород.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Image 3" descr="preencoded.png">
            <a:extLst>
              <a:ext uri="{FF2B5EF4-FFF2-40B4-BE49-F238E27FC236}">
                <a16:creationId xmlns:a16="http://schemas.microsoft.com/office/drawing/2014/main" id="{0BEB8184-E270-DD56-C4EF-3E7A41708D6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687" y="944061"/>
            <a:ext cx="1871290" cy="1156517"/>
          </a:xfrm>
          <a:prstGeom prst="rect">
            <a:avLst/>
          </a:prstGeom>
        </p:spPr>
      </p:pic>
      <p:sp>
        <p:nvSpPr>
          <p:cNvPr id="28" name="Text 9">
            <a:extLst>
              <a:ext uri="{FF2B5EF4-FFF2-40B4-BE49-F238E27FC236}">
                <a16:creationId xmlns:a16="http://schemas.microsoft.com/office/drawing/2014/main" id="{CFFD5B39-3434-6FFC-6A24-13090BE7A64C}"/>
              </a:ext>
            </a:extLst>
          </p:cNvPr>
          <p:cNvSpPr/>
          <p:nvPr/>
        </p:nvSpPr>
        <p:spPr>
          <a:xfrm>
            <a:off x="6732612" y="2468639"/>
            <a:ext cx="187136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Комбинированная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0">
            <a:extLst>
              <a:ext uri="{FF2B5EF4-FFF2-40B4-BE49-F238E27FC236}">
                <a16:creationId xmlns:a16="http://schemas.microsoft.com/office/drawing/2014/main" id="{F1E50E94-274B-EDC2-BBD8-B689450AF149}"/>
              </a:ext>
            </a:extLst>
          </p:cNvPr>
          <p:cNvSpPr/>
          <p:nvPr/>
        </p:nvSpPr>
        <p:spPr>
          <a:xfrm>
            <a:off x="6732612" y="2759419"/>
            <a:ext cx="1871365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 + торкрет, анкеры + рамы. Наиболее эффективна в сложных горно-геологических условиях.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6DB43E-289F-1F2A-336A-23FB70924EFE}"/>
              </a:ext>
            </a:extLst>
          </p:cNvPr>
          <p:cNvSpPr txBox="1"/>
          <p:nvPr/>
        </p:nvSpPr>
        <p:spPr>
          <a:xfrm>
            <a:off x="515392" y="2107598"/>
            <a:ext cx="80885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Изображение крепей, созданное с использованием технологий искусственного интеллекта (нейросети)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5425" y="362014"/>
            <a:ext cx="8293150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Типы анкеров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11A36A7B-62DB-665B-5B65-A8BD93CF78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3698" y="822668"/>
            <a:ext cx="4129262" cy="1000284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7EE9A64A-3080-E346-BF10-6E707C66B38B}"/>
              </a:ext>
            </a:extLst>
          </p:cNvPr>
          <p:cNvSpPr/>
          <p:nvPr/>
        </p:nvSpPr>
        <p:spPr>
          <a:xfrm>
            <a:off x="428794" y="940614"/>
            <a:ext cx="3674013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Клиновые (механические)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75A4C9D3-BFCC-6EEF-6729-20733033668A}"/>
              </a:ext>
            </a:extLst>
          </p:cNvPr>
          <p:cNvSpPr/>
          <p:nvPr/>
        </p:nvSpPr>
        <p:spPr>
          <a:xfrm>
            <a:off x="425426" y="1195237"/>
            <a:ext cx="3878720" cy="415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1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Расклинивание стального клина в шпуре. Просты в монтаже, но чувствительны к вибрациям. Для временных выработок.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5BA7DE68-A007-2534-EBF6-7155166AA9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698" y="2971747"/>
            <a:ext cx="4129262" cy="805925"/>
          </a:xfrm>
          <a:prstGeom prst="rect">
            <a:avLst/>
          </a:prstGeom>
        </p:spPr>
      </p:pic>
      <p:sp>
        <p:nvSpPr>
          <p:cNvPr id="12" name="Text 5">
            <a:extLst>
              <a:ext uri="{FF2B5EF4-FFF2-40B4-BE49-F238E27FC236}">
                <a16:creationId xmlns:a16="http://schemas.microsoft.com/office/drawing/2014/main" id="{0D20F433-5599-5F46-AB81-5167072E8C42}"/>
              </a:ext>
            </a:extLst>
          </p:cNvPr>
          <p:cNvSpPr/>
          <p:nvPr/>
        </p:nvSpPr>
        <p:spPr>
          <a:xfrm>
            <a:off x="428794" y="3089694"/>
            <a:ext cx="3674013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Распорные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48E61028-EDC5-2DC7-8AFE-331D2BFC4F72}"/>
              </a:ext>
            </a:extLst>
          </p:cNvPr>
          <p:cNvSpPr/>
          <p:nvPr/>
        </p:nvSpPr>
        <p:spPr>
          <a:xfrm>
            <a:off x="428794" y="3335080"/>
            <a:ext cx="3875352" cy="277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Гидравлические или кулачковые. Прижим к стенкам шпура. Без выдержки времени.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B4AF5931-41F7-14CA-3509-F989602466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817672"/>
            <a:ext cx="4359563" cy="1000284"/>
          </a:xfrm>
          <a:prstGeom prst="rect">
            <a:avLst/>
          </a:prstGeom>
        </p:spPr>
      </p:pic>
      <p:sp>
        <p:nvSpPr>
          <p:cNvPr id="15" name="Text 7">
            <a:extLst>
              <a:ext uri="{FF2B5EF4-FFF2-40B4-BE49-F238E27FC236}">
                <a16:creationId xmlns:a16="http://schemas.microsoft.com/office/drawing/2014/main" id="{62B71BD4-F9A0-EF32-629F-FA5D28FA336A}"/>
              </a:ext>
            </a:extLst>
          </p:cNvPr>
          <p:cNvSpPr/>
          <p:nvPr/>
        </p:nvSpPr>
        <p:spPr>
          <a:xfrm>
            <a:off x="4767939" y="935618"/>
            <a:ext cx="3878923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Канатные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8">
            <a:extLst>
              <a:ext uri="{FF2B5EF4-FFF2-40B4-BE49-F238E27FC236}">
                <a16:creationId xmlns:a16="http://schemas.microsoft.com/office/drawing/2014/main" id="{690D88BD-8118-5AED-28F3-31D6B1F4DA9B}"/>
              </a:ext>
            </a:extLst>
          </p:cNvPr>
          <p:cNvSpPr/>
          <p:nvPr/>
        </p:nvSpPr>
        <p:spPr>
          <a:xfrm>
            <a:off x="4767939" y="1199477"/>
            <a:ext cx="4034316" cy="415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Стальные канаты с цементным/полимерным раствором. Работают на растяжение. Для зон тектонических нарушений.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3" descr="preencoded.png">
            <a:extLst>
              <a:ext uri="{FF2B5EF4-FFF2-40B4-BE49-F238E27FC236}">
                <a16:creationId xmlns:a16="http://schemas.microsoft.com/office/drawing/2014/main" id="{6331B694-5B81-A6FB-214C-A6831D9B83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0" y="2975998"/>
            <a:ext cx="4359563" cy="850999"/>
          </a:xfrm>
          <a:prstGeom prst="rect">
            <a:avLst/>
          </a:prstGeom>
        </p:spPr>
      </p:pic>
      <p:sp>
        <p:nvSpPr>
          <p:cNvPr id="18" name="Text 9">
            <a:extLst>
              <a:ext uri="{FF2B5EF4-FFF2-40B4-BE49-F238E27FC236}">
                <a16:creationId xmlns:a16="http://schemas.microsoft.com/office/drawing/2014/main" id="{F65DE61B-304B-6A5A-3B19-850FE37471B4}"/>
              </a:ext>
            </a:extLst>
          </p:cNvPr>
          <p:cNvSpPr/>
          <p:nvPr/>
        </p:nvSpPr>
        <p:spPr>
          <a:xfrm>
            <a:off x="4767939" y="3093944"/>
            <a:ext cx="3878923" cy="129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Цементные (инъекционные)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548FCCAE-BE6E-22C9-37CA-6B96ABEC45FF}"/>
              </a:ext>
            </a:extLst>
          </p:cNvPr>
          <p:cNvSpPr/>
          <p:nvPr/>
        </p:nvSpPr>
        <p:spPr>
          <a:xfrm>
            <a:off x="4767939" y="3367038"/>
            <a:ext cx="3878923" cy="415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Стержень, залитый цементным раствором. Наиболее надёжный тип для постоянной крепи в шахтах и тоннелях.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 descr="Анкерная крепь клиновая КРА-16 | Металло-Механический Завод— горно-шахтное  оборудование, металлоконструкции, обработка металла">
            <a:extLst>
              <a:ext uri="{FF2B5EF4-FFF2-40B4-BE49-F238E27FC236}">
                <a16:creationId xmlns:a16="http://schemas.microsoft.com/office/drawing/2014/main" id="{07A8B381-59C7-264A-808E-53A53CE0A60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554" y="1844116"/>
            <a:ext cx="2909549" cy="872865"/>
          </a:xfrm>
          <a:prstGeom prst="rect">
            <a:avLst/>
          </a:prstGeom>
        </p:spPr>
      </p:pic>
      <p:pic>
        <p:nvPicPr>
          <p:cNvPr id="22" name="Рисунок 21" descr="Анкерная крепь гидрораспорная ГРА">
            <a:extLst>
              <a:ext uri="{FF2B5EF4-FFF2-40B4-BE49-F238E27FC236}">
                <a16:creationId xmlns:a16="http://schemas.microsoft.com/office/drawing/2014/main" id="{790CDA07-CD37-6D4A-23DF-1475702497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309" y="3826997"/>
            <a:ext cx="3018037" cy="911413"/>
          </a:xfrm>
          <a:prstGeom prst="rect">
            <a:avLst/>
          </a:prstGeom>
        </p:spPr>
      </p:pic>
      <p:pic>
        <p:nvPicPr>
          <p:cNvPr id="23" name="Рисунок 22" descr="Канатный анкер">
            <a:extLst>
              <a:ext uri="{FF2B5EF4-FFF2-40B4-BE49-F238E27FC236}">
                <a16:creationId xmlns:a16="http://schemas.microsoft.com/office/drawing/2014/main" id="{EBF27D67-4A09-37FD-179D-490CD66CF2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2048" y="1832818"/>
            <a:ext cx="2130703" cy="873958"/>
          </a:xfrm>
          <a:prstGeom prst="rect">
            <a:avLst/>
          </a:prstGeom>
        </p:spPr>
      </p:pic>
      <p:pic>
        <p:nvPicPr>
          <p:cNvPr id="24" name="Рисунок 23" descr="Буроинъекционные Анкеры">
            <a:extLst>
              <a:ext uri="{FF2B5EF4-FFF2-40B4-BE49-F238E27FC236}">
                <a16:creationId xmlns:a16="http://schemas.microsoft.com/office/drawing/2014/main" id="{7160CB22-83EF-C66F-028F-1AB85AFEFD9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945" y="3864818"/>
            <a:ext cx="2232304" cy="8822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156AC5-03DE-0982-9807-9012E6A41399}"/>
              </a:ext>
            </a:extLst>
          </p:cNvPr>
          <p:cNvSpPr txBox="1"/>
          <p:nvPr/>
        </p:nvSpPr>
        <p:spPr>
          <a:xfrm>
            <a:off x="253698" y="2716981"/>
            <a:ext cx="41131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Штанговый (механический) анкер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E7F80-999C-319B-A007-B54AA2023EB7}"/>
              </a:ext>
            </a:extLst>
          </p:cNvPr>
          <p:cNvSpPr txBox="1"/>
          <p:nvPr/>
        </p:nvSpPr>
        <p:spPr>
          <a:xfrm>
            <a:off x="4650801" y="2716981"/>
            <a:ext cx="41131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Канатный анкер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BB800E-2A66-30C6-02D0-57A42A66F407}"/>
              </a:ext>
            </a:extLst>
          </p:cNvPr>
          <p:cNvSpPr txBox="1"/>
          <p:nvPr/>
        </p:nvSpPr>
        <p:spPr>
          <a:xfrm>
            <a:off x="209202" y="4747024"/>
            <a:ext cx="41131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6 - Распорный анкер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C8DC45-1519-A0F2-BC1A-F97BDF080A0A}"/>
              </a:ext>
            </a:extLst>
          </p:cNvPr>
          <p:cNvSpPr txBox="1"/>
          <p:nvPr/>
        </p:nvSpPr>
        <p:spPr>
          <a:xfrm>
            <a:off x="4728499" y="4747024"/>
            <a:ext cx="41131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7 - Инъекционный анкер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9094" y="350337"/>
            <a:ext cx="8266215" cy="66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Параметры анкерной крепи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71DC27A2-84B7-346E-FD84-CF5F5E4B4E75}"/>
              </a:ext>
            </a:extLst>
          </p:cNvPr>
          <p:cNvSpPr/>
          <p:nvPr/>
        </p:nvSpPr>
        <p:spPr>
          <a:xfrm>
            <a:off x="540023" y="930663"/>
            <a:ext cx="3882033" cy="185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Несущая способность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935431A2-BB9C-D4CE-5B0B-0E81DB112245}"/>
              </a:ext>
            </a:extLst>
          </p:cNvPr>
          <p:cNvSpPr/>
          <p:nvPr/>
        </p:nvSpPr>
        <p:spPr>
          <a:xfrm>
            <a:off x="540023" y="1170452"/>
            <a:ext cx="3882033" cy="6412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Определяется прочностью стержня на разрыв, сцеплением с цементным камнем и прочностью породы в зоне анкеровки. Для стального анкера: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BC5C1CD4-D53D-AE2B-FD87-71AFBC5B8E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2000126"/>
            <a:ext cx="3882033" cy="364406"/>
          </a:xfrm>
          <a:prstGeom prst="rect">
            <a:avLst/>
          </a:prstGeom>
        </p:spPr>
      </p:pic>
      <p:sp>
        <p:nvSpPr>
          <p:cNvPr id="18" name="Text 6">
            <a:extLst>
              <a:ext uri="{FF2B5EF4-FFF2-40B4-BE49-F238E27FC236}">
                <a16:creationId xmlns:a16="http://schemas.microsoft.com/office/drawing/2014/main" id="{48A44815-D058-3CC2-F149-54DC1D321160}"/>
              </a:ext>
            </a:extLst>
          </p:cNvPr>
          <p:cNvSpPr/>
          <p:nvPr/>
        </p:nvSpPr>
        <p:spPr>
          <a:xfrm>
            <a:off x="540023" y="2571626"/>
            <a:ext cx="3882033" cy="353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Реальная несущая способность: 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100–300 кН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анкеров d = 20–25 мм.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D8526ED4-BCC2-712F-F351-277C49278B0F}"/>
              </a:ext>
            </a:extLst>
          </p:cNvPr>
          <p:cNvSpPr/>
          <p:nvPr/>
        </p:nvSpPr>
        <p:spPr>
          <a:xfrm>
            <a:off x="4726707" y="930663"/>
            <a:ext cx="3882033" cy="185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Длина и шаг установки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C7EA1C98-D7A3-033E-2D81-112F9A972446}"/>
              </a:ext>
            </a:extLst>
          </p:cNvPr>
          <p:cNvSpPr/>
          <p:nvPr/>
        </p:nvSpPr>
        <p:spPr>
          <a:xfrm>
            <a:off x="4726707" y="1189002"/>
            <a:ext cx="3882033" cy="427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Длина анкера должна перекрывать зону неупругих деформаций (ЗНД) с заглублением в устойчивый массив </a:t>
            </a:r>
            <a:r>
              <a:rPr lang="en-US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0,5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1,0 м: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2933F2D3-0073-4577-266D-D1C2351A13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707" y="1980482"/>
            <a:ext cx="3882033" cy="215057"/>
          </a:xfrm>
          <a:prstGeom prst="rect">
            <a:avLst/>
          </a:prstGeom>
        </p:spPr>
      </p:pic>
      <p:sp>
        <p:nvSpPr>
          <p:cNvPr id="22" name="Text 10">
            <a:extLst>
              <a:ext uri="{FF2B5EF4-FFF2-40B4-BE49-F238E27FC236}">
                <a16:creationId xmlns:a16="http://schemas.microsoft.com/office/drawing/2014/main" id="{A77C326A-C951-D669-2BF4-513E89F1F4A5}"/>
              </a:ext>
            </a:extLst>
          </p:cNvPr>
          <p:cNvSpPr/>
          <p:nvPr/>
        </p:nvSpPr>
        <p:spPr>
          <a:xfrm>
            <a:off x="4726707" y="2430344"/>
            <a:ext cx="3882033" cy="353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Плотность установки: </a:t>
            </a:r>
            <a:r>
              <a:rPr lang="en-US" sz="12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0,5–2,0 шт/м²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Шаг зависит от класса массива по RMR.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12">
            <a:extLst>
              <a:ext uri="{FF2B5EF4-FFF2-40B4-BE49-F238E27FC236}">
                <a16:creationId xmlns:a16="http://schemas.microsoft.com/office/drawing/2014/main" id="{BF28D815-E552-4FAB-2F29-FE19ED9CF038}"/>
              </a:ext>
            </a:extLst>
          </p:cNvPr>
          <p:cNvSpPr/>
          <p:nvPr/>
        </p:nvSpPr>
        <p:spPr>
          <a:xfrm>
            <a:off x="544785" y="3174281"/>
            <a:ext cx="8054429" cy="3037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419EBC34-9213-DFDB-33B0-615411FEFCDB}"/>
              </a:ext>
            </a:extLst>
          </p:cNvPr>
          <p:cNvSpPr/>
          <p:nvPr/>
        </p:nvSpPr>
        <p:spPr>
          <a:xfrm>
            <a:off x="667792" y="3237830"/>
            <a:ext cx="2625254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RMR (класс)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4">
            <a:extLst>
              <a:ext uri="{FF2B5EF4-FFF2-40B4-BE49-F238E27FC236}">
                <a16:creationId xmlns:a16="http://schemas.microsoft.com/office/drawing/2014/main" id="{F284D9BD-BD8C-B475-7C8C-F94BA6BF1D65}"/>
              </a:ext>
            </a:extLst>
          </p:cNvPr>
          <p:cNvSpPr/>
          <p:nvPr/>
        </p:nvSpPr>
        <p:spPr>
          <a:xfrm>
            <a:off x="3086472" y="3237830"/>
            <a:ext cx="3025601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Длина, м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5">
            <a:extLst>
              <a:ext uri="{FF2B5EF4-FFF2-40B4-BE49-F238E27FC236}">
                <a16:creationId xmlns:a16="http://schemas.microsoft.com/office/drawing/2014/main" id="{06FB1C9A-7E6A-5906-FD01-0E2FBF650BBE}"/>
              </a:ext>
            </a:extLst>
          </p:cNvPr>
          <p:cNvSpPr/>
          <p:nvPr/>
        </p:nvSpPr>
        <p:spPr>
          <a:xfrm>
            <a:off x="5905500" y="3237830"/>
            <a:ext cx="3027983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Шаг, м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16">
            <a:extLst>
              <a:ext uri="{FF2B5EF4-FFF2-40B4-BE49-F238E27FC236}">
                <a16:creationId xmlns:a16="http://schemas.microsoft.com/office/drawing/2014/main" id="{B4289F1E-C0C6-4DE0-85F4-BE08ED2AC963}"/>
              </a:ext>
            </a:extLst>
          </p:cNvPr>
          <p:cNvSpPr/>
          <p:nvPr/>
        </p:nvSpPr>
        <p:spPr>
          <a:xfrm>
            <a:off x="544785" y="3478039"/>
            <a:ext cx="8054429" cy="3037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8" name="Text 17">
            <a:extLst>
              <a:ext uri="{FF2B5EF4-FFF2-40B4-BE49-F238E27FC236}">
                <a16:creationId xmlns:a16="http://schemas.microsoft.com/office/drawing/2014/main" id="{25D731AA-9BA0-2499-E061-E8044B56FA9F}"/>
              </a:ext>
            </a:extLst>
          </p:cNvPr>
          <p:cNvSpPr/>
          <p:nvPr/>
        </p:nvSpPr>
        <p:spPr>
          <a:xfrm>
            <a:off x="667792" y="3541588"/>
            <a:ext cx="2625254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I–II (81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8">
            <a:extLst>
              <a:ext uri="{FF2B5EF4-FFF2-40B4-BE49-F238E27FC236}">
                <a16:creationId xmlns:a16="http://schemas.microsoft.com/office/drawing/2014/main" id="{AEBCA22F-BD46-9A57-873E-E848B62D6386}"/>
              </a:ext>
            </a:extLst>
          </p:cNvPr>
          <p:cNvSpPr/>
          <p:nvPr/>
        </p:nvSpPr>
        <p:spPr>
          <a:xfrm>
            <a:off x="3086472" y="3541588"/>
            <a:ext cx="3025601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9">
            <a:extLst>
              <a:ext uri="{FF2B5EF4-FFF2-40B4-BE49-F238E27FC236}">
                <a16:creationId xmlns:a16="http://schemas.microsoft.com/office/drawing/2014/main" id="{EE2829BB-B6D8-708A-3D61-3DDD2862714E}"/>
              </a:ext>
            </a:extLst>
          </p:cNvPr>
          <p:cNvSpPr/>
          <p:nvPr/>
        </p:nvSpPr>
        <p:spPr>
          <a:xfrm>
            <a:off x="5905500" y="3541588"/>
            <a:ext cx="3027983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3,0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hape 20">
            <a:extLst>
              <a:ext uri="{FF2B5EF4-FFF2-40B4-BE49-F238E27FC236}">
                <a16:creationId xmlns:a16="http://schemas.microsoft.com/office/drawing/2014/main" id="{6478FD74-D94A-E48D-A141-BA46A0DFC63A}"/>
              </a:ext>
            </a:extLst>
          </p:cNvPr>
          <p:cNvSpPr/>
          <p:nvPr/>
        </p:nvSpPr>
        <p:spPr>
          <a:xfrm>
            <a:off x="544785" y="3781797"/>
            <a:ext cx="8054429" cy="3037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2" name="Text 21">
            <a:extLst>
              <a:ext uri="{FF2B5EF4-FFF2-40B4-BE49-F238E27FC236}">
                <a16:creationId xmlns:a16="http://schemas.microsoft.com/office/drawing/2014/main" id="{1E634195-20E2-6692-1F82-2E1E47FA11D5}"/>
              </a:ext>
            </a:extLst>
          </p:cNvPr>
          <p:cNvSpPr/>
          <p:nvPr/>
        </p:nvSpPr>
        <p:spPr>
          <a:xfrm>
            <a:off x="667792" y="3845347"/>
            <a:ext cx="2625254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III (61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80)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22">
            <a:extLst>
              <a:ext uri="{FF2B5EF4-FFF2-40B4-BE49-F238E27FC236}">
                <a16:creationId xmlns:a16="http://schemas.microsoft.com/office/drawing/2014/main" id="{3E9B5B7C-3621-1185-D865-42A915270317}"/>
              </a:ext>
            </a:extLst>
          </p:cNvPr>
          <p:cNvSpPr/>
          <p:nvPr/>
        </p:nvSpPr>
        <p:spPr>
          <a:xfrm>
            <a:off x="3086472" y="3845347"/>
            <a:ext cx="3025601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2,5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23">
            <a:extLst>
              <a:ext uri="{FF2B5EF4-FFF2-40B4-BE49-F238E27FC236}">
                <a16:creationId xmlns:a16="http://schemas.microsoft.com/office/drawing/2014/main" id="{0FA5DA99-ACF8-BB7E-FF11-AB3DDB9B3E93}"/>
              </a:ext>
            </a:extLst>
          </p:cNvPr>
          <p:cNvSpPr/>
          <p:nvPr/>
        </p:nvSpPr>
        <p:spPr>
          <a:xfrm>
            <a:off x="5905500" y="3845347"/>
            <a:ext cx="3027983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2,5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hape 24">
            <a:extLst>
              <a:ext uri="{FF2B5EF4-FFF2-40B4-BE49-F238E27FC236}">
                <a16:creationId xmlns:a16="http://schemas.microsoft.com/office/drawing/2014/main" id="{3497C3CA-7389-63E4-D7E8-6DC8C19F87BF}"/>
              </a:ext>
            </a:extLst>
          </p:cNvPr>
          <p:cNvSpPr/>
          <p:nvPr/>
        </p:nvSpPr>
        <p:spPr>
          <a:xfrm>
            <a:off x="544785" y="4085555"/>
            <a:ext cx="8054429" cy="3037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6" name="Text 25">
            <a:extLst>
              <a:ext uri="{FF2B5EF4-FFF2-40B4-BE49-F238E27FC236}">
                <a16:creationId xmlns:a16="http://schemas.microsoft.com/office/drawing/2014/main" id="{51E73206-D610-CAFA-796E-858CFF56490C}"/>
              </a:ext>
            </a:extLst>
          </p:cNvPr>
          <p:cNvSpPr/>
          <p:nvPr/>
        </p:nvSpPr>
        <p:spPr>
          <a:xfrm>
            <a:off x="667792" y="4149105"/>
            <a:ext cx="2625254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IV (41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60)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26">
            <a:extLst>
              <a:ext uri="{FF2B5EF4-FFF2-40B4-BE49-F238E27FC236}">
                <a16:creationId xmlns:a16="http://schemas.microsoft.com/office/drawing/2014/main" id="{AF14C05D-62AF-C349-CCC5-A69C9BEE92B2}"/>
              </a:ext>
            </a:extLst>
          </p:cNvPr>
          <p:cNvSpPr/>
          <p:nvPr/>
        </p:nvSpPr>
        <p:spPr>
          <a:xfrm>
            <a:off x="3086472" y="4149105"/>
            <a:ext cx="3025601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3,5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27">
            <a:extLst>
              <a:ext uri="{FF2B5EF4-FFF2-40B4-BE49-F238E27FC236}">
                <a16:creationId xmlns:a16="http://schemas.microsoft.com/office/drawing/2014/main" id="{FA17B9A1-219A-0071-4870-C77517B865E7}"/>
              </a:ext>
            </a:extLst>
          </p:cNvPr>
          <p:cNvSpPr/>
          <p:nvPr/>
        </p:nvSpPr>
        <p:spPr>
          <a:xfrm>
            <a:off x="5905500" y="4149105"/>
            <a:ext cx="3027983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Shape 28">
            <a:extLst>
              <a:ext uri="{FF2B5EF4-FFF2-40B4-BE49-F238E27FC236}">
                <a16:creationId xmlns:a16="http://schemas.microsoft.com/office/drawing/2014/main" id="{FF65BE7F-71A0-3543-0DB7-9D3917A546DD}"/>
              </a:ext>
            </a:extLst>
          </p:cNvPr>
          <p:cNvSpPr/>
          <p:nvPr/>
        </p:nvSpPr>
        <p:spPr>
          <a:xfrm>
            <a:off x="544785" y="4389313"/>
            <a:ext cx="8054429" cy="3037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0" name="Text 29">
            <a:extLst>
              <a:ext uri="{FF2B5EF4-FFF2-40B4-BE49-F238E27FC236}">
                <a16:creationId xmlns:a16="http://schemas.microsoft.com/office/drawing/2014/main" id="{06904561-92E1-B88C-7FCA-CA52B9D0C286}"/>
              </a:ext>
            </a:extLst>
          </p:cNvPr>
          <p:cNvSpPr/>
          <p:nvPr/>
        </p:nvSpPr>
        <p:spPr>
          <a:xfrm>
            <a:off x="667792" y="4452863"/>
            <a:ext cx="2625254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 (&lt;40)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30">
            <a:extLst>
              <a:ext uri="{FF2B5EF4-FFF2-40B4-BE49-F238E27FC236}">
                <a16:creationId xmlns:a16="http://schemas.microsoft.com/office/drawing/2014/main" id="{F9B8022F-3BF9-BFD7-9E26-F23D0B3506D6}"/>
              </a:ext>
            </a:extLst>
          </p:cNvPr>
          <p:cNvSpPr/>
          <p:nvPr/>
        </p:nvSpPr>
        <p:spPr>
          <a:xfrm>
            <a:off x="3086472" y="4452863"/>
            <a:ext cx="3025601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3,5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5,0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31">
            <a:extLst>
              <a:ext uri="{FF2B5EF4-FFF2-40B4-BE49-F238E27FC236}">
                <a16:creationId xmlns:a16="http://schemas.microsoft.com/office/drawing/2014/main" id="{742DC0F6-0F0F-8F9D-057C-91F46183D64F}"/>
              </a:ext>
            </a:extLst>
          </p:cNvPr>
          <p:cNvSpPr/>
          <p:nvPr/>
        </p:nvSpPr>
        <p:spPr>
          <a:xfrm>
            <a:off x="5905500" y="4452863"/>
            <a:ext cx="3027983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B31CAF46-F78E-820F-914A-01789EDC2840}"/>
              </a:ext>
            </a:extLst>
          </p:cNvPr>
          <p:cNvSpPr/>
          <p:nvPr/>
        </p:nvSpPr>
        <p:spPr>
          <a:xfrm>
            <a:off x="5953646" y="1483488"/>
            <a:ext cx="265033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Толщина слоя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88DBD0C2-2427-0B85-9060-0602FF53C72B}"/>
              </a:ext>
            </a:extLst>
          </p:cNvPr>
          <p:cNvSpPr/>
          <p:nvPr/>
        </p:nvSpPr>
        <p:spPr>
          <a:xfrm>
            <a:off x="5953646" y="1806596"/>
            <a:ext cx="2650331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Армирование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254B91E9-8689-E764-FC05-7CEC1875145D}"/>
              </a:ext>
            </a:extLst>
          </p:cNvPr>
          <p:cNvSpPr/>
          <p:nvPr/>
        </p:nvSpPr>
        <p:spPr>
          <a:xfrm>
            <a:off x="5966817" y="2313232"/>
            <a:ext cx="2650331" cy="7655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14000"/>
              </a:lnSpc>
              <a:buSzPct val="100000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Сварная сетка: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проволока d = 4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 мм,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ячейка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150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повышает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прочность на изгиб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4000"/>
              </a:lnSpc>
              <a:buSzPct val="100000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Фиброволокно: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стальное или синтетическое, 0,5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1,5% от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массы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улучшает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трещиностойкость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DA5BE699-6E23-8568-B82F-6F76E5F6CBAB}"/>
              </a:ext>
            </a:extLst>
          </p:cNvPr>
          <p:cNvSpPr/>
          <p:nvPr/>
        </p:nvSpPr>
        <p:spPr>
          <a:xfrm>
            <a:off x="540023" y="4161160"/>
            <a:ext cx="2637086" cy="555650"/>
          </a:xfrm>
          <a:prstGeom prst="roundRect">
            <a:avLst>
              <a:gd name="adj" fmla="val 820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E8ABB278-D70D-0DE2-D01B-D808A3BA8ADD}"/>
              </a:ext>
            </a:extLst>
          </p:cNvPr>
          <p:cNvSpPr/>
          <p:nvPr/>
        </p:nvSpPr>
        <p:spPr>
          <a:xfrm>
            <a:off x="653281" y="4228238"/>
            <a:ext cx="2410569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Временная крепь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55B57EC8-49A3-AAEB-E988-004C122F865A}"/>
              </a:ext>
            </a:extLst>
          </p:cNvPr>
          <p:cNvSpPr/>
          <p:nvPr/>
        </p:nvSpPr>
        <p:spPr>
          <a:xfrm>
            <a:off x="653281" y="4455765"/>
            <a:ext cx="2410569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50–100 мм (до 1 года)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AF714263-B5AE-25CA-11A0-FFD1E18DB7DE}"/>
              </a:ext>
            </a:extLst>
          </p:cNvPr>
          <p:cNvSpPr/>
          <p:nvPr/>
        </p:nvSpPr>
        <p:spPr>
          <a:xfrm>
            <a:off x="3253383" y="4161160"/>
            <a:ext cx="2637160" cy="555650"/>
          </a:xfrm>
          <a:prstGeom prst="roundRect">
            <a:avLst>
              <a:gd name="adj" fmla="val 820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4C7EA6ED-1FE2-01A4-0DF2-EA962AEDA3B1}"/>
              </a:ext>
            </a:extLst>
          </p:cNvPr>
          <p:cNvSpPr/>
          <p:nvPr/>
        </p:nvSpPr>
        <p:spPr>
          <a:xfrm>
            <a:off x="3366641" y="4228238"/>
            <a:ext cx="2410644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Постоянная крепь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A3EE12C1-194D-8DD7-6D8E-86657FE86023}"/>
              </a:ext>
            </a:extLst>
          </p:cNvPr>
          <p:cNvSpPr/>
          <p:nvPr/>
        </p:nvSpPr>
        <p:spPr>
          <a:xfrm>
            <a:off x="3366641" y="4455765"/>
            <a:ext cx="2410644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100–200 мм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F5BD0FE0-13BF-F613-D001-7C5F1CED0F55}"/>
              </a:ext>
            </a:extLst>
          </p:cNvPr>
          <p:cNvSpPr/>
          <p:nvPr/>
        </p:nvSpPr>
        <p:spPr>
          <a:xfrm>
            <a:off x="5966817" y="4161160"/>
            <a:ext cx="2637160" cy="555650"/>
          </a:xfrm>
          <a:prstGeom prst="roundRect">
            <a:avLst>
              <a:gd name="adj" fmla="val 820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7" name="Text 15">
            <a:extLst>
              <a:ext uri="{FF2B5EF4-FFF2-40B4-BE49-F238E27FC236}">
                <a16:creationId xmlns:a16="http://schemas.microsoft.com/office/drawing/2014/main" id="{1498AA19-7224-5F30-A107-3A8ECBBD668F}"/>
              </a:ext>
            </a:extLst>
          </p:cNvPr>
          <p:cNvSpPr/>
          <p:nvPr/>
        </p:nvSpPr>
        <p:spPr>
          <a:xfrm>
            <a:off x="6080075" y="4228238"/>
            <a:ext cx="2410644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Сложные условия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D45EB1C0-E954-4D85-5D6C-EEB015F0D7A7}"/>
              </a:ext>
            </a:extLst>
          </p:cNvPr>
          <p:cNvSpPr/>
          <p:nvPr/>
        </p:nvSpPr>
        <p:spPr>
          <a:xfrm>
            <a:off x="6080075" y="4455765"/>
            <a:ext cx="2410644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 300 мм + арки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A3A1E261-A044-607D-C40A-E2222834D643}"/>
              </a:ext>
            </a:extLst>
          </p:cNvPr>
          <p:cNvSpPr/>
          <p:nvPr/>
        </p:nvSpPr>
        <p:spPr>
          <a:xfrm>
            <a:off x="499094" y="350337"/>
            <a:ext cx="8266215" cy="66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6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Набрызг-бетон: толщина и армирование</a:t>
            </a:r>
          </a:p>
        </p:txBody>
      </p:sp>
      <p:pic>
        <p:nvPicPr>
          <p:cNvPr id="30" name="Рисунок 29" descr="Набрызг-бетонная крепь Гора Хрустальная МБВ 410 торкрет-бетон для крепления  горных выработок">
            <a:extLst>
              <a:ext uri="{FF2B5EF4-FFF2-40B4-BE49-F238E27FC236}">
                <a16:creationId xmlns:a16="http://schemas.microsoft.com/office/drawing/2014/main" id="{49355E4E-083B-016D-65B7-0C2195185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73" y="896847"/>
            <a:ext cx="3143576" cy="2341964"/>
          </a:xfrm>
          <a:prstGeom prst="rect">
            <a:avLst/>
          </a:prstGeom>
        </p:spPr>
      </p:pic>
      <p:pic>
        <p:nvPicPr>
          <p:cNvPr id="31" name="Рисунок 30" descr="Набрызг-бетон">
            <a:extLst>
              <a:ext uri="{FF2B5EF4-FFF2-40B4-BE49-F238E27FC236}">
                <a16:creationId xmlns:a16="http://schemas.microsoft.com/office/drawing/2014/main" id="{6F3356D2-6E3D-01A9-4202-CD6321AD77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8044" y="1360925"/>
            <a:ext cx="2702129" cy="24501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EE861C-B114-05D5-DA81-95A3CBB33D06}"/>
              </a:ext>
            </a:extLst>
          </p:cNvPr>
          <p:cNvSpPr txBox="1"/>
          <p:nvPr/>
        </p:nvSpPr>
        <p:spPr>
          <a:xfrm>
            <a:off x="424673" y="3837750"/>
            <a:ext cx="49155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8 - Торкрет-бетонирование горной выработки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2539" y="219669"/>
            <a:ext cx="5858917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Рамная крепь: конструкция и применение</a:t>
            </a:r>
          </a:p>
          <a:p>
            <a:pPr algn="ctr">
              <a:lnSpc>
                <a:spcPts val="300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Shape 4">
            <a:extLst>
              <a:ext uri="{FF2B5EF4-FFF2-40B4-BE49-F238E27FC236}">
                <a16:creationId xmlns:a16="http://schemas.microsoft.com/office/drawing/2014/main" id="{BA28E050-6F67-B11B-B1ED-B081D1AAA91D}"/>
              </a:ext>
            </a:extLst>
          </p:cNvPr>
          <p:cNvSpPr/>
          <p:nvPr/>
        </p:nvSpPr>
        <p:spPr>
          <a:xfrm>
            <a:off x="397004" y="997302"/>
            <a:ext cx="2312715" cy="2354549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4C952427-1736-D715-B759-481D294A718C}"/>
              </a:ext>
            </a:extLst>
          </p:cNvPr>
          <p:cNvSpPr/>
          <p:nvPr/>
        </p:nvSpPr>
        <p:spPr>
          <a:xfrm>
            <a:off x="534372" y="1134671"/>
            <a:ext cx="203797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Металлическая рамная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EEB93831-2DD3-B6D0-CB14-5459F0D0CDDC}"/>
              </a:ext>
            </a:extLst>
          </p:cNvPr>
          <p:cNvSpPr/>
          <p:nvPr/>
        </p:nvSpPr>
        <p:spPr>
          <a:xfrm>
            <a:off x="534373" y="1379791"/>
            <a:ext cx="2037978" cy="1039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Спецпрофиль СВП, двутавр, швеллер. Податливые рамы с фрикционными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замками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шаг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0,5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1,0 м. Разгружаются при растущем давлении.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60954B21-056B-505A-970D-E8FD5650523C}"/>
              </a:ext>
            </a:extLst>
          </p:cNvPr>
          <p:cNvSpPr/>
          <p:nvPr/>
        </p:nvSpPr>
        <p:spPr>
          <a:xfrm>
            <a:off x="2857500" y="997302"/>
            <a:ext cx="2312715" cy="2354549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EAD88193-CEE8-47BA-80F5-F9850712764B}"/>
              </a:ext>
            </a:extLst>
          </p:cNvPr>
          <p:cNvSpPr/>
          <p:nvPr/>
        </p:nvSpPr>
        <p:spPr>
          <a:xfrm>
            <a:off x="2994868" y="1134671"/>
            <a:ext cx="203797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Железобетонная рамная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02D3748B-96DD-A63D-D6CC-453178DC64C5}"/>
              </a:ext>
            </a:extLst>
          </p:cNvPr>
          <p:cNvSpPr/>
          <p:nvPr/>
        </p:nvSpPr>
        <p:spPr>
          <a:xfrm>
            <a:off x="2994868" y="1379791"/>
            <a:ext cx="2037978" cy="1039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капитальных выработок с большим сроком службы: стволы, околоствольные дворы. Высокая жёсткость, но не податлива.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2A9B5793-2575-6806-7B73-C46A42DEF49E}"/>
              </a:ext>
            </a:extLst>
          </p:cNvPr>
          <p:cNvSpPr/>
          <p:nvPr/>
        </p:nvSpPr>
        <p:spPr>
          <a:xfrm>
            <a:off x="397005" y="3526163"/>
            <a:ext cx="4773210" cy="1434612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16E86D86-1C3C-BB9F-8E98-8650AC0B58CE}"/>
              </a:ext>
            </a:extLst>
          </p:cNvPr>
          <p:cNvSpPr/>
          <p:nvPr/>
        </p:nvSpPr>
        <p:spPr>
          <a:xfrm>
            <a:off x="534372" y="3626588"/>
            <a:ext cx="449847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Расчёт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4">
            <a:extLst>
              <a:ext uri="{FF2B5EF4-FFF2-40B4-BE49-F238E27FC236}">
                <a16:creationId xmlns:a16="http://schemas.microsoft.com/office/drawing/2014/main" id="{B9C890D7-2D92-ECD7-B6C1-B17619BE4AD8}"/>
              </a:ext>
            </a:extLst>
          </p:cNvPr>
          <p:cNvSpPr/>
          <p:nvPr/>
        </p:nvSpPr>
        <p:spPr>
          <a:xfrm>
            <a:off x="534372" y="3871708"/>
            <a:ext cx="4498475" cy="8313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Методы строительной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механики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расчёт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статически неопределимой рамы с учётом горного давления P. Используются типовые сечения с известной несущей способностью.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Консалтинговые услуги в части крепления горных выработок - ООО &quot;НИЦ-ИГД&quot; -  научно-исследовательский центр, институт горного дела">
            <a:extLst>
              <a:ext uri="{FF2B5EF4-FFF2-40B4-BE49-F238E27FC236}">
                <a16:creationId xmlns:a16="http://schemas.microsoft.com/office/drawing/2014/main" id="{49DC25E2-77E2-623C-890D-01131F395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262" y="741584"/>
            <a:ext cx="2904365" cy="1839431"/>
          </a:xfrm>
          <a:prstGeom prst="rect">
            <a:avLst/>
          </a:prstGeom>
        </p:spPr>
      </p:pic>
      <p:pic>
        <p:nvPicPr>
          <p:cNvPr id="19" name="Рисунок 18" descr="Повышение прочности бетонной крепи без увеличения расхода цемента -  Строительство. Материалы. Оборудование. Технологии.">
            <a:extLst>
              <a:ext uri="{FF2B5EF4-FFF2-40B4-BE49-F238E27FC236}">
                <a16:creationId xmlns:a16="http://schemas.microsoft.com/office/drawing/2014/main" id="{85C1351E-91BA-6712-B481-5DAA5377D1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262" y="2703056"/>
            <a:ext cx="2904365" cy="18220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A44262-8E89-052C-51A8-06D6F8BC4388}"/>
              </a:ext>
            </a:extLst>
          </p:cNvPr>
          <p:cNvSpPr txBox="1"/>
          <p:nvPr/>
        </p:nvSpPr>
        <p:spPr>
          <a:xfrm>
            <a:off x="5705262" y="4525696"/>
            <a:ext cx="290436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9 - Рамная крепь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97528" y="400646"/>
            <a:ext cx="7109600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Выбор крепи по </a:t>
            </a:r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RMR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и </a:t>
            </a:r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Q-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системе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CF457121-6EEF-C69D-72DA-7275CB9DC756}"/>
              </a:ext>
            </a:extLst>
          </p:cNvPr>
          <p:cNvSpPr/>
          <p:nvPr/>
        </p:nvSpPr>
        <p:spPr>
          <a:xfrm>
            <a:off x="540023" y="1248073"/>
            <a:ext cx="3876154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RMR (Bieniawski)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5">
            <a:extLst>
              <a:ext uri="{FF2B5EF4-FFF2-40B4-BE49-F238E27FC236}">
                <a16:creationId xmlns:a16="http://schemas.microsoft.com/office/drawing/2014/main" id="{268F1334-68FC-28F3-D720-5A5B81FA8EDE}"/>
              </a:ext>
            </a:extLst>
          </p:cNvPr>
          <p:cNvSpPr/>
          <p:nvPr/>
        </p:nvSpPr>
        <p:spPr>
          <a:xfrm>
            <a:off x="544785" y="1531516"/>
            <a:ext cx="3866629" cy="32332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57B4D05A-47BF-776C-BEEE-6C7F752F961C}"/>
              </a:ext>
            </a:extLst>
          </p:cNvPr>
          <p:cNvSpPr/>
          <p:nvPr/>
        </p:nvSpPr>
        <p:spPr>
          <a:xfrm>
            <a:off x="672629" y="1599754"/>
            <a:ext cx="13592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RMR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EE062971-D520-7BB1-7C63-8D914A9F34E1}"/>
              </a:ext>
            </a:extLst>
          </p:cNvPr>
          <p:cNvSpPr/>
          <p:nvPr/>
        </p:nvSpPr>
        <p:spPr>
          <a:xfrm>
            <a:off x="1834976" y="1599754"/>
            <a:ext cx="2905869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Крепь (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пролёт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 м)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B5AC62B1-E601-22C8-0C73-A9129213D2A9}"/>
              </a:ext>
            </a:extLst>
          </p:cNvPr>
          <p:cNvSpPr/>
          <p:nvPr/>
        </p:nvSpPr>
        <p:spPr>
          <a:xfrm>
            <a:off x="544785" y="1854845"/>
            <a:ext cx="3866629" cy="32332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6A5B0E03-D056-ACBF-F0CF-3D2B13E6998F}"/>
              </a:ext>
            </a:extLst>
          </p:cNvPr>
          <p:cNvSpPr/>
          <p:nvPr/>
        </p:nvSpPr>
        <p:spPr>
          <a:xfrm>
            <a:off x="672629" y="1923083"/>
            <a:ext cx="13592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81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18B08727-EE05-8990-36C4-6DADE905B6EE}"/>
              </a:ext>
            </a:extLst>
          </p:cNvPr>
          <p:cNvSpPr/>
          <p:nvPr/>
        </p:nvSpPr>
        <p:spPr>
          <a:xfrm>
            <a:off x="1834976" y="1923083"/>
            <a:ext cx="2905869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Без крепи или локальные анкеры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id="{C7C5871D-7DF3-D0CC-28B3-D5C07B4246BE}"/>
              </a:ext>
            </a:extLst>
          </p:cNvPr>
          <p:cNvSpPr/>
          <p:nvPr/>
        </p:nvSpPr>
        <p:spPr>
          <a:xfrm>
            <a:off x="544785" y="2178174"/>
            <a:ext cx="3866629" cy="32332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A23CD9B9-10B2-2B79-4EB5-41FA1037533A}"/>
              </a:ext>
            </a:extLst>
          </p:cNvPr>
          <p:cNvSpPr/>
          <p:nvPr/>
        </p:nvSpPr>
        <p:spPr>
          <a:xfrm>
            <a:off x="672629" y="2246412"/>
            <a:ext cx="13592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61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42E70D57-5849-7B23-F579-3DB7D54A4314}"/>
              </a:ext>
            </a:extLst>
          </p:cNvPr>
          <p:cNvSpPr/>
          <p:nvPr/>
        </p:nvSpPr>
        <p:spPr>
          <a:xfrm>
            <a:off x="1834976" y="2246412"/>
            <a:ext cx="2905869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 2,5 м, шаг 2,5 м;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22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торкрет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50 мм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14">
            <a:extLst>
              <a:ext uri="{FF2B5EF4-FFF2-40B4-BE49-F238E27FC236}">
                <a16:creationId xmlns:a16="http://schemas.microsoft.com/office/drawing/2014/main" id="{55CDAA99-3474-F8E8-59F9-899FC495C24E}"/>
              </a:ext>
            </a:extLst>
          </p:cNvPr>
          <p:cNvSpPr/>
          <p:nvPr/>
        </p:nvSpPr>
        <p:spPr>
          <a:xfrm>
            <a:off x="544785" y="2732410"/>
            <a:ext cx="3866629" cy="57842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8" name="Text 15">
            <a:extLst>
              <a:ext uri="{FF2B5EF4-FFF2-40B4-BE49-F238E27FC236}">
                <a16:creationId xmlns:a16="http://schemas.microsoft.com/office/drawing/2014/main" id="{2C77A1A4-4988-CD04-23A5-6B3802B84F67}"/>
              </a:ext>
            </a:extLst>
          </p:cNvPr>
          <p:cNvSpPr/>
          <p:nvPr/>
        </p:nvSpPr>
        <p:spPr>
          <a:xfrm>
            <a:off x="672629" y="2800648"/>
            <a:ext cx="13592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41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6">
            <a:extLst>
              <a:ext uri="{FF2B5EF4-FFF2-40B4-BE49-F238E27FC236}">
                <a16:creationId xmlns:a16="http://schemas.microsoft.com/office/drawing/2014/main" id="{FC797F62-0721-4D9C-808F-318A17D882BF}"/>
              </a:ext>
            </a:extLst>
          </p:cNvPr>
          <p:cNvSpPr/>
          <p:nvPr/>
        </p:nvSpPr>
        <p:spPr>
          <a:xfrm>
            <a:off x="1834976" y="2800648"/>
            <a:ext cx="2448669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 м,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шаг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1,5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 м;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торкрет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150 мм + сетка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17">
            <a:extLst>
              <a:ext uri="{FF2B5EF4-FFF2-40B4-BE49-F238E27FC236}">
                <a16:creationId xmlns:a16="http://schemas.microsoft.com/office/drawing/2014/main" id="{62BD77C4-958A-E239-A1AD-E0A2F94C6B59}"/>
              </a:ext>
            </a:extLst>
          </p:cNvPr>
          <p:cNvSpPr/>
          <p:nvPr/>
        </p:nvSpPr>
        <p:spPr>
          <a:xfrm>
            <a:off x="544785" y="3279537"/>
            <a:ext cx="3866629" cy="51018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1" name="Text 18">
            <a:extLst>
              <a:ext uri="{FF2B5EF4-FFF2-40B4-BE49-F238E27FC236}">
                <a16:creationId xmlns:a16="http://schemas.microsoft.com/office/drawing/2014/main" id="{671D5C41-BD80-BBA3-2C79-0151DDB5631B}"/>
              </a:ext>
            </a:extLst>
          </p:cNvPr>
          <p:cNvSpPr/>
          <p:nvPr/>
        </p:nvSpPr>
        <p:spPr>
          <a:xfrm>
            <a:off x="672629" y="3347775"/>
            <a:ext cx="13592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21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19">
            <a:extLst>
              <a:ext uri="{FF2B5EF4-FFF2-40B4-BE49-F238E27FC236}">
                <a16:creationId xmlns:a16="http://schemas.microsoft.com/office/drawing/2014/main" id="{34B69B55-ECC6-0BF3-3A6E-30C804F256DA}"/>
              </a:ext>
            </a:extLst>
          </p:cNvPr>
          <p:cNvSpPr/>
          <p:nvPr/>
        </p:nvSpPr>
        <p:spPr>
          <a:xfrm>
            <a:off x="1834976" y="3347775"/>
            <a:ext cx="2448669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4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 м, торкрет 150 мм, лёгкие арки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hape 20">
            <a:extLst>
              <a:ext uri="{FF2B5EF4-FFF2-40B4-BE49-F238E27FC236}">
                <a16:creationId xmlns:a16="http://schemas.microsoft.com/office/drawing/2014/main" id="{03E0D307-D326-7102-25D1-8EFA159A4B3D}"/>
              </a:ext>
            </a:extLst>
          </p:cNvPr>
          <p:cNvSpPr/>
          <p:nvPr/>
        </p:nvSpPr>
        <p:spPr>
          <a:xfrm>
            <a:off x="544785" y="3835900"/>
            <a:ext cx="3866629" cy="51018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4" name="Text 21">
            <a:extLst>
              <a:ext uri="{FF2B5EF4-FFF2-40B4-BE49-F238E27FC236}">
                <a16:creationId xmlns:a16="http://schemas.microsoft.com/office/drawing/2014/main" id="{E669658A-D88C-2B72-AB1B-F28EEB1F933D}"/>
              </a:ext>
            </a:extLst>
          </p:cNvPr>
          <p:cNvSpPr/>
          <p:nvPr/>
        </p:nvSpPr>
        <p:spPr>
          <a:xfrm>
            <a:off x="672629" y="3904137"/>
            <a:ext cx="13592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&lt;20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22">
            <a:extLst>
              <a:ext uri="{FF2B5EF4-FFF2-40B4-BE49-F238E27FC236}">
                <a16:creationId xmlns:a16="http://schemas.microsoft.com/office/drawing/2014/main" id="{646FFC56-A843-FADF-67E5-0DD596D3478F}"/>
              </a:ext>
            </a:extLst>
          </p:cNvPr>
          <p:cNvSpPr/>
          <p:nvPr/>
        </p:nvSpPr>
        <p:spPr>
          <a:xfrm>
            <a:off x="1834976" y="3904137"/>
            <a:ext cx="2448669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Тяжёлые арки, опережающая крепь, заиливание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23">
            <a:extLst>
              <a:ext uri="{FF2B5EF4-FFF2-40B4-BE49-F238E27FC236}">
                <a16:creationId xmlns:a16="http://schemas.microsoft.com/office/drawing/2014/main" id="{C80E4387-D1A4-75A3-383F-376378B321C8}"/>
              </a:ext>
            </a:extLst>
          </p:cNvPr>
          <p:cNvSpPr/>
          <p:nvPr/>
        </p:nvSpPr>
        <p:spPr>
          <a:xfrm>
            <a:off x="4732586" y="1248073"/>
            <a:ext cx="3876154" cy="15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 Q-системе (Barton)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Shape 25">
            <a:extLst>
              <a:ext uri="{FF2B5EF4-FFF2-40B4-BE49-F238E27FC236}">
                <a16:creationId xmlns:a16="http://schemas.microsoft.com/office/drawing/2014/main" id="{D7A3F404-2281-FCD7-B77C-9CDC63A5C55C}"/>
              </a:ext>
            </a:extLst>
          </p:cNvPr>
          <p:cNvSpPr/>
          <p:nvPr/>
        </p:nvSpPr>
        <p:spPr>
          <a:xfrm>
            <a:off x="4737348" y="1531516"/>
            <a:ext cx="3866629" cy="32332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8" name="Text 26">
            <a:extLst>
              <a:ext uri="{FF2B5EF4-FFF2-40B4-BE49-F238E27FC236}">
                <a16:creationId xmlns:a16="http://schemas.microsoft.com/office/drawing/2014/main" id="{1710372F-31F2-2EF1-CE98-CFD0D0411842}"/>
              </a:ext>
            </a:extLst>
          </p:cNvPr>
          <p:cNvSpPr/>
          <p:nvPr/>
        </p:nvSpPr>
        <p:spPr>
          <a:xfrm>
            <a:off x="4865191" y="1599754"/>
            <a:ext cx="155257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27">
            <a:extLst>
              <a:ext uri="{FF2B5EF4-FFF2-40B4-BE49-F238E27FC236}">
                <a16:creationId xmlns:a16="http://schemas.microsoft.com/office/drawing/2014/main" id="{397AD02F-B8A8-0531-2726-2DF830FC1149}"/>
              </a:ext>
            </a:extLst>
          </p:cNvPr>
          <p:cNvSpPr/>
          <p:nvPr/>
        </p:nvSpPr>
        <p:spPr>
          <a:xfrm>
            <a:off x="5795998" y="1599754"/>
            <a:ext cx="2712541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Крепь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Shape 28">
            <a:extLst>
              <a:ext uri="{FF2B5EF4-FFF2-40B4-BE49-F238E27FC236}">
                <a16:creationId xmlns:a16="http://schemas.microsoft.com/office/drawing/2014/main" id="{4C3C0986-8489-7A27-B2BE-AB3EE1C29B5D}"/>
              </a:ext>
            </a:extLst>
          </p:cNvPr>
          <p:cNvSpPr/>
          <p:nvPr/>
        </p:nvSpPr>
        <p:spPr>
          <a:xfrm>
            <a:off x="4737348" y="1854845"/>
            <a:ext cx="3866629" cy="32332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1" name="Text 29">
            <a:extLst>
              <a:ext uri="{FF2B5EF4-FFF2-40B4-BE49-F238E27FC236}">
                <a16:creationId xmlns:a16="http://schemas.microsoft.com/office/drawing/2014/main" id="{2F2F44B8-A5B9-90AA-BE30-7CEE7E31D2DA}"/>
              </a:ext>
            </a:extLst>
          </p:cNvPr>
          <p:cNvSpPr/>
          <p:nvPr/>
        </p:nvSpPr>
        <p:spPr>
          <a:xfrm>
            <a:off x="4865191" y="1923083"/>
            <a:ext cx="155257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&gt;40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30">
            <a:extLst>
              <a:ext uri="{FF2B5EF4-FFF2-40B4-BE49-F238E27FC236}">
                <a16:creationId xmlns:a16="http://schemas.microsoft.com/office/drawing/2014/main" id="{1ED5C977-548B-F8E2-F896-BB7E08F52443}"/>
              </a:ext>
            </a:extLst>
          </p:cNvPr>
          <p:cNvSpPr/>
          <p:nvPr/>
        </p:nvSpPr>
        <p:spPr>
          <a:xfrm>
            <a:off x="5795998" y="1923083"/>
            <a:ext cx="2712541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Без крепи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Shape 31">
            <a:extLst>
              <a:ext uri="{FF2B5EF4-FFF2-40B4-BE49-F238E27FC236}">
                <a16:creationId xmlns:a16="http://schemas.microsoft.com/office/drawing/2014/main" id="{3508733E-08D2-5DC1-2C34-8A88333DBE1B}"/>
              </a:ext>
            </a:extLst>
          </p:cNvPr>
          <p:cNvSpPr/>
          <p:nvPr/>
        </p:nvSpPr>
        <p:spPr>
          <a:xfrm>
            <a:off x="4737348" y="2178174"/>
            <a:ext cx="3866629" cy="32332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4" name="Text 32">
            <a:extLst>
              <a:ext uri="{FF2B5EF4-FFF2-40B4-BE49-F238E27FC236}">
                <a16:creationId xmlns:a16="http://schemas.microsoft.com/office/drawing/2014/main" id="{85713176-D051-9568-EC17-3E12B418E406}"/>
              </a:ext>
            </a:extLst>
          </p:cNvPr>
          <p:cNvSpPr/>
          <p:nvPr/>
        </p:nvSpPr>
        <p:spPr>
          <a:xfrm>
            <a:off x="4865191" y="2246412"/>
            <a:ext cx="155257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33">
            <a:extLst>
              <a:ext uri="{FF2B5EF4-FFF2-40B4-BE49-F238E27FC236}">
                <a16:creationId xmlns:a16="http://schemas.microsoft.com/office/drawing/2014/main" id="{65F2ACDD-6654-81EE-77AC-2E270F3F7A8B}"/>
              </a:ext>
            </a:extLst>
          </p:cNvPr>
          <p:cNvSpPr/>
          <p:nvPr/>
        </p:nvSpPr>
        <p:spPr>
          <a:xfrm>
            <a:off x="5795998" y="2246412"/>
            <a:ext cx="2712541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2,5 м, торкрет 50 мм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Shape 34">
            <a:extLst>
              <a:ext uri="{FF2B5EF4-FFF2-40B4-BE49-F238E27FC236}">
                <a16:creationId xmlns:a16="http://schemas.microsoft.com/office/drawing/2014/main" id="{40626EB9-589C-178A-728C-DFAEB6A23DF7}"/>
              </a:ext>
            </a:extLst>
          </p:cNvPr>
          <p:cNvSpPr/>
          <p:nvPr/>
        </p:nvSpPr>
        <p:spPr>
          <a:xfrm>
            <a:off x="4737348" y="2501503"/>
            <a:ext cx="3866629" cy="32332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7" name="Text 35">
            <a:extLst>
              <a:ext uri="{FF2B5EF4-FFF2-40B4-BE49-F238E27FC236}">
                <a16:creationId xmlns:a16="http://schemas.microsoft.com/office/drawing/2014/main" id="{AB5791A6-C7AA-CDB3-9F88-FB591D620EE6}"/>
              </a:ext>
            </a:extLst>
          </p:cNvPr>
          <p:cNvSpPr/>
          <p:nvPr/>
        </p:nvSpPr>
        <p:spPr>
          <a:xfrm>
            <a:off x="4865191" y="2569741"/>
            <a:ext cx="155257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36">
            <a:extLst>
              <a:ext uri="{FF2B5EF4-FFF2-40B4-BE49-F238E27FC236}">
                <a16:creationId xmlns:a16="http://schemas.microsoft.com/office/drawing/2014/main" id="{86CDF368-78DC-A82D-6E57-1646D51984C5}"/>
              </a:ext>
            </a:extLst>
          </p:cNvPr>
          <p:cNvSpPr/>
          <p:nvPr/>
        </p:nvSpPr>
        <p:spPr>
          <a:xfrm>
            <a:off x="5795998" y="2569741"/>
            <a:ext cx="2712541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2,5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 м,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торкрет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150 мм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Shape 37">
            <a:extLst>
              <a:ext uri="{FF2B5EF4-FFF2-40B4-BE49-F238E27FC236}">
                <a16:creationId xmlns:a16="http://schemas.microsoft.com/office/drawing/2014/main" id="{9FA60172-1490-1C28-B53E-777022F12681}"/>
              </a:ext>
            </a:extLst>
          </p:cNvPr>
          <p:cNvSpPr/>
          <p:nvPr/>
        </p:nvSpPr>
        <p:spPr>
          <a:xfrm>
            <a:off x="4737348" y="2824832"/>
            <a:ext cx="3866629" cy="51018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0" name="Text 38">
            <a:extLst>
              <a:ext uri="{FF2B5EF4-FFF2-40B4-BE49-F238E27FC236}">
                <a16:creationId xmlns:a16="http://schemas.microsoft.com/office/drawing/2014/main" id="{2B8BA3F8-E6A8-087C-408A-4F5DBA515BA2}"/>
              </a:ext>
            </a:extLst>
          </p:cNvPr>
          <p:cNvSpPr/>
          <p:nvPr/>
        </p:nvSpPr>
        <p:spPr>
          <a:xfrm>
            <a:off x="4865191" y="2893070"/>
            <a:ext cx="155257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 39">
            <a:extLst>
              <a:ext uri="{FF2B5EF4-FFF2-40B4-BE49-F238E27FC236}">
                <a16:creationId xmlns:a16="http://schemas.microsoft.com/office/drawing/2014/main" id="{1B94D435-DF04-1E9B-D40B-9BB41F6C3258}"/>
              </a:ext>
            </a:extLst>
          </p:cNvPr>
          <p:cNvSpPr/>
          <p:nvPr/>
        </p:nvSpPr>
        <p:spPr>
          <a:xfrm>
            <a:off x="5795998" y="2893070"/>
            <a:ext cx="2255341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Анкеры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 м,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торкрет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150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200 мм + сетка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Shape 40">
            <a:extLst>
              <a:ext uri="{FF2B5EF4-FFF2-40B4-BE49-F238E27FC236}">
                <a16:creationId xmlns:a16="http://schemas.microsoft.com/office/drawing/2014/main" id="{3FABA4C0-734F-B18E-12C5-A37FE67BDA0A}"/>
              </a:ext>
            </a:extLst>
          </p:cNvPr>
          <p:cNvSpPr/>
          <p:nvPr/>
        </p:nvSpPr>
        <p:spPr>
          <a:xfrm>
            <a:off x="4737348" y="3390431"/>
            <a:ext cx="3866629" cy="62790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53" name="Text 41">
            <a:extLst>
              <a:ext uri="{FF2B5EF4-FFF2-40B4-BE49-F238E27FC236}">
                <a16:creationId xmlns:a16="http://schemas.microsoft.com/office/drawing/2014/main" id="{A4CB183F-9EAF-A64A-E9BC-E8EC38A8B88E}"/>
              </a:ext>
            </a:extLst>
          </p:cNvPr>
          <p:cNvSpPr/>
          <p:nvPr/>
        </p:nvSpPr>
        <p:spPr>
          <a:xfrm>
            <a:off x="4865191" y="3458669"/>
            <a:ext cx="155257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0,1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42">
            <a:extLst>
              <a:ext uri="{FF2B5EF4-FFF2-40B4-BE49-F238E27FC236}">
                <a16:creationId xmlns:a16="http://schemas.microsoft.com/office/drawing/2014/main" id="{24C9904C-6A88-5F12-39FF-1AC3FA1C4CE9}"/>
              </a:ext>
            </a:extLst>
          </p:cNvPr>
          <p:cNvSpPr/>
          <p:nvPr/>
        </p:nvSpPr>
        <p:spPr>
          <a:xfrm>
            <a:off x="5795998" y="3458669"/>
            <a:ext cx="2255341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Тяжёлая рамная крепь, опережающие анкеры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44">
            <a:extLst>
              <a:ext uri="{FF2B5EF4-FFF2-40B4-BE49-F238E27FC236}">
                <a16:creationId xmlns:a16="http://schemas.microsoft.com/office/drawing/2014/main" id="{68C7B3B3-5D1E-3CA3-788B-C0ADFB1F06C9}"/>
              </a:ext>
            </a:extLst>
          </p:cNvPr>
          <p:cNvSpPr/>
          <p:nvPr/>
        </p:nvSpPr>
        <p:spPr>
          <a:xfrm>
            <a:off x="4865191" y="4259393"/>
            <a:ext cx="3643348" cy="3737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1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Q-система учитывает также эквивалентный пролёт B при выборе по номограммам.</a:t>
            </a:r>
            <a:endParaRPr lang="en-US" sz="1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</TotalTime>
  <Words>1041</Words>
  <Application>Microsoft Macintosh PowerPoint</Application>
  <PresentationFormat>Экран (16:9)</PresentationFormat>
  <Paragraphs>158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Aigerim</cp:lastModifiedBy>
  <cp:revision>18</cp:revision>
  <dcterms:created xsi:type="dcterms:W3CDTF">2026-05-14T09:13:12Z</dcterms:created>
  <dcterms:modified xsi:type="dcterms:W3CDTF">2026-07-28T11:20:14Z</dcterms:modified>
</cp:coreProperties>
</file>