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0" r:id="rId2"/>
    <p:sldId id="257" r:id="rId3"/>
    <p:sldId id="267" r:id="rId4"/>
    <p:sldId id="268" r:id="rId5"/>
    <p:sldId id="424" r:id="rId6"/>
    <p:sldId id="425" r:id="rId7"/>
    <p:sldId id="430" r:id="rId8"/>
    <p:sldId id="426" r:id="rId9"/>
    <p:sldId id="427" r:id="rId10"/>
    <p:sldId id="428" r:id="rId11"/>
    <p:sldId id="429" r:id="rId12"/>
    <p:sldId id="305" r:id="rId13"/>
    <p:sldId id="432" r:id="rId14"/>
    <p:sldId id="435" r:id="rId15"/>
    <p:sldId id="436" r:id="rId16"/>
    <p:sldId id="433" r:id="rId17"/>
    <p:sldId id="434" r:id="rId18"/>
    <p:sldId id="437" r:id="rId19"/>
    <p:sldId id="438" r:id="rId20"/>
    <p:sldId id="439" r:id="rId21"/>
    <p:sldId id="440" r:id="rId22"/>
    <p:sldId id="441" r:id="rId23"/>
    <p:sldId id="442" r:id="rId24"/>
    <p:sldId id="443" r:id="rId25"/>
    <p:sldId id="444" r:id="rId26"/>
    <p:sldId id="445" r:id="rId27"/>
    <p:sldId id="311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66" autoAdjust="0"/>
    <p:restoredTop sz="94660"/>
  </p:normalViewPr>
  <p:slideViewPr>
    <p:cSldViewPr snapToGrid="0">
      <p:cViewPr varScale="1">
        <p:scale>
          <a:sx n="83" d="100"/>
          <a:sy n="83" d="100"/>
        </p:scale>
        <p:origin x="366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FC5579-FAE3-4394-8581-4CB4C31F0D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9D272F0-1806-4DF4-B962-97EF8EA2DE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3D5F0B-0FE0-4F92-AD86-80CEDBF1F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5E8308-3279-49C6-A136-8B350CAF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E0C586-D722-4B62-B964-3CF223E6E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337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2A7352-786A-41F6-B722-7D6D838D9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17F607A-FFE9-4DC7-9149-F0F555428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E7A9F8-F753-4914-970B-7F5D3792F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CAD8EF-E274-48CC-8FED-0FCB75451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22CFE8-10FC-4B91-9946-ED9D758F5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446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DC4F9E9-3372-489B-829C-A54D97D2BC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E12A607-0998-44E5-AAF5-727C60D20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9CF37A-3767-48D7-92DE-7C0CFF4E0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9FD2D5-CF86-4D9B-82FB-3D2A0611A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187B67-8F05-4D51-981D-16554A175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020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09416C-32B3-4141-AAE8-5BDC91733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79CD68-0536-46C2-B437-E59F9CC04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A7133C-B248-4567-89BB-0F8FFBCF3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5B50D5-D559-4E02-8410-0225F28D5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BDD10C-75B4-40C2-A99B-674682255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024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D55BD5-ED23-4B99-BC0B-33AAF8E49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98FC80-5C6A-4B72-B5C7-5432EC196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0E4D3F-F837-4860-995E-411419F35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E434DB-CA25-4E1D-9BF2-43B3DEE2B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BBEED5-5E08-4275-AFC2-242DE5058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67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44FFCD-DCF9-4149-A4FC-502AD0551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30BF88-B8AB-48F5-8D6A-7C821F66E4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61524A1-4ACD-479A-92E4-8BAB14170C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3DF551-6180-48EF-B695-6A5DC7C6E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B0A9248-66BD-4DF4-82A4-7DD8CF4EE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FC2C71D-B771-499B-A28D-0BC6F2D88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67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5CF1C9-1FF8-49E5-AC86-F2D0E97F3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B61CCE8-5EE2-4323-A271-2E8B4243A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56A682-D49C-4BAB-B1F7-3D531E8175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E5872B8-09BA-41E0-A321-C7BC4B623F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D63D057-5D4A-44D2-8EFB-950230E1E6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5A10345-13A2-4870-80F2-F458AA504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0F39850-6C21-4243-9601-F3C29BB0A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852876A-E731-4296-8FFF-AF1EF0EF3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019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EE706D-D7FE-44BA-B1ED-890E58596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B109E96-2118-4064-BF47-EA4B255DD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3825D38-1D09-45D2-8DC4-6E54782E8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90940-B237-4C4C-92EC-7AA6EBFF5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171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DF288FB-BD3B-4EB8-82A6-8B50DA1B9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BE8C690-2264-41DD-B732-998E3020C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78CBBBB-97F3-4B4B-BCB6-281E6FE08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758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9F24A4-0F15-4016-8F03-51DF43E61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99942B-2319-4D78-9C6A-148C9B229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D7D8733-0BE8-4315-9096-6A41D7AD0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C44434-5B87-4E1C-B160-307179DB8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7607C5-D9B7-42B5-9080-3F4FBFA7C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E0A0BB0-4639-40D5-9607-D5BEED05B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112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E96C93-0702-4ACB-A86F-37317482F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EC37526-38FC-4707-B344-36F6079C69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2B5D54E-884C-4E18-A95E-2B6153DCB2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4E17B44-524A-4088-B345-35DD8D4F0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274224C-BCED-412A-8291-5F5B06E1C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F88942-9942-4568-8BF4-1565A1ADE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515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C7CF12-2938-4E34-9FA3-AD126C132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EB5F90B-EEBD-48EF-ACD7-C0E6A0DA9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6A8AA2-9599-4C03-BAED-E84D4792C1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874260-4E64-4995-BCC4-45508ED92A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E0FAB3-CF5B-403E-B7F5-BE62BA762C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532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130410-3DB2-4644-8D83-E94EF6F160C3}"/>
              </a:ext>
            </a:extLst>
          </p:cNvPr>
          <p:cNvSpPr txBox="1"/>
          <p:nvPr/>
        </p:nvSpPr>
        <p:spPr>
          <a:xfrm>
            <a:off x="578200" y="1571053"/>
            <a:ext cx="10679868" cy="35447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</a:t>
            </a:r>
            <a:r>
              <a:rPr lang="en-US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Операционные системы реального времени</a:t>
            </a:r>
          </a:p>
          <a:p>
            <a:pPr algn="ctr"/>
            <a:endParaRPr lang="ru-RU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студентов образовательной программы </a:t>
            </a:r>
          </a:p>
          <a:p>
            <a:pPr algn="ctr"/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6В07101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«Автоматизация и управление»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7. Управление процессами и нитями в ОС UNIX. </a:t>
            </a:r>
          </a:p>
          <a:p>
            <a:pPr algn="ctr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курса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Булатбаева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Юлия Феликсовна</a:t>
            </a: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доцент кафедры АПП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6C6080-55A6-4F47-BD62-97B5D81AC8AF}"/>
              </a:ext>
            </a:extLst>
          </p:cNvPr>
          <p:cNvSpPr txBox="1"/>
          <p:nvPr/>
        </p:nvSpPr>
        <p:spPr>
          <a:xfrm>
            <a:off x="343487" y="431154"/>
            <a:ext cx="1082949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НАО 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Карагандинский технический университет имени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Абылкаса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Сагинова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E700BB2-2032-4BDF-A747-4B99F4EDD7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762" y="4176622"/>
            <a:ext cx="2483689" cy="248368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E6C9ED8-CB1B-4282-8A13-2BFECCC37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4074" y="331469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52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>
            <a:extLst>
              <a:ext uri="{FF2B5EF4-FFF2-40B4-BE49-F238E27FC236}">
                <a16:creationId xmlns:a16="http://schemas.microsoft.com/office/drawing/2014/main" id="{29CE34AC-E843-4DDC-A1C1-8C1E81BFAA8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0589" y="1196976"/>
            <a:ext cx="11892742" cy="4968875"/>
          </a:xfrm>
        </p:spPr>
        <p:txBody>
          <a:bodyPr/>
          <a:lstStyle/>
          <a:p>
            <a:pPr marL="93663" lvl="3" algn="just">
              <a:lnSpc>
                <a:spcPct val="100000"/>
              </a:lnSpc>
              <a:spcBef>
                <a:spcPts val="0"/>
              </a:spcBef>
            </a:pPr>
            <a:r>
              <a:rPr lang="en-US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3 </a:t>
            </a:r>
            <a:r>
              <a:rPr lang="ru-RU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Подсистема управления процессами </a:t>
            </a:r>
          </a:p>
          <a:p>
            <a:pPr marL="93663" lvl="3" algn="just">
              <a:lnSpc>
                <a:spcPct val="100000"/>
              </a:lnSpc>
              <a:spcBef>
                <a:spcPts val="0"/>
              </a:spcBef>
            </a:pPr>
            <a:endParaRPr lang="en-US" alt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93663" lvl="3"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 UNIX System V </a:t>
            </a:r>
            <a:r>
              <a:rPr lang="ru-RU" alt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Release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4 реализован механизм виртуальной файловой системы VFS (Virtual File System), который позволяет ядру системы одновременно поддерживать несколько различных типов файловых систем. Механизм VFS поддерживает для ядра некоторое абстрактное представление о файловой системе, скрывая от него конкретные особенности каждой файловой системы. </a:t>
            </a:r>
          </a:p>
          <a:p>
            <a:pPr marL="93663" lvl="3"/>
            <a:endParaRPr lang="ru-RU" altLang="ru-RU" sz="2400" b="1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EEA23C6-E59F-446F-9C40-970015E074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3458" y="193127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F8E019DA-3812-4D5B-AB9D-055FA6665B8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7338" y="1196976"/>
            <a:ext cx="11959244" cy="4968875"/>
          </a:xfrm>
        </p:spPr>
        <p:txBody>
          <a:bodyPr>
            <a:normAutofit/>
          </a:bodyPr>
          <a:lstStyle/>
          <a:p>
            <a:pPr marL="93663" lvl="3" algn="just">
              <a:lnSpc>
                <a:spcPct val="100000"/>
              </a:lnSpc>
              <a:spcBef>
                <a:spcPts val="0"/>
              </a:spcBef>
            </a:pPr>
            <a:r>
              <a:rPr lang="en-US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4 </a:t>
            </a:r>
            <a:r>
              <a:rPr lang="ru-RU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Элементы конструкционных блоков </a:t>
            </a:r>
            <a:endParaRPr lang="en-US" alt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93663" lvl="3" algn="just">
              <a:lnSpc>
                <a:spcPct val="100000"/>
              </a:lnSpc>
              <a:spcBef>
                <a:spcPts val="0"/>
              </a:spcBef>
            </a:pPr>
            <a:endParaRPr lang="en-US" alt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Концепция разработки системы UNIX заключалась в построении операционной системы из элементов, которые позволили бы пользователю создавать небольшие программные модули, выступающие в качестве конструкционных блоков при создании более сложных программ.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Одним из таких элементов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, с которым часто сталкиваются пользователи при работе с командным процессором </a:t>
            </a:r>
            <a:r>
              <a:rPr lang="ru-RU" alt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shell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, является возможность переназначения ввода-вывода.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Вторым конструкционным элементом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является канал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, механизм, обеспечивающий информационный обмен между процессами, выполнение которых связано с операциями чтения и записи. Процессы могут переназначать выводной поток со стандартного вывода на канал для чтения с него другими процессами, переназначившими на канал свой стандартный ввод.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US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A656713-23FC-4919-8E62-425576611A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5215" y="312325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12">
            <a:extLst>
              <a:ext uri="{FF2B5EF4-FFF2-40B4-BE49-F238E27FC236}">
                <a16:creationId xmlns:a16="http://schemas.microsoft.com/office/drawing/2014/main" id="{1DA940E6-D43B-49FC-98AC-C560D9AFF5A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93716" y="1876830"/>
            <a:ext cx="10246822" cy="936625"/>
          </a:xfrm>
        </p:spPr>
        <p:txBody>
          <a:bodyPr>
            <a:normAutofit fontScale="90000"/>
          </a:bodyPr>
          <a:lstStyle/>
          <a:p>
            <a:pPr marL="180975" lvl="3">
              <a:defRPr/>
            </a:pPr>
            <a:b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</a:br>
            <a:r>
              <a:rPr lang="ru-RU" sz="2200" b="1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2 </a:t>
            </a:r>
            <a:r>
              <a:rPr lang="ru-RU" sz="22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Пользовательская и ядерная составляющие процессов. Принципы организации многопользовательского режима</a:t>
            </a:r>
            <a:br>
              <a:rPr lang="ru-RU" altLang="ru-RU" sz="24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ru-RU" altLang="ru-RU" sz="24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ru-RU" sz="2200" b="1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</a:br>
            <a:br>
              <a:rPr lang="ru-RU" sz="1800" b="1" i="1" dirty="0">
                <a:effectLst/>
                <a:latin typeface="Times New Roman" panose="02020603050405020304" pitchFamily="18" charset="0"/>
              </a:rPr>
            </a:br>
            <a:br>
              <a:rPr lang="ru-RU" sz="1800" b="1" i="1" dirty="0">
                <a:effectLst/>
                <a:latin typeface="Times New Roman" panose="02020603050405020304" pitchFamily="18" charset="0"/>
              </a:rPr>
            </a:b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E0C084-03FB-4486-B006-B064289B2E9A}"/>
              </a:ext>
            </a:extLst>
          </p:cNvPr>
          <p:cNvSpPr txBox="1"/>
          <p:nvPr/>
        </p:nvSpPr>
        <p:spPr>
          <a:xfrm>
            <a:off x="515389" y="1722225"/>
            <a:ext cx="11333018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Пользовательская и ядерная составляющие процессов.</a:t>
            </a: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Каждому процессу соответствует контекст, в котором он выполняется. Этот контекст включает:</a:t>
            </a:r>
          </a:p>
          <a:p>
            <a:pPr algn="just"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AutoNum type="arabicParenR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содержимое пользовательского адресного пространства - </a:t>
            </a:r>
            <a:r>
              <a:rPr 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пользовательский контекст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(т.е. содержимое сегментов программного кода, данных, стека, разделяемых сегментов и сегментов файлов, отображаемых в виртуальную память),</a:t>
            </a:r>
          </a:p>
          <a:p>
            <a:pPr algn="just"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2)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содержимое аппаратных регистров - </a:t>
            </a:r>
            <a:r>
              <a:rPr 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регистровый контекст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(регистр счетчика команд, регистр состояния процессора, регистр указателя стека и регистры общего назначения),</a:t>
            </a:r>
          </a:p>
          <a:p>
            <a:pPr algn="just"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3)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а также структуры данных ядра (</a:t>
            </a:r>
            <a:r>
              <a:rPr 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контекст системного уровня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), связанные с этим процессом.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631E1C0-0E9E-4AA0-AF32-C6D0782C73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792" y="322133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90C5CDE3-FB9D-400D-B162-955F0812878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43098" y="1676260"/>
            <a:ext cx="11454937" cy="4968875"/>
          </a:xfrm>
        </p:spPr>
        <p:txBody>
          <a:bodyPr/>
          <a:lstStyle/>
          <a:p>
            <a:pPr algn="just"/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Контекст процесса системного уровня в ОС UNIX состоит из "статической" и "динамических" частей. Для каждого процесса имеется одна статическая часть контекста системного уровня и переменное число динамических частей. </a:t>
            </a:r>
            <a:endParaRPr lang="en-US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endParaRPr lang="en-US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Динамическая часть контекста процесса - это один или несколько стеков, которые используются процессом при его выполнении в режиме ядра. Число ядерных стеков процесса соответствует числу уровней прерывания, поддерживаемых конкретной аппаратурой. </a:t>
            </a:r>
          </a:p>
          <a:p>
            <a:pPr algn="just"/>
            <a:endParaRPr lang="ru-RU" altLang="ru-RU" sz="20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4EFE03B-3B9D-4FA2-A22A-E156DB8A9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255" y="322133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86F5C16-53FA-4CF7-9A98-64ACF5E8C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Статическая часть контекста процесса системного уровня включает следующее: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228600" algn="l"/>
              </a:tabLst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1 </a:t>
            </a:r>
            <a:r>
              <a:rPr lang="ru-RU" sz="2000" u="sng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Описатель процесса, </a:t>
            </a: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т.е. элемент таблицы описателей существующих в системе процессов.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228600" algn="l"/>
              </a:tabLst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Описатель процесса включает, в частности, следующую информацию: </a:t>
            </a:r>
          </a:p>
          <a:p>
            <a:pPr marL="0" lvl="0" indent="-342900" algn="just">
              <a:lnSpc>
                <a:spcPct val="100000"/>
              </a:lnSpc>
              <a:spcBef>
                <a:spcPts val="0"/>
              </a:spcBef>
              <a:buSzPts val="1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состояние процесса; </a:t>
            </a:r>
          </a:p>
          <a:p>
            <a:pPr marL="0" lvl="0" indent="-342900" algn="just">
              <a:lnSpc>
                <a:spcPct val="100000"/>
              </a:lnSpc>
              <a:spcBef>
                <a:spcPts val="0"/>
              </a:spcBef>
              <a:buSzPts val="1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физический адрес в основной или внешней памяти u-области процесса; </a:t>
            </a:r>
          </a:p>
          <a:p>
            <a:pPr marL="0" lvl="0" indent="-342900" algn="just">
              <a:lnSpc>
                <a:spcPct val="100000"/>
              </a:lnSpc>
              <a:spcBef>
                <a:spcPts val="0"/>
              </a:spcBef>
              <a:buSzPts val="1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идентификаторы пользователя, от имени которого запущен процесс; </a:t>
            </a:r>
          </a:p>
          <a:p>
            <a:pPr marL="0" lvl="0" indent="-342900" algn="just">
              <a:lnSpc>
                <a:spcPct val="100000"/>
              </a:lnSpc>
              <a:spcBef>
                <a:spcPts val="0"/>
              </a:spcBef>
              <a:buSzPts val="1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идентификатор процесса; </a:t>
            </a:r>
          </a:p>
          <a:p>
            <a:pPr marL="0" lvl="0" indent="-342900" algn="just">
              <a:lnSpc>
                <a:spcPct val="100000"/>
              </a:lnSpc>
              <a:spcBef>
                <a:spcPts val="0"/>
              </a:spcBef>
              <a:buSzPts val="1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прочую информацию, связанную с управлением процессом. 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5118E0E-CB07-4332-8974-D610E42B0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797" y="247371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581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6AA145-9DB2-4A5F-8E1E-423E2EE064D4}"/>
              </a:ext>
            </a:extLst>
          </p:cNvPr>
          <p:cNvSpPr txBox="1"/>
          <p:nvPr/>
        </p:nvSpPr>
        <p:spPr>
          <a:xfrm>
            <a:off x="529243" y="1452449"/>
            <a:ext cx="1113351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tabLst>
                <a:tab pos="228600" algn="l"/>
              </a:tabLst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2. </a:t>
            </a:r>
            <a:r>
              <a:rPr lang="ru-RU" sz="2000" u="sng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U-область (u-</a:t>
            </a:r>
            <a:r>
              <a:rPr lang="ru-RU" sz="2000" u="sng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area</a:t>
            </a:r>
            <a:r>
              <a:rPr lang="ru-RU" sz="2000" u="sng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) </a:t>
            </a: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- индивидуальная для каждого процесса область пространства ядра, обладающая тем свойством, что хотя u-область каждого процесса располагается в отдельном месте физической памяти, u-области всех процессов имеют один и тот же виртуальный адрес в адресном пространстве ядра. </a:t>
            </a:r>
          </a:p>
          <a:p>
            <a:pPr lvl="0" algn="just">
              <a:tabLst>
                <a:tab pos="228600" algn="l"/>
              </a:tabLst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 algn="just">
              <a:tabLst>
                <a:tab pos="228600" algn="l"/>
              </a:tabLst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U-область процесса содержит: </a:t>
            </a:r>
          </a:p>
          <a:p>
            <a:pPr marL="342900" lvl="0" indent="-342900" algn="just">
              <a:buSzPts val="1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указатель на описатель процесса; </a:t>
            </a:r>
          </a:p>
          <a:p>
            <a:pPr marL="342900" lvl="0" indent="-342900" algn="just">
              <a:buSzPts val="1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идентификаторы пользователя; </a:t>
            </a:r>
          </a:p>
          <a:p>
            <a:pPr marL="342900" lvl="0" indent="-342900" algn="just">
              <a:buSzPts val="1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счетчик времени, в течение которого процесс реально выполнялся (т.е. занимал процессор) в режиме пользователя и режиме ядра; </a:t>
            </a:r>
          </a:p>
          <a:p>
            <a:pPr marL="342900" lvl="0" indent="-342900" algn="just">
              <a:buSzPts val="1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параметры системного вызова; </a:t>
            </a:r>
          </a:p>
          <a:p>
            <a:pPr marL="342900" lvl="0" indent="-342900" algn="just">
              <a:buSzPts val="1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результаты системного вызова; </a:t>
            </a:r>
          </a:p>
          <a:p>
            <a:pPr marL="342900" lvl="0" indent="-342900" algn="just">
              <a:buSzPts val="1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таблица дескрипторов открытых файлов; </a:t>
            </a:r>
          </a:p>
          <a:p>
            <a:pPr marL="342900" lvl="0" indent="-342900" algn="just">
              <a:buSzPts val="1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предельные размеры адресного пространства процесса; </a:t>
            </a:r>
          </a:p>
          <a:p>
            <a:pPr marL="342900" lvl="0" indent="-342900" algn="just">
              <a:buSzPts val="1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предельные размеры файла, в который процесс может писать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и т.д.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C9EFE51-27BF-45AC-AF89-616B8662AD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5843" y="212865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7471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B1CAEAF0-FEC3-40C6-BDB2-4B5EAEACBF0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32261" y="1452449"/>
            <a:ext cx="11538066" cy="4968875"/>
          </a:xfrm>
        </p:spPr>
        <p:txBody>
          <a:bodyPr/>
          <a:lstStyle/>
          <a:p>
            <a:pPr algn="just"/>
            <a:endParaRPr lang="en-US" altLang="ru-RU" sz="1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Принципы организации многопользовательского режима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Исторически ОС UNIX является системой разделения времени, т.е. система должна прежде всего "справедливо" разделять ресурсы процессора(</a:t>
            </a:r>
            <a:r>
              <a:rPr lang="ru-RU" alt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ов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) между процессами, относящимися к разным пользователям, причем таким образом, чтобы время реакции каждого действия интерактивного пользователя находилось в допустимых пределах. </a:t>
            </a:r>
            <a:endParaRPr lang="en-US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US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endParaRPr lang="ru-RU" altLang="ru-RU" sz="20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31FDC55-56E0-44D7-A321-243FC17CF6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7781" y="212865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A0D14CB1-A423-4AD6-B73F-18D02980A96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12369" y="1561552"/>
            <a:ext cx="10972800" cy="4897437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ОС UNIX всегда была рассчитана на то, чтобы обслуживать больше процессов, чем можно одновременно разместить в основной памяти</a:t>
            </a:r>
            <a:r>
              <a:rPr lang="en-US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Поэтому требовалась несколько более гибкая схема планирования разделения ресурсов процессора(</a:t>
            </a:r>
            <a:r>
              <a:rPr lang="ru-RU" alt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ов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). </a:t>
            </a:r>
            <a:endParaRPr lang="en-US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altLang="ru-RU" sz="2000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В результате было введено понятие приоритета. </a:t>
            </a: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2" algn="just">
              <a:lnSpc>
                <a:spcPct val="100000"/>
              </a:lnSpc>
              <a:spcBef>
                <a:spcPts val="0"/>
              </a:spcBef>
            </a:pPr>
            <a:endParaRPr lang="ru-RU" altLang="ru-RU" sz="2000" u="sng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9B343E9-C6ED-4D56-B391-92D4913207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9976" y="212864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A0D14CB1-A423-4AD6-B73F-18D02980A96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12369" y="1561552"/>
            <a:ext cx="10972800" cy="4897437"/>
          </a:xfrm>
        </p:spPr>
        <p:txBody>
          <a:bodyPr/>
          <a:lstStyle/>
          <a:p>
            <a:pPr marL="0" lvl="2" algn="just">
              <a:lnSpc>
                <a:spcPct val="100000"/>
              </a:lnSpc>
              <a:spcBef>
                <a:spcPts val="0"/>
              </a:spcBef>
            </a:pPr>
            <a:endParaRPr lang="ru-RU" altLang="ru-RU" sz="2000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2"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Схема разделения времени между процессами с приоритетами в общем случае выглядит следующим образом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  <a:p>
            <a:pPr marL="0" lvl="2"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2"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Готовые к выполнению процессы выстраиваются в очередь к процессору в порядке уменьшения своих приоритетов. Если некоторый процесс отработал свой квант процессорного времени, но при этом остался готовым к выполнению, то он становится в очередь к процессору впереди любого процесса с более низким приоритетом, но вслед за любым процессом, обладающим тем же приоритетом. </a:t>
            </a:r>
          </a:p>
          <a:p>
            <a:pPr marL="0" lvl="2"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2" algn="just">
              <a:lnSpc>
                <a:spcPct val="100000"/>
              </a:lnSpc>
              <a:spcBef>
                <a:spcPts val="0"/>
              </a:spcBef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Традиционное решение ОС UNIX состоит в использовании </a:t>
            </a:r>
            <a:r>
              <a:rPr 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динамически изменяющихся приоритетов.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Каждый процесс при своем образовании получает некоторый устанавливаемый системой статический приоритет, который в дальнейшем может быть изменен с помощью системного вызова </a:t>
            </a:r>
            <a:r>
              <a:rPr 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nice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9B343E9-C6ED-4D56-B391-92D4913207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909" y="110627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6218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12">
            <a:extLst>
              <a:ext uri="{FF2B5EF4-FFF2-40B4-BE49-F238E27FC236}">
                <a16:creationId xmlns:a16="http://schemas.microsoft.com/office/drawing/2014/main" id="{1DA940E6-D43B-49FC-98AC-C560D9AFF5A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93716" y="1876830"/>
            <a:ext cx="10246822" cy="936625"/>
          </a:xfrm>
        </p:spPr>
        <p:txBody>
          <a:bodyPr>
            <a:normAutofit fontScale="90000"/>
          </a:bodyPr>
          <a:lstStyle/>
          <a:p>
            <a:pPr marL="180975" lvl="3">
              <a:defRPr/>
            </a:pPr>
            <a:b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</a:br>
            <a:r>
              <a:rPr lang="ru-RU" sz="2200" b="1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3 </a:t>
            </a:r>
            <a:r>
              <a:rPr 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Традиционный механизм управления процессами на уровне пользователя. Понятие нити (</a:t>
            </a:r>
            <a:r>
              <a:rPr lang="ru-RU" sz="24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threads</a:t>
            </a:r>
            <a:r>
              <a:rPr 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).</a:t>
            </a:r>
            <a:br>
              <a:rPr lang="ru-RU" sz="2200" b="1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</a:br>
            <a:br>
              <a:rPr lang="ru-RU" sz="1800" b="1" i="1" dirty="0">
                <a:effectLst/>
                <a:latin typeface="Times New Roman" panose="02020603050405020304" pitchFamily="18" charset="0"/>
              </a:rPr>
            </a:br>
            <a:br>
              <a:rPr lang="ru-RU" sz="1800" b="1" i="1" dirty="0">
                <a:effectLst/>
                <a:latin typeface="Times New Roman" panose="02020603050405020304" pitchFamily="18" charset="0"/>
              </a:rPr>
            </a:b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01F522-E64C-4781-A693-7DD78CF17077}"/>
              </a:ext>
            </a:extLst>
          </p:cNvPr>
          <p:cNvSpPr txBox="1"/>
          <p:nvPr/>
        </p:nvSpPr>
        <p:spPr>
          <a:xfrm>
            <a:off x="548640" y="2669554"/>
            <a:ext cx="1098388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Традиционный механизм управления процессами на уровне пользователя.</a:t>
            </a:r>
          </a:p>
          <a:p>
            <a:pPr algn="just"/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Имеются две возможности управления процессами - с использованием командного языка (того или другого варианта Shell) и с использованием языка программирования с непосредственным использованием системных вызовов ядра операционной системы.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631E1C0-0E9E-4AA0-AF32-C6D0782C73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7316" y="240884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35E2A3-912E-4C1E-B985-2FCC1AB606A5}"/>
              </a:ext>
            </a:extLst>
          </p:cNvPr>
          <p:cNvSpPr txBox="1"/>
          <p:nvPr/>
        </p:nvSpPr>
        <p:spPr>
          <a:xfrm>
            <a:off x="873477" y="922488"/>
            <a:ext cx="11054645" cy="34207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1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План 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:</a:t>
            </a: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80000"/>
              </a:lnSpc>
              <a:spcBef>
                <a:spcPts val="1000"/>
              </a:spcBef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1 </a:t>
            </a:r>
            <a:r>
              <a:rPr lang="ru-RU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Среда выполнения процессов в ОС </a:t>
            </a:r>
            <a:r>
              <a:rPr lang="ru-RU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UNIX</a:t>
            </a:r>
          </a:p>
          <a:p>
            <a:pPr>
              <a:lnSpc>
                <a:spcPct val="150000"/>
              </a:lnSpc>
              <a:defRPr/>
            </a:pPr>
            <a:r>
              <a:rPr lang="ru-RU" alt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2 </a:t>
            </a:r>
            <a:r>
              <a:rPr lang="ru-RU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Пользовательская и ядерная составляющие процессов. Принципы организации многопользовательского режима</a:t>
            </a:r>
            <a:endParaRPr lang="ru-RU" alt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3 Традиционный механизм управления процессами на уровне пользователя. Понятие нити (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threads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).</a:t>
            </a:r>
          </a:p>
          <a:p>
            <a:pPr fontAlgn="base">
              <a:lnSpc>
                <a:spcPct val="150000"/>
              </a:lnSpc>
              <a:tabLst>
                <a:tab pos="609600" algn="l"/>
                <a:tab pos="6473825" algn="r"/>
              </a:tabLst>
              <a:defRPr/>
            </a:pPr>
            <a:endParaRPr lang="ru-RU" alt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8D9B1B6-AAB8-4540-BA91-D2C59C12AC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9518" y="245186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425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880"/>
    </mc:Choice>
    <mc:Fallback xmlns="">
      <p:transition spd="slow" advTm="2388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83259610-2ABC-4E01-A40F-D53CCCA734A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31767" y="1756699"/>
            <a:ext cx="11011593" cy="496887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Каждый процесс может образовать полностью идентичный подчиненный процесс с помощью системного вызова </a:t>
            </a:r>
            <a:r>
              <a:rPr lang="ru-RU" altLang="ru-RU" sz="2000" b="1" dirty="0" err="1">
                <a:latin typeface="Verdana" panose="020B0604030504040204" pitchFamily="34" charset="0"/>
                <a:ea typeface="Verdana" panose="020B0604030504040204" pitchFamily="34" charset="0"/>
              </a:rPr>
              <a:t>fork</a:t>
            </a:r>
            <a:r>
              <a:rPr lang="ru-RU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() 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и дожидаться окончания выполнения своих подчиненных процессов с помощью системного вызова </a:t>
            </a:r>
            <a:r>
              <a:rPr lang="ru-RU" altLang="ru-RU" sz="2000" b="1" dirty="0" err="1">
                <a:latin typeface="Verdana" panose="020B0604030504040204" pitchFamily="34" charset="0"/>
                <a:ea typeface="Verdana" panose="020B0604030504040204" pitchFamily="34" charset="0"/>
              </a:rPr>
              <a:t>wait</a:t>
            </a:r>
            <a:r>
              <a:rPr lang="ru-RU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US" alt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Каждый процесс в любой момент времени может полностью изменить содержимое своего образа памяти с помощью одной из разновидностей системного вызова </a:t>
            </a:r>
            <a:r>
              <a:rPr lang="ru-RU" altLang="ru-RU" sz="2000" b="1" dirty="0" err="1">
                <a:latin typeface="Verdana" panose="020B0604030504040204" pitchFamily="34" charset="0"/>
                <a:ea typeface="Verdana" panose="020B0604030504040204" pitchFamily="34" charset="0"/>
              </a:rPr>
              <a:t>exec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(сменить образ памяти в соответствии с содержимым указанного файла, хранящего образ процесса (выполняемого файла)).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US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Каждый процесс может повлиять на значение своего статического (а тем самым и динамического) приоритета с помощью системного вызова </a:t>
            </a:r>
            <a:r>
              <a:rPr lang="ru-RU" altLang="ru-RU" sz="2000" b="1" dirty="0" err="1">
                <a:latin typeface="Verdana" panose="020B0604030504040204" pitchFamily="34" charset="0"/>
                <a:ea typeface="Verdana" panose="020B0604030504040204" pitchFamily="34" charset="0"/>
              </a:rPr>
              <a:t>nice</a:t>
            </a:r>
            <a:r>
              <a:rPr lang="ru-RU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  <a:p>
            <a:pPr algn="just"/>
            <a:endParaRPr lang="ru-RU" altLang="ru-RU" sz="20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E21BD54-C3EE-4769-A2CD-8D48C42703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5813" y="292332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8EEF6B1-3038-43CD-8338-88519891B880}"/>
              </a:ext>
            </a:extLst>
          </p:cNvPr>
          <p:cNvSpPr txBox="1"/>
          <p:nvPr/>
        </p:nvSpPr>
        <p:spPr>
          <a:xfrm>
            <a:off x="775854" y="2013034"/>
            <a:ext cx="1082317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Для создания нового процесса используется системный вызов </a:t>
            </a:r>
            <a:r>
              <a:rPr lang="ru-RU" sz="200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fork</a:t>
            </a: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  <a:p>
            <a:pPr algn="just"/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В среде программирования нужно относиться к этому системному вызову как к вызову функции, возвращающей целое значение - идентификатор порожденного процесса, который затем может использоваться для управления (в ограниченном смысле) порожденным процессом. </a:t>
            </a:r>
          </a:p>
          <a:p>
            <a:pPr algn="just"/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Реально, все процессы системы UNIX, кроме начального, запускаемого при раскрутке системы, образуются при помощи системного вызова </a:t>
            </a:r>
            <a:r>
              <a:rPr lang="ru-RU" sz="200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fork</a:t>
            </a: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378AC15-7977-403A-88C4-81B8C4D760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0538" y="338340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2309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B4495A50-3EEB-4783-B7F0-0B9E799A226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87433" y="1480157"/>
            <a:ext cx="11482647" cy="4968875"/>
          </a:xfrm>
        </p:spPr>
        <p:txBody>
          <a:bodyPr/>
          <a:lstStyle/>
          <a:p>
            <a:pPr marL="87313" lvl="2" algn="l">
              <a:tabLst>
                <a:tab pos="0" algn="l"/>
              </a:tabLst>
            </a:pPr>
            <a:r>
              <a:rPr lang="ru-RU" altLang="ru-RU" sz="2000" b="1" u="sng" dirty="0">
                <a:latin typeface="Verdana" panose="020B0604030504040204" pitchFamily="34" charset="0"/>
                <a:ea typeface="Verdana" panose="020B0604030504040204" pitchFamily="34" charset="0"/>
              </a:rPr>
              <a:t>Понятие нити (</a:t>
            </a:r>
            <a:r>
              <a:rPr lang="ru-RU" altLang="ru-RU" sz="2000" b="1" u="sng" dirty="0" err="1">
                <a:latin typeface="Verdana" panose="020B0604030504040204" pitchFamily="34" charset="0"/>
                <a:ea typeface="Verdana" panose="020B0604030504040204" pitchFamily="34" charset="0"/>
              </a:rPr>
              <a:t>threads</a:t>
            </a:r>
            <a:r>
              <a:rPr lang="ru-RU" altLang="ru-RU" sz="2000" b="1" u="sng" dirty="0">
                <a:latin typeface="Verdana" panose="020B0604030504040204" pitchFamily="34" charset="0"/>
                <a:ea typeface="Verdana" panose="020B0604030504040204" pitchFamily="34" charset="0"/>
              </a:rPr>
              <a:t>).</a:t>
            </a:r>
            <a:endParaRPr lang="en-US" altLang="ru-RU" sz="2000" b="1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87313" lvl="2">
              <a:lnSpc>
                <a:spcPct val="100000"/>
              </a:lnSpc>
              <a:spcBef>
                <a:spcPts val="0"/>
              </a:spcBef>
              <a:tabLst>
                <a:tab pos="0" algn="l"/>
              </a:tabLst>
            </a:pPr>
            <a:endParaRPr lang="en-US" alt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tabLst>
                <a:tab pos="0" algn="l"/>
              </a:tabLst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"Нить" (</a:t>
            </a:r>
            <a:r>
              <a:rPr lang="ru-RU" alt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thread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) - это независимый поток управления, выполняемый в контексте некоторого процесса.</a:t>
            </a:r>
            <a:endParaRPr lang="en-US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tabLst>
                <a:tab pos="0" algn="l"/>
              </a:tabLst>
            </a:pPr>
            <a:endParaRPr lang="en-US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tabLst>
                <a:tab pos="0" algn="l"/>
              </a:tabLst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Фактически, понятие контекста процесса изменяется следующим образом. Все, что не относится к потоку управления (виртуальная память, дескрипторы открытых файлов и т.д.), остается в общем контексте процесса. Вещи, которые характерны для потока управления (регистровый контекст, стеки разного уровня и т.д.), переходят из контекста процесса в контекст нити. </a:t>
            </a:r>
            <a:endParaRPr lang="en-US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tabLst>
                <a:tab pos="0" algn="l"/>
              </a:tabLst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tabLst>
                <a:tab pos="0" algn="l"/>
              </a:tabLst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Хотя концептуально реализации механизма нитей в разных современных вариантах практически эквивалентны  технически и, к сожалению, в отношении интерфейсов эти реализации различаются. </a:t>
            </a:r>
          </a:p>
          <a:p>
            <a:pPr algn="just">
              <a:tabLst>
                <a:tab pos="0" algn="l"/>
              </a:tabLst>
            </a:pPr>
            <a:endParaRPr lang="ru-RU" altLang="ru-RU" sz="20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07F51F0-97D0-4AA8-B336-A38D90B1CC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612" y="240573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D87257D0-DDCB-4A6B-A7B9-5AF97DD02F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59510" y="740360"/>
            <a:ext cx="5564660" cy="2877062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1C3E8F1-17F2-4362-A169-4B73E8C36766}"/>
              </a:ext>
            </a:extLst>
          </p:cNvPr>
          <p:cNvSpPr txBox="1"/>
          <p:nvPr/>
        </p:nvSpPr>
        <p:spPr>
          <a:xfrm>
            <a:off x="1867593" y="3883075"/>
            <a:ext cx="945434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Рис</a:t>
            </a:r>
            <a:r>
              <a:rPr lang="ru-RU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унок 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1 - Соотношение контекста процесса и контекстов нитей</a:t>
            </a: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BE31BB9-CA11-44B3-BC8E-B10253B944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2847" y="338338"/>
            <a:ext cx="1636913" cy="123958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24E5EC9-0BC4-42B6-932F-D37194EA4254}"/>
              </a:ext>
            </a:extLst>
          </p:cNvPr>
          <p:cNvSpPr txBox="1"/>
          <p:nvPr/>
        </p:nvSpPr>
        <p:spPr>
          <a:xfrm>
            <a:off x="3391593" y="450371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https://unix1.jinr.ru/history/glava_21.html</a:t>
            </a:r>
          </a:p>
        </p:txBody>
      </p:sp>
    </p:spTree>
    <p:extLst>
      <p:ext uri="{BB962C8B-B14F-4D97-AF65-F5344CB8AC3E}">
        <p14:creationId xmlns:p14="http://schemas.microsoft.com/office/powerpoint/2010/main" val="19035908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B97CDAA-CCCF-470F-BA55-7A4230C5CAB9}"/>
              </a:ext>
            </a:extLst>
          </p:cNvPr>
          <p:cNvSpPr txBox="1"/>
          <p:nvPr/>
        </p:nvSpPr>
        <p:spPr>
          <a:xfrm>
            <a:off x="213360" y="1291345"/>
            <a:ext cx="1176528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Разнообразие механизмов нитей в современных вариантах ОС UNIX само по себе представляет проблему. Сейчас достаточно трудно говорить о возможности мобильного параллельного программирования в среде UNIX-ориентированных операционных систем. </a:t>
            </a:r>
          </a:p>
          <a:p>
            <a:pPr algn="just"/>
            <a:endParaRPr lang="ru-RU" sz="2000" b="0" i="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Применяемые в настоящее время подходы зависят от того, насколько внимательно разработчики ОС относились к проблемам реального времени. </a:t>
            </a:r>
          </a:p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Типичная система реального времени состоит из общего монитора, который отслеживает общее состояние системы и реагирует на внешние и внутренние события, и совокупности обработчиков событий, которые, желательно параллельно, выполняют основные функции системы.</a:t>
            </a:r>
          </a:p>
          <a:p>
            <a:pPr algn="just"/>
            <a:endParaRPr lang="ru-RU" sz="2000" b="0" i="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Понятно, что от возможностей реального распараллеливания функций обработчиков зависят общие временные показатели системы. Если, например, при проектировании системы замечено, что типичной картиной является "одновременное" поступление в систему N внешних событий, то желательно гарантировать наличие реальных N устройств обработки, на которых могут базироваться обработчики. На этих наблюдениях основан подход компании Sun Microsystems.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10B0C15-714E-495A-B908-1CA867F8A9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768" y="82212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871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3439C8E-1D0A-4947-B411-17C84DCFE2B7}"/>
              </a:ext>
            </a:extLst>
          </p:cNvPr>
          <p:cNvSpPr txBox="1"/>
          <p:nvPr/>
        </p:nvSpPr>
        <p:spPr>
          <a:xfrm>
            <a:off x="174567" y="1374862"/>
            <a:ext cx="1140506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После введения понятия нити трансформируется само понятие процесса. Теперь лучше понимать процесс ОС UNIX как некоторый контекст, включающий виртуальную память и другие системные ресурсы, в котором выполняется, по крайней мере, один поток управления (нить), обладающий своим собственным контекстом. Теперь ядро знает о существовании этих двух уровней контекстов и способно сравнительно быстро изменять контекст нити и так же, как и ранее, изменять контекст процесса.</a:t>
            </a:r>
          </a:p>
          <a:p>
            <a:pPr algn="just"/>
            <a:endParaRPr lang="ru-RU" sz="2000" b="0" i="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Последнее замечание относится к синхронизации выполнения нитей одного процесса (точнее было бы говорить о синхронизации доступа нитей к общим ресурсам процесса - виртуальной памяти, открытым файлам и т.д.). Конечно, можно пользоваться (сравнительно) традиционными средствами синхронизации. Однако оказывается, что система может предоставить для синхронизации нитей одного процесса более дешевые средства. Обычно эти средства относятся к классу средств взаимного исключения. К сожалению, и в этом отношении к настоящему времени отсутствует какая-либо стандартизация.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A438A4C-F7F7-47C9-8CEA-219978BE85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6193" y="187037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1686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35E2A3-912E-4C1E-B985-2FCC1AB606A5}"/>
              </a:ext>
            </a:extLst>
          </p:cNvPr>
          <p:cNvSpPr txBox="1"/>
          <p:nvPr/>
        </p:nvSpPr>
        <p:spPr>
          <a:xfrm>
            <a:off x="873477" y="922488"/>
            <a:ext cx="11054645" cy="34207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1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Заключение 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:</a:t>
            </a: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80000"/>
              </a:lnSpc>
              <a:spcBef>
                <a:spcPts val="1000"/>
              </a:spcBef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1 </a:t>
            </a:r>
            <a:r>
              <a:rPr lang="ru-RU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Среда выполнения процессов в ОС </a:t>
            </a:r>
            <a:r>
              <a:rPr lang="ru-RU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UNIX</a:t>
            </a:r>
          </a:p>
          <a:p>
            <a:pPr>
              <a:lnSpc>
                <a:spcPct val="150000"/>
              </a:lnSpc>
              <a:defRPr/>
            </a:pPr>
            <a:r>
              <a:rPr lang="ru-RU" alt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2 </a:t>
            </a:r>
            <a:r>
              <a:rPr lang="ru-RU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Пользовательская и ядерная составляющие процессов. Принципы организации многопользовательского режима</a:t>
            </a:r>
            <a:endParaRPr lang="ru-RU" alt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3 Традиционный механизм управления процессами на уровне пользователя. Понятие нити (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threads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).</a:t>
            </a:r>
          </a:p>
          <a:p>
            <a:pPr fontAlgn="base">
              <a:lnSpc>
                <a:spcPct val="150000"/>
              </a:lnSpc>
              <a:tabLst>
                <a:tab pos="609600" algn="l"/>
                <a:tab pos="6473825" algn="r"/>
              </a:tabLst>
              <a:defRPr/>
            </a:pPr>
            <a:endParaRPr lang="ru-RU" alt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8D9B1B6-AAB8-4540-BA91-D2C59C12AC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3700" y="124417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16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880"/>
    </mc:Choice>
    <mc:Fallback xmlns="">
      <p:transition spd="slow" advTm="2388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F8FE9D-E158-4443-92BD-0667E95ACE71}"/>
              </a:ext>
            </a:extLst>
          </p:cNvPr>
          <p:cNvSpPr txBox="1"/>
          <p:nvPr/>
        </p:nvSpPr>
        <p:spPr>
          <a:xfrm>
            <a:off x="972165" y="1836038"/>
            <a:ext cx="8587471" cy="5091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0510" indent="317500" algn="ctr">
              <a:lnSpc>
                <a:spcPct val="125000"/>
              </a:lnSpc>
            </a:pPr>
            <a:r>
              <a:rPr 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Спасибо за внимание!!!</a:t>
            </a:r>
            <a:endParaRPr lang="ru-RU" sz="2400" b="1" i="1" dirty="0">
              <a:latin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ACF88F1-AF64-4D77-8977-3859CE489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976" y="291654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3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44"/>
    </mc:Choice>
    <mc:Fallback xmlns="">
      <p:transition spd="slow" advTm="804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4DFC104-8DAD-45B6-894E-2D75F4FFF0DA}"/>
              </a:ext>
            </a:extLst>
          </p:cNvPr>
          <p:cNvSpPr txBox="1">
            <a:spLocks noChangeArrowheads="1"/>
          </p:cNvSpPr>
          <p:nvPr/>
        </p:nvSpPr>
        <p:spPr>
          <a:xfrm>
            <a:off x="500640" y="725083"/>
            <a:ext cx="11281265" cy="42481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itchFamily="2" charset="2"/>
              <a:buChar char="v"/>
              <a:defRPr/>
            </a:pPr>
            <a:endParaRPr lang="ru-RU" sz="9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Рекомендуемая литература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1.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Тенанбаум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Э. Современные операционные системы. пер. с англ. 2-е изд. –СПБ.: Питер, 2015. – 1037с. </a:t>
            </a:r>
          </a:p>
          <a:p>
            <a:pPr>
              <a:lnSpc>
                <a:spcPct val="80000"/>
              </a:lnSpc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2.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Олифер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В.Г.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Олифер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Н.А. Сетевые операционные системы. СПБ.: Питер, 2016. – 538с.</a:t>
            </a:r>
          </a:p>
          <a:p>
            <a:pPr>
              <a:lnSpc>
                <a:spcPct val="80000"/>
              </a:lnSpc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3.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Дейтел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Х.М.,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Чофнес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Р.Д. Операционные системы. пер. с англ. – М.: БИНОМ, 2016. – 704с.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316755B-1D51-4148-BC24-63FFD990D1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231" y="105291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980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E69E608-9683-4745-90D0-FA62E430C377}"/>
              </a:ext>
            </a:extLst>
          </p:cNvPr>
          <p:cNvSpPr txBox="1"/>
          <p:nvPr/>
        </p:nvSpPr>
        <p:spPr>
          <a:xfrm>
            <a:off x="437803" y="469268"/>
            <a:ext cx="11493731" cy="47859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>
              <a:spcBef>
                <a:spcPts val="1200"/>
              </a:spcBef>
              <a:spcAft>
                <a:spcPts val="300"/>
              </a:spcAft>
              <a:tabLst>
                <a:tab pos="457200" algn="l"/>
              </a:tabLst>
            </a:pPr>
            <a:r>
              <a:rPr lang="ru-RU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1 Среда выполнения процессов в ОС </a:t>
            </a:r>
            <a:r>
              <a:rPr lang="ru-RU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UNIX</a:t>
            </a:r>
            <a:endParaRPr 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2">
              <a:spcBef>
                <a:spcPts val="1200"/>
              </a:spcBef>
              <a:spcAft>
                <a:spcPts val="300"/>
              </a:spcAft>
              <a:tabLst>
                <a:tab pos="457200" algn="l"/>
              </a:tabLst>
            </a:pPr>
            <a:endParaRPr 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3" algn="just">
              <a:defRPr/>
            </a:pP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1 Порождение процессов </a:t>
            </a:r>
          </a:p>
          <a:p>
            <a:pPr marL="0" lvl="3" algn="just">
              <a:defRPr/>
            </a:pPr>
            <a:endParaRPr 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 UNIX порождение нового процесса происходит 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в два этапа</a:t>
            </a: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  <a:endParaRPr 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indent="-457200" algn="just">
              <a:buAutoNum type="arabicParenR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сначала создается копия процесса-родителя, то есть дублируется дескриптор, контекст и образ процесса.</a:t>
            </a:r>
          </a:p>
          <a:p>
            <a:pPr algn="just"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2) затем у нового процесса производится замена кодового сегмента на заданный.</a:t>
            </a:r>
          </a:p>
          <a:p>
            <a:pPr algn="just"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Вновь созданному процессу операционная система присваивает целочисленный идентификатор, уникальный за весь период функционирования системы. </a:t>
            </a:r>
          </a:p>
          <a:p>
            <a:pPr lvl="2">
              <a:spcBef>
                <a:spcPts val="1200"/>
              </a:spcBef>
              <a:spcAft>
                <a:spcPts val="300"/>
              </a:spcAft>
              <a:tabLst>
                <a:tab pos="457200" algn="l"/>
              </a:tabLst>
            </a:pPr>
            <a:endParaRPr lang="ru-RU" sz="2000" b="1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C5411E8-BBF3-45C4-B5A6-98AEC5DA45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4621" y="158717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095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456CDA08-3FC2-4632-82BA-C4FA8439DF5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87677" y="1612612"/>
            <a:ext cx="11255435" cy="496887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 операционной системе UNIX традиционно поддерживается классическая схема </a:t>
            </a:r>
            <a:r>
              <a:rPr lang="ru-RU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мультипрограммирования.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US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Система поддерживает возможность параллельного (или квази-параллельного в случае наличия только одного аппаратного процессора) выполнения нескольких пользовательских программ. Каждому такому выполнению соответствует процесс операционной системы. Каждый процесс выполняется в собственной виртуальной памяти, и, тем самым, процессы защищены один от другого, т.е. один процесс не в состоянии неконтролируемым образом прочитать что-либо из памяти другого процесса или записать в нее. Однако контролируемые взаимодействия процессов допускаются системой, в том числе за счет возможности разделения одного сегмента памяти между виртуальной памятью нескольких процессов. </a:t>
            </a:r>
          </a:p>
          <a:p>
            <a:pPr algn="just" eaLnBrk="1" hangingPunct="1"/>
            <a:endParaRPr lang="ru-RU" altLang="ru-RU" sz="20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6CF128E-6B2D-4271-851E-E059C30AE6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2689" y="276513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5427E0E2-A587-4FCD-8C80-8F292134C14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15389" y="1518401"/>
            <a:ext cx="11216640" cy="496887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Не менее важно защищать саму операционную систему от возможности ее повреждения каким бы то ни было пользовательским процессом. В ОС UNIX это достигается за счет того, что ядро системы работает в собственном "ядерном" виртуальном пространстве, к которому не может иметь доступа ни один пользовательский процесс.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Выполняется ядерная часть обратившегося или прерванного процесса, т.е. ядро всегда работает в контексте некоторого процесса. </a:t>
            </a:r>
          </a:p>
          <a:p>
            <a:pPr algn="just"/>
            <a:endParaRPr lang="en-US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endParaRPr lang="en-US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 eaLnBrk="1" hangingPunct="1"/>
            <a:endParaRPr lang="ru-RU" altLang="ru-RU" sz="20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8B2FEE7-6E84-4F0C-ADBB-E50AAB6762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5116" y="162800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5427E0E2-A587-4FCD-8C80-8F292134C14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15389" y="1518401"/>
            <a:ext cx="11216640" cy="4968875"/>
          </a:xfrm>
        </p:spPr>
        <p:txBody>
          <a:bodyPr/>
          <a:lstStyle/>
          <a:p>
            <a:pPr algn="just"/>
            <a:endParaRPr lang="en-US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3" algn="just">
              <a:lnSpc>
                <a:spcPct val="100000"/>
              </a:lnSpc>
              <a:spcBef>
                <a:spcPts val="0"/>
              </a:spcBef>
            </a:pPr>
            <a:r>
              <a:rPr lang="en-US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2 </a:t>
            </a:r>
            <a:r>
              <a:rPr lang="ru-RU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Планирование процессов </a:t>
            </a:r>
          </a:p>
          <a:p>
            <a:pPr marL="0" lvl="3" algn="just">
              <a:lnSpc>
                <a:spcPct val="100000"/>
              </a:lnSpc>
              <a:spcBef>
                <a:spcPts val="0"/>
              </a:spcBef>
            </a:pPr>
            <a:endParaRPr lang="ru-RU" alt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 системе UNIX System V </a:t>
            </a:r>
            <a:r>
              <a:rPr lang="ru-RU" alt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Release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4 реализована </a:t>
            </a:r>
            <a:r>
              <a:rPr lang="ru-RU" alt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вытесняющая многозадачность, основанная на использовании приоритетов и квантования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Все процессы разбиты на несколько групп, называемых классами приоритетов. Каждая группа имеет свои характеристики планирования процессов.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 eaLnBrk="1" hangingPunct="1"/>
            <a:endParaRPr lang="ru-RU" altLang="ru-RU" sz="20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8B2FEE7-6E84-4F0C-ADBB-E50AAB6762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9148" y="218324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160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DCD07687-A5CE-40CF-BE9C-89EF0C38AD7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9970" y="1485151"/>
            <a:ext cx="11471565" cy="496887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 UNIX System V </a:t>
            </a:r>
            <a:r>
              <a:rPr 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Release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4 возможно включение новых классов приоритетов при инсталляции системы.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 настоящее время имеется 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три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приоритетных класса: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класс реального времени,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класс системных процессов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класс процессов разделения времени.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Процессы системного класса используют стратегию фиксированных приоритетов.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Системный класс зарезервирован для процессов ядра.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Процессы реального времени также используют стратегию фиксированных приоритетов, но пользователь может их изменять.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BAA0A79-ED41-4B13-BFDD-49CB4D193D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4698" y="175246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28B1642B-70FD-4ECA-AE8F-5955640E1F3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26967" y="1717907"/>
            <a:ext cx="11310851" cy="496887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Характеристики планирования процессов реального времени включают две величины: уровень глобального приоритета и квант времени.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Для каждого уровня приоритета имеется по умолчанию своя величина кванта времени.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Процессу разрешается захватывать процессор на указанный квант времени, а по его истечении планировщик снимает процесс с выполнения.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86349F0-C398-4228-83C3-025BDA07FB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905" y="171218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1966</Words>
  <Application>Microsoft Office PowerPoint</Application>
  <PresentationFormat>Широкоэкранный</PresentationFormat>
  <Paragraphs>157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5" baseType="lpstr">
      <vt:lpstr>Arial</vt:lpstr>
      <vt:lpstr>Calibri</vt:lpstr>
      <vt:lpstr>Calibri Light</vt:lpstr>
      <vt:lpstr>Symbol</vt:lpstr>
      <vt:lpstr>Times New Roman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2 Пользовательская и ядерная составляющие процессов. Принципы организации многопользовательского режима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3 Традиционный механизм управления процессами на уровне пользователя. Понятие нити (threads).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Julia Bulatbayeva</dc:creator>
  <cp:lastModifiedBy>Julia Bulatbayeva</cp:lastModifiedBy>
  <cp:revision>86</cp:revision>
  <dcterms:created xsi:type="dcterms:W3CDTF">2024-01-25T16:25:26Z</dcterms:created>
  <dcterms:modified xsi:type="dcterms:W3CDTF">2025-11-10T09:19:43Z</dcterms:modified>
</cp:coreProperties>
</file>