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570182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4. Управление устойчивостью горных выработок и крепление в сложных условиях</a:t>
            </a: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1150211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489539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Преимущество одновременного использования нескольких классификаций (RMR и Q)?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Почему зона тектонического нарушения резко ослаблена и какие типы крепи эффективны?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Причины повышенных деформаций в ползучих породах и необходимость податливой крепи?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Методы гидроизоляции обводнённых выработок?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Преимущества полимерных анкеров перед стальными и области их применения?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1150211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762054" y="1489539"/>
            <a:ext cx="3846686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Bieniawski Z.T. </a:t>
            </a:r>
            <a:r>
              <a:rPr lang="en-US" sz="14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Engineering Rock Mass Classifications.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Wiley, 1989.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Hoek E., Brown E.T. </a:t>
            </a:r>
            <a:r>
              <a:rPr lang="en-US" sz="14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Underground Excavations in Rock.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IMM, 1980.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Brady B.H.G., Brown E.T. </a:t>
            </a:r>
            <a:r>
              <a:rPr lang="en-US" sz="14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Rock Mechanics for Underground Mining.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Springer, 2004.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ГОСТ Р 58199-2018. Крепь анкерная из полимерных композитов.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Зубков В.В. </a:t>
            </a:r>
            <a:r>
              <a:rPr lang="en-US" sz="14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Геомеханика.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МГГУ, 2008.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665154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1359437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сформировать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системное понимание современных подходов к проектированию крепи на основе численного моделирования и рейтинговых классификаций; изучить специфику крепления в сложных горно-геологических условиях; ознакомиться с инновационными типами крепи.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529408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3">
            <a:extLst>
              <a:ext uri="{FF2B5EF4-FFF2-40B4-BE49-F238E27FC236}">
                <a16:creationId xmlns:a16="http://schemas.microsoft.com/office/drawing/2014/main" id="{014BB97D-AD4C-994B-B7DD-AF9E9AF9AFD3}"/>
              </a:ext>
            </a:extLst>
          </p:cNvPr>
          <p:cNvSpPr/>
          <p:nvPr/>
        </p:nvSpPr>
        <p:spPr>
          <a:xfrm>
            <a:off x="540023" y="2772594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3" y="2887787"/>
            <a:ext cx="258514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Современные подходы к проектированию крепи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3" y="3366120"/>
            <a:ext cx="258514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Численное моделирование, рейтинговые классификации RMR, Q, GSI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3279428" y="2529408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3279428" y="2772594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3279428" y="2887787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Крепление в сложных условиях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3279428" y="3173239"/>
            <a:ext cx="2585145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Зоны тектонических нарушений, ползучие и обводнённые породы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6018833" y="2529408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6018833" y="2772594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6018833" y="2887787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Инновационные типы крепи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6018833" y="3173239"/>
            <a:ext cx="258514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Полимерные анкеры, композитная крепь, податливые системы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353093"/>
            <a:ext cx="79060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 Три методологических подхода к проектированию крепи</a:t>
            </a: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0AA1C68-CFFC-F36F-110D-5E7BD98A764A}"/>
              </a:ext>
            </a:extLst>
          </p:cNvPr>
          <p:cNvSpPr/>
          <p:nvPr/>
        </p:nvSpPr>
        <p:spPr>
          <a:xfrm>
            <a:off x="540023" y="1313394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Современная геомеханика опирается на взаимодополняющие методы. Выбор определяется сложностью условий: на предварительных стадиях достаточно эмпирики и аналитики, в сложных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условиях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обязательно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численное моделирование.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5E17F0DC-C9B6-EA13-A019-9FFCAAFEA11F}"/>
              </a:ext>
            </a:extLst>
          </p:cNvPr>
          <p:cNvSpPr/>
          <p:nvPr/>
        </p:nvSpPr>
        <p:spPr>
          <a:xfrm>
            <a:off x="540023" y="2374880"/>
            <a:ext cx="2585145" cy="2305608"/>
          </a:xfrm>
          <a:prstGeom prst="roundRect">
            <a:avLst>
              <a:gd name="adj" fmla="val 3508"/>
            </a:avLst>
          </a:prstGeom>
          <a:solidFill>
            <a:srgbClr val="E6E6E6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4717158E-338C-6B8D-5E24-071420CA6C23}"/>
              </a:ext>
            </a:extLst>
          </p:cNvPr>
          <p:cNvSpPr/>
          <p:nvPr/>
        </p:nvSpPr>
        <p:spPr>
          <a:xfrm>
            <a:off x="703808" y="2538666"/>
            <a:ext cx="2257574" cy="240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Эмпирические методы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76461AFC-23A6-E0AE-9D7F-9E30B706679B}"/>
              </a:ext>
            </a:extLst>
          </p:cNvPr>
          <p:cNvSpPr/>
          <p:nvPr/>
        </p:nvSpPr>
        <p:spPr>
          <a:xfrm>
            <a:off x="703808" y="2824118"/>
            <a:ext cx="2257574" cy="15406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Рейтинговые классификации: RMR, Q-system, GSI. Быстрая оценка устойчивости и рекомендации по параметрам крепи.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407E587A-8A13-6B3E-A306-38FD1C1561C7}"/>
              </a:ext>
            </a:extLst>
          </p:cNvPr>
          <p:cNvSpPr/>
          <p:nvPr/>
        </p:nvSpPr>
        <p:spPr>
          <a:xfrm>
            <a:off x="3279428" y="2374880"/>
            <a:ext cx="2585145" cy="2305608"/>
          </a:xfrm>
          <a:prstGeom prst="roundRect">
            <a:avLst>
              <a:gd name="adj" fmla="val 3508"/>
            </a:avLst>
          </a:prstGeom>
          <a:solidFill>
            <a:srgbClr val="E6E6E6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528CF45F-8D1C-B7A4-6FC9-6CDF094FCEC5}"/>
              </a:ext>
            </a:extLst>
          </p:cNvPr>
          <p:cNvSpPr/>
          <p:nvPr/>
        </p:nvSpPr>
        <p:spPr>
          <a:xfrm>
            <a:off x="3443213" y="2538666"/>
            <a:ext cx="2257574" cy="240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Аналитические методы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19F9B673-5EC2-1DDF-7350-44379871801C}"/>
              </a:ext>
            </a:extLst>
          </p:cNvPr>
          <p:cNvSpPr/>
          <p:nvPr/>
        </p:nvSpPr>
        <p:spPr>
          <a:xfrm>
            <a:off x="3443213" y="2824118"/>
            <a:ext cx="2257574" cy="1232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Замкнутые решения для выработок простой формы. Приёмлемы при упрощённых граничных условиях.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1C6258D4-0AB9-0C2B-A2BE-3C7233E30D42}"/>
              </a:ext>
            </a:extLst>
          </p:cNvPr>
          <p:cNvSpPr/>
          <p:nvPr/>
        </p:nvSpPr>
        <p:spPr>
          <a:xfrm>
            <a:off x="6018833" y="2374880"/>
            <a:ext cx="2585145" cy="2305608"/>
          </a:xfrm>
          <a:prstGeom prst="roundRect">
            <a:avLst>
              <a:gd name="adj" fmla="val 3508"/>
            </a:avLst>
          </a:prstGeom>
          <a:solidFill>
            <a:srgbClr val="E6E6E6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BFD413C9-3271-7E1B-AAE6-16EDA54F2377}"/>
              </a:ext>
            </a:extLst>
          </p:cNvPr>
          <p:cNvSpPr/>
          <p:nvPr/>
        </p:nvSpPr>
        <p:spPr>
          <a:xfrm>
            <a:off x="6182618" y="2538666"/>
            <a:ext cx="2257574" cy="240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Численные методы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9ECEF057-58AE-F316-0505-254A15887237}"/>
              </a:ext>
            </a:extLst>
          </p:cNvPr>
          <p:cNvSpPr/>
          <p:nvPr/>
        </p:nvSpPr>
        <p:spPr>
          <a:xfrm>
            <a:off x="6182618" y="2824118"/>
            <a:ext cx="2257574" cy="15406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МКЭ, МДЭ, метод дискретных элементов. Стандарт для сложных условий: большие глубины, зоны нарушений, анизотропия.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60325"/>
            <a:ext cx="8112620" cy="406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Рейтинговые классификации массива горных пород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474EC65E-C765-5C50-B94A-C1D2B6DB5C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0022" y="904969"/>
            <a:ext cx="4701281" cy="3717280"/>
          </a:xfrm>
          <a:prstGeom prst="rect">
            <a:avLst/>
          </a:prstGeom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9FDE7F24-AE6C-0483-3083-260692D2A894}"/>
              </a:ext>
            </a:extLst>
          </p:cNvPr>
          <p:cNvSpPr/>
          <p:nvPr/>
        </p:nvSpPr>
        <p:spPr>
          <a:xfrm>
            <a:off x="5599522" y="1123180"/>
            <a:ext cx="3110845" cy="96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Ключевые рекомендации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4C8185FC-4478-8EC0-B4B2-EE7BEEFEDDF3}"/>
              </a:ext>
            </a:extLst>
          </p:cNvPr>
          <p:cNvSpPr/>
          <p:nvPr/>
        </p:nvSpPr>
        <p:spPr>
          <a:xfrm>
            <a:off x="5599522" y="1437277"/>
            <a:ext cx="3110845" cy="2777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повышения точности проектирования рекомендуется использовать одновременно несколько классификаций (например, RMR и Q), что компенсирует субъективность интерпретации отдельных параметров.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A0CDB0F8-29E7-ACE1-353B-C30627C476F2}"/>
              </a:ext>
            </a:extLst>
          </p:cNvPr>
          <p:cNvSpPr/>
          <p:nvPr/>
        </p:nvSpPr>
        <p:spPr>
          <a:xfrm>
            <a:off x="5599522" y="3593995"/>
            <a:ext cx="3025294" cy="277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GSI является основным входным параметром для нелинейного критерия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прочности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Хо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Брауна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B58003-51D9-431F-B9B3-9D6A775D98E4}"/>
              </a:ext>
            </a:extLst>
          </p:cNvPr>
          <p:cNvSpPr txBox="1"/>
          <p:nvPr/>
        </p:nvSpPr>
        <p:spPr>
          <a:xfrm>
            <a:off x="496119" y="463604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систем классификации массива горных пород: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RMR, Q-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и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GSI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0881" y="490658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Численные методы моделирования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5A6B19E7-E9A9-84C5-238E-B505637D4C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1062339"/>
            <a:ext cx="1939226" cy="1198455"/>
          </a:xfrm>
          <a:prstGeom prst="rect">
            <a:avLst/>
          </a:prstGeom>
        </p:spPr>
      </p:pic>
      <p:sp>
        <p:nvSpPr>
          <p:cNvPr id="12" name="Text 3">
            <a:extLst>
              <a:ext uri="{FF2B5EF4-FFF2-40B4-BE49-F238E27FC236}">
                <a16:creationId xmlns:a16="http://schemas.microsoft.com/office/drawing/2014/main" id="{F69379E6-0E02-D028-49C2-BB266F883206}"/>
              </a:ext>
            </a:extLst>
          </p:cNvPr>
          <p:cNvSpPr/>
          <p:nvPr/>
        </p:nvSpPr>
        <p:spPr>
          <a:xfrm>
            <a:off x="540023" y="2887309"/>
            <a:ext cx="255939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МКЭ </a:t>
            </a: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RS2 / RS3 (Rocscience)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17ECF08F-5320-8445-17F8-D770559D1067}"/>
              </a:ext>
            </a:extLst>
          </p:cNvPr>
          <p:cNvSpPr/>
          <p:nvPr/>
        </p:nvSpPr>
        <p:spPr>
          <a:xfrm>
            <a:off x="540023" y="3172761"/>
            <a:ext cx="2559397" cy="1234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Многовариантные расчёты НДС с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критериями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Кулона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Мора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Хо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Брауна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Расчёт усилий в анкерах и деформаций контура выработки.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06F34F1E-CD77-06CE-4143-0D0D5911D8A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2301" y="1062339"/>
            <a:ext cx="1939226" cy="1198455"/>
          </a:xfrm>
          <a:prstGeom prst="rect">
            <a:avLst/>
          </a:prstGeom>
        </p:spPr>
      </p:pic>
      <p:sp>
        <p:nvSpPr>
          <p:cNvPr id="15" name="Text 5">
            <a:extLst>
              <a:ext uri="{FF2B5EF4-FFF2-40B4-BE49-F238E27FC236}">
                <a16:creationId xmlns:a16="http://schemas.microsoft.com/office/drawing/2014/main" id="{BC4AD819-CCED-5053-78E4-6A2E4B840708}"/>
              </a:ext>
            </a:extLst>
          </p:cNvPr>
          <p:cNvSpPr/>
          <p:nvPr/>
        </p:nvSpPr>
        <p:spPr>
          <a:xfrm>
            <a:off x="3292301" y="2887309"/>
            <a:ext cx="2559397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 конечных </a:t>
            </a: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разностей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FLAC2D/FLAC3D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2364F444-FEF3-FAF0-523E-388883676BD2}"/>
              </a:ext>
            </a:extLst>
          </p:cNvPr>
          <p:cNvSpPr/>
          <p:nvPr/>
        </p:nvSpPr>
        <p:spPr>
          <a:xfrm>
            <a:off x="3292301" y="3365643"/>
            <a:ext cx="2559397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Оптимален для моделирования больших пластических деформаций и учёта ползучести пород во времени.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 2" descr="preencoded.png">
            <a:extLst>
              <a:ext uri="{FF2B5EF4-FFF2-40B4-BE49-F238E27FC236}">
                <a16:creationId xmlns:a16="http://schemas.microsoft.com/office/drawing/2014/main" id="{DD237FB9-2842-FD9C-9396-F8D7AB809F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4580" y="1062339"/>
            <a:ext cx="1939226" cy="1198455"/>
          </a:xfrm>
          <a:prstGeom prst="rect">
            <a:avLst/>
          </a:prstGeom>
        </p:spPr>
      </p:pic>
      <p:sp>
        <p:nvSpPr>
          <p:cNvPr id="18" name="Text 7">
            <a:extLst>
              <a:ext uri="{FF2B5EF4-FFF2-40B4-BE49-F238E27FC236}">
                <a16:creationId xmlns:a16="http://schemas.microsoft.com/office/drawing/2014/main" id="{FA23CE4D-8C92-3B08-30C1-6C370AF6F8B7}"/>
              </a:ext>
            </a:extLst>
          </p:cNvPr>
          <p:cNvSpPr/>
          <p:nvPr/>
        </p:nvSpPr>
        <p:spPr>
          <a:xfrm>
            <a:off x="6044580" y="2887309"/>
            <a:ext cx="2559397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 дискретных </a:t>
            </a: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элементов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UDEC/3DEC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E3191C66-0745-FC90-4E15-D6E5200896DF}"/>
              </a:ext>
            </a:extLst>
          </p:cNvPr>
          <p:cNvSpPr/>
          <p:nvPr/>
        </p:nvSpPr>
        <p:spPr>
          <a:xfrm>
            <a:off x="6044580" y="3365643"/>
            <a:ext cx="2559397" cy="1234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Незаменим для сильнотрещиноватых и блочных массивов, где модель сплошной среды не даёт достоверных результатов.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3E22C3-D8CD-61D1-46D4-230545C98F7D}"/>
              </a:ext>
            </a:extLst>
          </p:cNvPr>
          <p:cNvSpPr txBox="1"/>
          <p:nvPr/>
        </p:nvSpPr>
        <p:spPr>
          <a:xfrm>
            <a:off x="546015" y="2372871"/>
            <a:ext cx="80579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Изображение методов численного моделирования, созданное искусственным интеллектом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419398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2 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Крепление в зонах тектонических нарушений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17" name="Image 1" descr="preencoded.png">
            <a:extLst>
              <a:ext uri="{FF2B5EF4-FFF2-40B4-BE49-F238E27FC236}">
                <a16:creationId xmlns:a16="http://schemas.microsoft.com/office/drawing/2014/main" id="{A43547A7-CDBB-42C3-6243-C81C0D5A3A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470" y="1078223"/>
            <a:ext cx="4117025" cy="1138769"/>
          </a:xfrm>
          <a:prstGeom prst="rect">
            <a:avLst/>
          </a:prstGeom>
        </p:spPr>
      </p:pic>
      <p:sp>
        <p:nvSpPr>
          <p:cNvPr id="18" name="Text 3">
            <a:extLst>
              <a:ext uri="{FF2B5EF4-FFF2-40B4-BE49-F238E27FC236}">
                <a16:creationId xmlns:a16="http://schemas.microsoft.com/office/drawing/2014/main" id="{9DF871C0-2A6E-392D-6B7A-2530DD556E84}"/>
              </a:ext>
            </a:extLst>
          </p:cNvPr>
          <p:cNvSpPr/>
          <p:nvPr/>
        </p:nvSpPr>
        <p:spPr>
          <a:xfrm>
            <a:off x="527143" y="1125367"/>
            <a:ext cx="4515452" cy="147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Характеристики зоны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F8A30678-3121-9E17-D644-D65B8F695822}"/>
              </a:ext>
            </a:extLst>
          </p:cNvPr>
          <p:cNvSpPr/>
          <p:nvPr/>
        </p:nvSpPr>
        <p:spPr>
          <a:xfrm>
            <a:off x="557821" y="1327326"/>
            <a:ext cx="3831082" cy="500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Высокая трещиноватость, раздробленность блоков от миллиметров до десятков сантиметров. Сходимость </a:t>
            </a:r>
            <a:r>
              <a:rPr lang="en-US" sz="11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контура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50</a:t>
            </a:r>
            <a:r>
              <a:rPr lang="ru-RU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100 см и более. Массив рассматривается как несвязный с возможным свободным обрушением.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Image 2" descr="preencoded.png">
            <a:extLst>
              <a:ext uri="{FF2B5EF4-FFF2-40B4-BE49-F238E27FC236}">
                <a16:creationId xmlns:a16="http://schemas.microsoft.com/office/drawing/2014/main" id="{1BAD5E0A-A6D4-F48C-3F45-EEBA0CEC97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470" y="2304980"/>
            <a:ext cx="4117025" cy="1134368"/>
          </a:xfrm>
          <a:prstGeom prst="rect">
            <a:avLst/>
          </a:prstGeom>
        </p:spPr>
      </p:pic>
      <p:sp>
        <p:nvSpPr>
          <p:cNvPr id="21" name="Text 5">
            <a:extLst>
              <a:ext uri="{FF2B5EF4-FFF2-40B4-BE49-F238E27FC236}">
                <a16:creationId xmlns:a16="http://schemas.microsoft.com/office/drawing/2014/main" id="{4DBD1F0B-1942-25D0-D20B-0B00775DB37D}"/>
              </a:ext>
            </a:extLst>
          </p:cNvPr>
          <p:cNvSpPr/>
          <p:nvPr/>
        </p:nvSpPr>
        <p:spPr>
          <a:xfrm>
            <a:off x="527143" y="2352124"/>
            <a:ext cx="4515452" cy="147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Комбинированная многоуровневая крепь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DA9F262D-EB5C-780A-9D63-0E69525B3418}"/>
              </a:ext>
            </a:extLst>
          </p:cNvPr>
          <p:cNvSpPr/>
          <p:nvPr/>
        </p:nvSpPr>
        <p:spPr>
          <a:xfrm>
            <a:off x="557821" y="2554084"/>
            <a:ext cx="3831082" cy="500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Тяжёлая арочная металлическая крепь (двутавры или спецпрофили) + анкерное усиление контура + торкретирование. При </a:t>
            </a:r>
            <a:r>
              <a:rPr lang="en-US" sz="11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необходимости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опережающее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нагнетание цементных или полиуретановых составов.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Image 3" descr="preencoded.png">
            <a:extLst>
              <a:ext uri="{FF2B5EF4-FFF2-40B4-BE49-F238E27FC236}">
                <a16:creationId xmlns:a16="http://schemas.microsoft.com/office/drawing/2014/main" id="{66DC87E1-9032-4594-04BE-C9CDA30D1C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5470" y="3533329"/>
            <a:ext cx="4117025" cy="1134368"/>
          </a:xfrm>
          <a:prstGeom prst="rect">
            <a:avLst/>
          </a:prstGeom>
        </p:spPr>
      </p:pic>
      <p:sp>
        <p:nvSpPr>
          <p:cNvPr id="24" name="Text 7">
            <a:extLst>
              <a:ext uri="{FF2B5EF4-FFF2-40B4-BE49-F238E27FC236}">
                <a16:creationId xmlns:a16="http://schemas.microsoft.com/office/drawing/2014/main" id="{1175C5A0-84F8-8890-E147-8BE809E473CF}"/>
              </a:ext>
            </a:extLst>
          </p:cNvPr>
          <p:cNvSpPr/>
          <p:nvPr/>
        </p:nvSpPr>
        <p:spPr>
          <a:xfrm>
            <a:off x="527143" y="3580472"/>
            <a:ext cx="4515452" cy="147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Стратегия проходки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6039F334-A80F-93EF-6F42-5D4154D4A4DA}"/>
              </a:ext>
            </a:extLst>
          </p:cNvPr>
          <p:cNvSpPr/>
          <p:nvPr/>
        </p:nvSpPr>
        <p:spPr>
          <a:xfrm>
            <a:off x="557821" y="3782432"/>
            <a:ext cx="3831082" cy="667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 </a:t>
            </a:r>
            <a:r>
              <a:rPr lang="en-US" sz="11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возможности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обход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зоны нарушения. При вынужденном </a:t>
            </a:r>
            <a:r>
              <a:rPr lang="en-US" sz="11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пересечении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предварительная</a:t>
            </a: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разгрузка массива бурением скважин и укрепление инъекциями. Крепь должна воспринимать динамические нагрузки.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 descr="Рис. 5 Схема опережающей крепи Fig. 5 A schematic view of the advance support">
            <a:extLst>
              <a:ext uri="{FF2B5EF4-FFF2-40B4-BE49-F238E27FC236}">
                <a16:creationId xmlns:a16="http://schemas.microsoft.com/office/drawing/2014/main" id="{08600D25-F653-6882-B1C4-237DC1E5769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1506" y="1042379"/>
            <a:ext cx="4323891" cy="302289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8FB1C74-31C1-9A56-0118-EA10C79D0AFC}"/>
              </a:ext>
            </a:extLst>
          </p:cNvPr>
          <p:cNvSpPr txBox="1"/>
          <p:nvPr/>
        </p:nvSpPr>
        <p:spPr>
          <a:xfrm>
            <a:off x="4878372" y="4385456"/>
            <a:ext cx="41170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Схема опережающей крепи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https://mining-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media.ru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/article/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newtech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/18756-razrabotka-tekhnologii-provedeniya-i-krepleniya-gornoj-vyrabotki-v-zone-tektonicheski-oslablennykh-porod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779963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Ползучие и обводнённые породы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45C39CBD-FE7F-1963-FC01-2C217D226B67}"/>
              </a:ext>
            </a:extLst>
          </p:cNvPr>
          <p:cNvSpPr/>
          <p:nvPr/>
        </p:nvSpPr>
        <p:spPr>
          <a:xfrm>
            <a:off x="674489" y="1033909"/>
            <a:ext cx="2631207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Ползучие породы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9F7730B0-0DB1-AB47-5FD6-5DD3FE150DFE}"/>
              </a:ext>
            </a:extLst>
          </p:cNvPr>
          <p:cNvSpPr/>
          <p:nvPr/>
        </p:nvSpPr>
        <p:spPr>
          <a:xfrm>
            <a:off x="674489" y="1278731"/>
            <a:ext cx="3686633" cy="12022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ru-RU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Ползучие породы (соли, аргиллиты, глинистые сланцы при повышенной влажности) характеризуются нелинейной зависимостью деформаций от времени и возможностью практически неограниченного смещения контура выработки. Решающим фактором становится скорость нарастания смещений. Если она не затухает, а сохраняется или растёт, порода вскоре переходит в стадию прогрессирующего разрушения. В таких условиях необходима податливая крепь, способная воспринимать нагрузку и одновременно деформироваться, не ломаясь. Исследования анкерной крепи в ползучих породах показали высокую эффективность анкеров с ограниченной податливостью (демпфирующими муфтами или специальными конструкциями замка).</a:t>
            </a:r>
          </a:p>
          <a:p>
            <a:pPr marL="0" indent="0" algn="l">
              <a:lnSpc>
                <a:spcPct val="119000"/>
              </a:lnSpc>
              <a:buNone/>
            </a:pPr>
            <a:r>
              <a:rPr lang="en-US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Соли, аргиллиты, глинистые сланцы при влажности. Нелинейная зависимость деформаций от времени, неограниченное смещение контура.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5">
            <a:extLst>
              <a:ext uri="{FF2B5EF4-FFF2-40B4-BE49-F238E27FC236}">
                <a16:creationId xmlns:a16="http://schemas.microsoft.com/office/drawing/2014/main" id="{EE350E6D-20C4-EFB4-D086-4CEB4A39A5AD}"/>
              </a:ext>
            </a:extLst>
          </p:cNvPr>
          <p:cNvSpPr/>
          <p:nvPr/>
        </p:nvSpPr>
        <p:spPr>
          <a:xfrm rot="16200000" flipV="1">
            <a:off x="2457804" y="2853392"/>
            <a:ext cx="3964148" cy="45719"/>
          </a:xfrm>
          <a:prstGeom prst="roundRect">
            <a:avLst>
              <a:gd name="adj" fmla="val 59998"/>
            </a:avLst>
          </a:prstGeom>
          <a:solidFill>
            <a:srgbClr val="383838">
              <a:alpha val="50000"/>
            </a:srgbClr>
          </a:solidFill>
          <a:ln/>
        </p:spPr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3ADDB5A8-2328-C128-7F86-01E29C914606}"/>
              </a:ext>
            </a:extLst>
          </p:cNvPr>
          <p:cNvSpPr/>
          <p:nvPr/>
        </p:nvSpPr>
        <p:spPr>
          <a:xfrm>
            <a:off x="4768591" y="1037807"/>
            <a:ext cx="2631207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Обводнённые породы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EE55AFC7-D027-8B13-EB9E-89763763EFFF}"/>
              </a:ext>
            </a:extLst>
          </p:cNvPr>
          <p:cNvSpPr/>
          <p:nvPr/>
        </p:nvSpPr>
        <p:spPr>
          <a:xfrm>
            <a:off x="4768591" y="1282629"/>
            <a:ext cx="4004659" cy="13739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ru-RU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обводнённых породах вода выступает как фактор снижения прочности (эффект </a:t>
            </a:r>
            <a:r>
              <a:rPr lang="ru-RU" sz="11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Ребиндера</a:t>
            </a:r>
            <a:r>
              <a:rPr lang="ru-RU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увеличение порового давления), а также как агент, вызывающий суффозию и размокание пород. В таких условиях критическими становятся не только механическая устойчивость, но и гидроизоляция выработки. Решающее значение приобретает комбинация опорно-анкерного крепления с дренажными и тампонажными мероприятиями.</a:t>
            </a:r>
          </a:p>
          <a:p>
            <a:pPr marL="0" indent="0" algn="l">
              <a:lnSpc>
                <a:spcPct val="119000"/>
              </a:lnSpc>
              <a:buNone/>
            </a:pPr>
            <a:r>
              <a:rPr lang="ru-RU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• При умеренном водопритоке до 10 м³/ч обычно достаточно применения комбинированного крепления (рамы́ или анкеры с торкрет-бетоном); увеличение количества анкеров напрямую снижает скорость трещинообразования и, соответственно, замедляет рост водопритоков.</a:t>
            </a:r>
          </a:p>
          <a:p>
            <a:pPr marL="0" indent="0" algn="l">
              <a:lnSpc>
                <a:spcPct val="119000"/>
              </a:lnSpc>
              <a:buNone/>
            </a:pPr>
            <a:r>
              <a:rPr lang="ru-RU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• При высоких водопритоках (более 10 м³/ч) требуется предварительное закрепление пород химическими составами и установка усиленной крепи, вплоть до чугунных тюбингов. В слабых, водонасыщенных породах (глины, мергели) необходимо предусматривать дренаж </a:t>
            </a:r>
            <a:r>
              <a:rPr lang="ru-RU" sz="11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закрепного</a:t>
            </a:r>
            <a:r>
              <a:rPr lang="ru-RU" sz="11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пространства для отвода воды и предотвращения разрушения крепи изнутри.</a:t>
            </a:r>
          </a:p>
          <a:p>
            <a:pPr marL="0" indent="0" algn="l">
              <a:lnSpc>
                <a:spcPct val="119000"/>
              </a:lnSpc>
              <a:buNone/>
            </a:pPr>
            <a:endParaRPr lang="ru-RU" sz="11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4098" y="267373"/>
            <a:ext cx="865580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 Инновационные типы крепи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854A16AF-888D-D23C-2B99-83C64CE51F0B}"/>
              </a:ext>
            </a:extLst>
          </p:cNvPr>
          <p:cNvSpPr/>
          <p:nvPr/>
        </p:nvSpPr>
        <p:spPr>
          <a:xfrm>
            <a:off x="540023" y="696516"/>
            <a:ext cx="4634954" cy="22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Полимерные композитные анкеры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806B11D4-A6F9-A8BF-D26A-0C855058AAD1}"/>
              </a:ext>
            </a:extLst>
          </p:cNvPr>
          <p:cNvSpPr/>
          <p:nvPr/>
        </p:nvSpPr>
        <p:spPr>
          <a:xfrm>
            <a:off x="540022" y="1007046"/>
            <a:ext cx="8255266" cy="233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ГОСТ Р 58199-2018. Изготавливаются из стекло-, угле-, базальто- или арамидокомпозита. Промышленная апробация в Казахстане: АО «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Qarmet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», ТОО «Корпорация Казахмыс», АО «Казцинк».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4">
            <a:extLst>
              <a:ext uri="{FF2B5EF4-FFF2-40B4-BE49-F238E27FC236}">
                <a16:creationId xmlns:a16="http://schemas.microsoft.com/office/drawing/2014/main" id="{30DE28D0-5CAA-694A-8984-FE3C35BDE6D0}"/>
              </a:ext>
            </a:extLst>
          </p:cNvPr>
          <p:cNvSpPr/>
          <p:nvPr/>
        </p:nvSpPr>
        <p:spPr>
          <a:xfrm>
            <a:off x="540023" y="1588889"/>
            <a:ext cx="4634954" cy="687432"/>
          </a:xfrm>
          <a:prstGeom prst="roundRect">
            <a:avLst>
              <a:gd name="adj" fmla="val 4897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1" name="Text 6">
            <a:extLst>
              <a:ext uri="{FF2B5EF4-FFF2-40B4-BE49-F238E27FC236}">
                <a16:creationId xmlns:a16="http://schemas.microsoft.com/office/drawing/2014/main" id="{0CD9269B-0727-DBCE-205E-B542B36A0126}"/>
              </a:ext>
            </a:extLst>
          </p:cNvPr>
          <p:cNvSpPr/>
          <p:nvPr/>
        </p:nvSpPr>
        <p:spPr>
          <a:xfrm>
            <a:off x="636389" y="1649809"/>
            <a:ext cx="4442222" cy="114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Коррозионная стойкость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7">
            <a:extLst>
              <a:ext uri="{FF2B5EF4-FFF2-40B4-BE49-F238E27FC236}">
                <a16:creationId xmlns:a16="http://schemas.microsoft.com/office/drawing/2014/main" id="{38481272-9E72-073D-4ADF-A42FC7E6249C}"/>
              </a:ext>
            </a:extLst>
          </p:cNvPr>
          <p:cNvSpPr/>
          <p:nvPr/>
        </p:nvSpPr>
        <p:spPr>
          <a:xfrm>
            <a:off x="636389" y="1843345"/>
            <a:ext cx="4442222" cy="116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Устойчивы к агрессивным шахтным </a:t>
            </a: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водам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</a:t>
            </a: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преимущество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buNone/>
            </a:pP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перед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сталью в обводнённых породах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Shape 8">
            <a:extLst>
              <a:ext uri="{FF2B5EF4-FFF2-40B4-BE49-F238E27FC236}">
                <a16:creationId xmlns:a16="http://schemas.microsoft.com/office/drawing/2014/main" id="{03AC5F25-AD67-2645-9A77-B046060272FC}"/>
              </a:ext>
            </a:extLst>
          </p:cNvPr>
          <p:cNvSpPr/>
          <p:nvPr/>
        </p:nvSpPr>
        <p:spPr>
          <a:xfrm>
            <a:off x="540023" y="2429024"/>
            <a:ext cx="4634954" cy="687432"/>
          </a:xfrm>
          <a:prstGeom prst="roundRect">
            <a:avLst>
              <a:gd name="adj" fmla="val 4897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4" name="Text 10">
            <a:extLst>
              <a:ext uri="{FF2B5EF4-FFF2-40B4-BE49-F238E27FC236}">
                <a16:creationId xmlns:a16="http://schemas.microsoft.com/office/drawing/2014/main" id="{5CD843FC-4C47-347F-F44B-0D588023A8AA}"/>
              </a:ext>
            </a:extLst>
          </p:cNvPr>
          <p:cNvSpPr/>
          <p:nvPr/>
        </p:nvSpPr>
        <p:spPr>
          <a:xfrm>
            <a:off x="636389" y="2489944"/>
            <a:ext cx="4442222" cy="114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Малая масса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11">
            <a:extLst>
              <a:ext uri="{FF2B5EF4-FFF2-40B4-BE49-F238E27FC236}">
                <a16:creationId xmlns:a16="http://schemas.microsoft.com/office/drawing/2014/main" id="{D72DF07C-B5AC-81A9-D56B-17EA69C8AFEC}"/>
              </a:ext>
            </a:extLst>
          </p:cNvPr>
          <p:cNvSpPr/>
          <p:nvPr/>
        </p:nvSpPr>
        <p:spPr>
          <a:xfrm>
            <a:off x="636389" y="2683480"/>
            <a:ext cx="4442222" cy="116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3-5 раз легче стальных аналогов, что существенно </a:t>
            </a: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облегчает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buNone/>
            </a:pP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монтаж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Shape 12">
            <a:extLst>
              <a:ext uri="{FF2B5EF4-FFF2-40B4-BE49-F238E27FC236}">
                <a16:creationId xmlns:a16="http://schemas.microsoft.com/office/drawing/2014/main" id="{E4FB06E7-6AB2-FC80-EE35-0448B92E42D0}"/>
              </a:ext>
            </a:extLst>
          </p:cNvPr>
          <p:cNvSpPr/>
          <p:nvPr/>
        </p:nvSpPr>
        <p:spPr>
          <a:xfrm>
            <a:off x="540023" y="3269159"/>
            <a:ext cx="4634954" cy="687432"/>
          </a:xfrm>
          <a:prstGeom prst="roundRect">
            <a:avLst>
              <a:gd name="adj" fmla="val 4897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7" name="Text 14">
            <a:extLst>
              <a:ext uri="{FF2B5EF4-FFF2-40B4-BE49-F238E27FC236}">
                <a16:creationId xmlns:a16="http://schemas.microsoft.com/office/drawing/2014/main" id="{D3D1EBA5-6A44-4CA0-024A-741F4EEF7982}"/>
              </a:ext>
            </a:extLst>
          </p:cNvPr>
          <p:cNvSpPr/>
          <p:nvPr/>
        </p:nvSpPr>
        <p:spPr>
          <a:xfrm>
            <a:off x="636389" y="3330079"/>
            <a:ext cx="4442222" cy="114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Низкая электропроводность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15">
            <a:extLst>
              <a:ext uri="{FF2B5EF4-FFF2-40B4-BE49-F238E27FC236}">
                <a16:creationId xmlns:a16="http://schemas.microsoft.com/office/drawing/2014/main" id="{9A25C463-55D2-CCD4-66B6-7F5A6E89D145}"/>
              </a:ext>
            </a:extLst>
          </p:cNvPr>
          <p:cNvSpPr/>
          <p:nvPr/>
        </p:nvSpPr>
        <p:spPr>
          <a:xfrm>
            <a:off x="636389" y="3523615"/>
            <a:ext cx="4442222" cy="116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Критически важно для угольных шахт и </a:t>
            </a: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взрывоопасных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buNone/>
            </a:pP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условий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Shape 16">
            <a:extLst>
              <a:ext uri="{FF2B5EF4-FFF2-40B4-BE49-F238E27FC236}">
                <a16:creationId xmlns:a16="http://schemas.microsoft.com/office/drawing/2014/main" id="{D5809934-2D21-7FE7-0B48-9395F3DF250A}"/>
              </a:ext>
            </a:extLst>
          </p:cNvPr>
          <p:cNvSpPr/>
          <p:nvPr/>
        </p:nvSpPr>
        <p:spPr>
          <a:xfrm>
            <a:off x="540023" y="4109293"/>
            <a:ext cx="4634954" cy="687432"/>
          </a:xfrm>
          <a:prstGeom prst="roundRect">
            <a:avLst>
              <a:gd name="adj" fmla="val 4897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40" name="Text 18">
            <a:extLst>
              <a:ext uri="{FF2B5EF4-FFF2-40B4-BE49-F238E27FC236}">
                <a16:creationId xmlns:a16="http://schemas.microsoft.com/office/drawing/2014/main" id="{B39D659F-1790-A4F3-1C84-3EA3DD677268}"/>
              </a:ext>
            </a:extLst>
          </p:cNvPr>
          <p:cNvSpPr/>
          <p:nvPr/>
        </p:nvSpPr>
        <p:spPr>
          <a:xfrm>
            <a:off x="636389" y="4170214"/>
            <a:ext cx="4442222" cy="114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Высокая прочность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19">
            <a:extLst>
              <a:ext uri="{FF2B5EF4-FFF2-40B4-BE49-F238E27FC236}">
                <a16:creationId xmlns:a16="http://schemas.microsoft.com/office/drawing/2014/main" id="{CA007E22-E6AE-8660-1379-2DD51AF4D248}"/>
              </a:ext>
            </a:extLst>
          </p:cNvPr>
          <p:cNvSpPr/>
          <p:nvPr/>
        </p:nvSpPr>
        <p:spPr>
          <a:xfrm>
            <a:off x="636389" y="4363750"/>
            <a:ext cx="4442222" cy="116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 растяжение </a:t>
            </a: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800-1200 МПа; работают при взрывных </a:t>
            </a: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buNone/>
            </a:pP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знакопеременных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нагрузках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Рисунок 41" descr="Скачать ГОСТ Р 58199-2018 Оборудование горно-шахтное. Крепь анкерная из полимерных  композитов. Общие технические условия">
            <a:extLst>
              <a:ext uri="{FF2B5EF4-FFF2-40B4-BE49-F238E27FC236}">
                <a16:creationId xmlns:a16="http://schemas.microsoft.com/office/drawing/2014/main" id="{3EAA2BB6-5A09-B4CF-AAD5-8556722CC7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33" b="8366"/>
          <a:stretch>
            <a:fillRect/>
          </a:stretch>
        </p:blipFill>
        <p:spPr>
          <a:xfrm>
            <a:off x="5777857" y="1551084"/>
            <a:ext cx="2729754" cy="33072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412759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Податливые системы и перспективные разработки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12" name="Image 0" descr="preencoded.png">
            <a:extLst>
              <a:ext uri="{FF2B5EF4-FFF2-40B4-BE49-F238E27FC236}">
                <a16:creationId xmlns:a16="http://schemas.microsoft.com/office/drawing/2014/main" id="{D3375A2D-C3A6-2F57-6C03-3B14F413C2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999241"/>
            <a:ext cx="2591395" cy="3714890"/>
          </a:xfrm>
          <a:prstGeom prst="rect">
            <a:avLst/>
          </a:prstGeom>
        </p:spPr>
      </p:pic>
      <p:sp>
        <p:nvSpPr>
          <p:cNvPr id="14" name="Text 3">
            <a:extLst>
              <a:ext uri="{FF2B5EF4-FFF2-40B4-BE49-F238E27FC236}">
                <a16:creationId xmlns:a16="http://schemas.microsoft.com/office/drawing/2014/main" id="{87BC0007-0BFD-CDAC-6058-0F90349E40B5}"/>
              </a:ext>
            </a:extLst>
          </p:cNvPr>
          <p:cNvSpPr/>
          <p:nvPr/>
        </p:nvSpPr>
        <p:spPr>
          <a:xfrm>
            <a:off x="708495" y="1128085"/>
            <a:ext cx="226434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Податливая анкерная крепь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1AE0FAB1-ECFF-6052-6645-5C2CFA1CD1C6}"/>
              </a:ext>
            </a:extLst>
          </p:cNvPr>
          <p:cNvSpPr/>
          <p:nvPr/>
        </p:nvSpPr>
        <p:spPr>
          <a:xfrm>
            <a:off x="718393" y="1630636"/>
            <a:ext cx="2254448" cy="2354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Анкеры с блоком податливости: специальные муфты, телескопические стержни, устройства с контролируемым расклиниванием. Воспринимают деформации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150-300 мм без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разрыва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эффективны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 ползучих и удароопасных массивах.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 2" descr="preencoded.png">
            <a:extLst>
              <a:ext uri="{FF2B5EF4-FFF2-40B4-BE49-F238E27FC236}">
                <a16:creationId xmlns:a16="http://schemas.microsoft.com/office/drawing/2014/main" id="{11836D4F-ED49-358C-1EE8-540E88D36A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76228" y="999241"/>
            <a:ext cx="2591470" cy="3714890"/>
          </a:xfrm>
          <a:prstGeom prst="rect">
            <a:avLst/>
          </a:prstGeom>
        </p:spPr>
      </p:pic>
      <p:sp>
        <p:nvSpPr>
          <p:cNvPr id="17" name="Text 5">
            <a:extLst>
              <a:ext uri="{FF2B5EF4-FFF2-40B4-BE49-F238E27FC236}">
                <a16:creationId xmlns:a16="http://schemas.microsoft.com/office/drawing/2014/main" id="{A5105CF7-938D-A6EC-969C-9BB287C98FA3}"/>
              </a:ext>
            </a:extLst>
          </p:cNvPr>
          <p:cNvSpPr/>
          <p:nvPr/>
        </p:nvSpPr>
        <p:spPr>
          <a:xfrm>
            <a:off x="3444701" y="1128085"/>
            <a:ext cx="2264420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Самозатягивающиеся анкеры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6">
            <a:extLst>
              <a:ext uri="{FF2B5EF4-FFF2-40B4-BE49-F238E27FC236}">
                <a16:creationId xmlns:a16="http://schemas.microsoft.com/office/drawing/2014/main" id="{FB7828DE-D215-21CD-2C44-2331EA5FB730}"/>
              </a:ext>
            </a:extLst>
          </p:cNvPr>
          <p:cNvSpPr/>
          <p:nvPr/>
        </p:nvSpPr>
        <p:spPr>
          <a:xfrm>
            <a:off x="3454598" y="1630636"/>
            <a:ext cx="2254523" cy="1648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Усилие затяжки увеличивается при ослаблении сцепления с породой за счёт клина или цанги, вдавливаемой в стенки шпура под действием распора пород.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Image 4" descr="preencoded.png">
            <a:extLst>
              <a:ext uri="{FF2B5EF4-FFF2-40B4-BE49-F238E27FC236}">
                <a16:creationId xmlns:a16="http://schemas.microsoft.com/office/drawing/2014/main" id="{723D7E63-6DDA-72CC-D914-D7F606C3FE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2507" y="999241"/>
            <a:ext cx="2591395" cy="3714890"/>
          </a:xfrm>
          <a:prstGeom prst="rect">
            <a:avLst/>
          </a:prstGeom>
        </p:spPr>
      </p:pic>
      <p:sp>
        <p:nvSpPr>
          <p:cNvPr id="20" name="Text 7">
            <a:extLst>
              <a:ext uri="{FF2B5EF4-FFF2-40B4-BE49-F238E27FC236}">
                <a16:creationId xmlns:a16="http://schemas.microsoft.com/office/drawing/2014/main" id="{6436CD83-331C-D616-DD54-CC5F363F329C}"/>
              </a:ext>
            </a:extLst>
          </p:cNvPr>
          <p:cNvSpPr/>
          <p:nvPr/>
        </p:nvSpPr>
        <p:spPr>
          <a:xfrm>
            <a:off x="6036171" y="1043242"/>
            <a:ext cx="2567731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Разбуриваемые композитные анкеры (RFPA)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2C45021B-E9FC-B297-030C-A4ECC05BF6A5}"/>
              </a:ext>
            </a:extLst>
          </p:cNvPr>
          <p:cNvSpPr/>
          <p:nvPr/>
        </p:nvSpPr>
        <p:spPr>
          <a:xfrm>
            <a:off x="6190878" y="1638379"/>
            <a:ext cx="2254448" cy="21190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Работают в сильнообводнённых трещиноватых породах при динамических знакопеременных нагрузках. Перспективны для глубоких горизонтов в зонах повышенной тектонической активности.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</TotalTime>
  <Words>1050</Words>
  <Application>Microsoft Macintosh PowerPoint</Application>
  <PresentationFormat>Экран (16:9)</PresentationFormat>
  <Paragraphs>98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15</cp:revision>
  <dcterms:created xsi:type="dcterms:W3CDTF">2026-05-17T11:18:59Z</dcterms:created>
  <dcterms:modified xsi:type="dcterms:W3CDTF">2026-08-07T16:40:11Z</dcterms:modified>
</cp:coreProperties>
</file>