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3"/>
  </p:notesMasterIdLst>
  <p:sldIdLst>
    <p:sldId id="268" r:id="rId2"/>
    <p:sldId id="257" r:id="rId3"/>
    <p:sldId id="269" r:id="rId4"/>
    <p:sldId id="258" r:id="rId5"/>
    <p:sldId id="259" r:id="rId6"/>
    <p:sldId id="260" r:id="rId7"/>
    <p:sldId id="261" r:id="rId8"/>
    <p:sldId id="262" r:id="rId9"/>
    <p:sldId id="263" r:id="rId10"/>
    <p:sldId id="270" r:id="rId11"/>
    <p:sldId id="264" r:id="rId12"/>
  </p:sldIdLst>
  <p:sldSz cx="9144000" cy="5143500" type="screen16x9"/>
  <p:notesSz cx="5143500" cy="9144000"/>
  <p:embeddedFontLst>
    <p:embeddedFont>
      <p:font typeface="Libre Baskerville" panose="02000000000000000000" pitchFamily="2" charset="0"/>
      <p:regular r:id="rId14"/>
      <p:bold r:id="rId15"/>
      <p:italic r:id="rId1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34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65" d="100"/>
          <a:sy n="165" d="100"/>
        </p:scale>
        <p:origin x="56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7705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5C446-96EB-8569-8D1D-C2F34B783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496188-9A6B-87F1-CFBA-D724265834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F527D9-B5B7-985B-04B5-B8C297FB29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7230A8-7DEC-2761-B961-FC73E54483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1434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6351"/>
            <a:ext cx="9171316" cy="5156201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6" y="1803400"/>
            <a:ext cx="5826719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6" y="3038126"/>
            <a:ext cx="5826719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t>8/7/26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674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7346" y="141398"/>
            <a:ext cx="5266210" cy="930020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НАО «Карагандинский технический университет </a:t>
            </a:r>
          </a:p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имени </a:t>
            </a:r>
            <a:r>
              <a:rPr lang="ru-RU" sz="5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Абылкаса</a:t>
            </a:r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Сагинова</a:t>
            </a:r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Разработки месторождений полезных ископаемых</a:t>
            </a:r>
          </a:p>
          <a:p>
            <a:pPr algn="ctr"/>
            <a:endParaRPr lang="kk-KZ" sz="2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b="1" dirty="0">
              <a:solidFill>
                <a:srgbClr val="E3AE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79708" y="1570182"/>
            <a:ext cx="7581573" cy="14811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</a:t>
            </a:r>
            <a:r>
              <a:rPr lang="en-US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Цифровизация и искусственный интеллект в горном деле</a:t>
            </a:r>
            <a:endParaRPr lang="en-US" sz="28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-16332" y="3942514"/>
            <a:ext cx="741092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5AE53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48058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Автор: </a:t>
            </a:r>
            <a:r>
              <a:rPr lang="en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PhD, 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ассоциированный профессор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Суимбаева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Айгерим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Маратовна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800" b="1" dirty="0" err="1">
              <a:solidFill>
                <a:srgbClr val="27349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14552E9-BBAD-32C3-4A39-5C06396804D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03507" y="64654"/>
            <a:ext cx="1239329" cy="108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33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8EB0F-C8C9-1719-5B90-495AC62AD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7C5E247A-F8D5-1481-6B55-93CD19FF6AEE}"/>
              </a:ext>
            </a:extLst>
          </p:cNvPr>
          <p:cNvSpPr/>
          <p:nvPr/>
        </p:nvSpPr>
        <p:spPr>
          <a:xfrm>
            <a:off x="674489" y="412759"/>
            <a:ext cx="7770837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ИИ для классификации пород и руд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AC8DE98-A577-1D4C-D1AE-F539CA731767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AE3B7A11-64AF-1A11-089D-37C1600431FD}"/>
              </a:ext>
            </a:extLst>
          </p:cNvPr>
          <p:cNvSpPr/>
          <p:nvPr/>
        </p:nvSpPr>
        <p:spPr>
          <a:xfrm>
            <a:off x="426377" y="1067988"/>
            <a:ext cx="2086492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27349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«Разумный карьер» (АО «Карельский окатыш»)</a:t>
            </a:r>
            <a:endParaRPr lang="en-US" sz="1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399EE189-CB8E-8598-EFCC-0BF547132124}"/>
              </a:ext>
            </a:extLst>
          </p:cNvPr>
          <p:cNvSpPr/>
          <p:nvPr/>
        </p:nvSpPr>
        <p:spPr>
          <a:xfrm>
            <a:off x="426377" y="1465082"/>
            <a:ext cx="2325611" cy="85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Программно-технический</a:t>
            </a: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ea typeface="DM Sans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en-US" sz="12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комплекс</a:t>
            </a: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с </a:t>
            </a:r>
            <a:r>
              <a:rPr lang="en-US" sz="12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взаимосвязанными</a:t>
            </a: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ea typeface="DM Sans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en-US" sz="12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модулями</a:t>
            </a: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: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299CC424-7F55-3BCE-56DD-32807164346F}"/>
              </a:ext>
            </a:extLst>
          </p:cNvPr>
          <p:cNvSpPr/>
          <p:nvPr/>
        </p:nvSpPr>
        <p:spPr>
          <a:xfrm>
            <a:off x="426377" y="2032198"/>
            <a:ext cx="2086492" cy="2798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111760" indent="-111760" algn="l">
              <a:lnSpc>
                <a:spcPct val="100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Стабилизация шихты и мониторинг качества сырья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1760" indent="-111760" algn="l">
              <a:lnSpc>
                <a:spcPct val="100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Предиктивный контроль оборудования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1760" indent="-111760" algn="l">
              <a:lnSpc>
                <a:spcPct val="100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Гиперспектральное зондирование и нейронные сети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847F5DDD-979C-EE02-F78B-6A88B164FC35}"/>
              </a:ext>
            </a:extLst>
          </p:cNvPr>
          <p:cNvSpPr/>
          <p:nvPr/>
        </p:nvSpPr>
        <p:spPr>
          <a:xfrm>
            <a:off x="426377" y="3481520"/>
            <a:ext cx="2086492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Платформа «ИНКА 4.0»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9E523909-F629-5EFF-E161-F76F3E5695DB}"/>
              </a:ext>
            </a:extLst>
          </p:cNvPr>
          <p:cNvSpPr/>
          <p:nvPr/>
        </p:nvSpPr>
        <p:spPr>
          <a:xfrm>
            <a:off x="426377" y="3695994"/>
            <a:ext cx="2086492" cy="1701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Сквозная прослеживаемость качества от добычи до конечного продукта: LIMS, материальный баланс, MES, оперативное планирование.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Рисунок 20" descr="Изображение">
            <a:extLst>
              <a:ext uri="{FF2B5EF4-FFF2-40B4-BE49-F238E27FC236}">
                <a16:creationId xmlns:a16="http://schemas.microsoft.com/office/drawing/2014/main" id="{E7AEC790-6055-8ACA-169E-A5AAC013036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644603" y="1387592"/>
            <a:ext cx="6219199" cy="308397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000477D4-DC20-8BD1-7222-9B3BAB970AC9}"/>
              </a:ext>
            </a:extLst>
          </p:cNvPr>
          <p:cNvSpPr txBox="1"/>
          <p:nvPr/>
        </p:nvSpPr>
        <p:spPr>
          <a:xfrm>
            <a:off x="2836189" y="4428553"/>
            <a:ext cx="602761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8 -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цифровой трансформации производства: от лабораторного контроля </a:t>
            </a:r>
          </a:p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интегрированного цифрового производства</a:t>
            </a:r>
          </a:p>
        </p:txBody>
      </p:sp>
    </p:spTree>
    <p:extLst>
      <p:ext uri="{BB962C8B-B14F-4D97-AF65-F5344CB8AC3E}">
        <p14:creationId xmlns:p14="http://schemas.microsoft.com/office/powerpoint/2010/main" val="42174469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B7151FD-EF4E-FE50-F3DD-39DDB9C7A703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2" name="Text 0"/>
          <p:cNvSpPr/>
          <p:nvPr/>
        </p:nvSpPr>
        <p:spPr>
          <a:xfrm>
            <a:off x="472901" y="377056"/>
            <a:ext cx="8202960" cy="422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Контрольные вопросы и литература</a:t>
            </a:r>
          </a:p>
        </p:txBody>
      </p:sp>
      <p:sp>
        <p:nvSpPr>
          <p:cNvPr id="17" name="Text 1">
            <a:extLst>
              <a:ext uri="{FF2B5EF4-FFF2-40B4-BE49-F238E27FC236}">
                <a16:creationId xmlns:a16="http://schemas.microsoft.com/office/drawing/2014/main" id="{07FDF736-C36E-3B63-A530-ECFFAE1943E6}"/>
              </a:ext>
            </a:extLst>
          </p:cNvPr>
          <p:cNvSpPr/>
          <p:nvPr/>
        </p:nvSpPr>
        <p:spPr>
          <a:xfrm>
            <a:off x="540023" y="879632"/>
            <a:ext cx="3846686" cy="189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Вопросы для самопроверки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2">
            <a:extLst>
              <a:ext uri="{FF2B5EF4-FFF2-40B4-BE49-F238E27FC236}">
                <a16:creationId xmlns:a16="http://schemas.microsoft.com/office/drawing/2014/main" id="{6C2BE282-90D5-B8B0-8DE2-7CDAB1E25739}"/>
              </a:ext>
            </a:extLst>
          </p:cNvPr>
          <p:cNvSpPr/>
          <p:nvPr/>
        </p:nvSpPr>
        <p:spPr>
          <a:xfrm>
            <a:off x="540023" y="1171825"/>
            <a:ext cx="3846686" cy="2620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1. Что такое цифровой двойник в контексте горного производства, и чем он отличается от статической 3</a:t>
            </a:r>
            <a:r>
              <a:rPr lang="en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D-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модели месторождения? 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2. Какие алгоритмы машинного обучения показали наилучшие результаты при прогнозировании устойчивости горных массивов? 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3. Каким образом компьютерное моделирование буровзрывных работ позволяет снизить разубоживание руды и повысить эффективность использования буровой техники? 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4. В чём заключается суть метода </a:t>
            </a:r>
            <a:r>
              <a:rPr lang="en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XRT-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сепарации с использованием искусственного интеллекта? Приведите не менее двух примеров типов рудного сырья, для которых доказана эффективность этого метода. </a:t>
            </a:r>
          </a:p>
        </p:txBody>
      </p:sp>
      <p:sp>
        <p:nvSpPr>
          <p:cNvPr id="19" name="Text 3">
            <a:extLst>
              <a:ext uri="{FF2B5EF4-FFF2-40B4-BE49-F238E27FC236}">
                <a16:creationId xmlns:a16="http://schemas.microsoft.com/office/drawing/2014/main" id="{A93319E7-045C-D7AD-2538-71C786378602}"/>
              </a:ext>
            </a:extLst>
          </p:cNvPr>
          <p:cNvSpPr/>
          <p:nvPr/>
        </p:nvSpPr>
        <p:spPr>
          <a:xfrm>
            <a:off x="4762054" y="886743"/>
            <a:ext cx="3846686" cy="189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Рекомендуемая литература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4">
            <a:extLst>
              <a:ext uri="{FF2B5EF4-FFF2-40B4-BE49-F238E27FC236}">
                <a16:creationId xmlns:a16="http://schemas.microsoft.com/office/drawing/2014/main" id="{2B009AE5-EBE5-9B30-640A-3815C0247256}"/>
              </a:ext>
            </a:extLst>
          </p:cNvPr>
          <p:cNvSpPr/>
          <p:nvPr/>
        </p:nvSpPr>
        <p:spPr>
          <a:xfrm>
            <a:off x="4762054" y="1226070"/>
            <a:ext cx="3846686" cy="2138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1. Лукичёв С.В., Наговицын О.В. Цифровые технологии в горном деле: импортозамещение ГГИС // </a:t>
            </a:r>
            <a:r>
              <a:rPr lang="en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Journal of Mining Science. 2025. (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цит. по материалам Российской академии наук)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2. Разработка адаптивной модели управления процессами переработки углеводородного сырья на основе цифровых двойников // Сибирский федеральный университет, 2025. </a:t>
            </a:r>
            <a:r>
              <a:rPr lang="en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DOI: 10.21177/1998-4502-2025-17-3-1642-1658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en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3.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Годунов Н. Цифровой двойник на разрезе «</a:t>
            </a:r>
            <a:r>
              <a:rPr lang="ru-RU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Тугнуйский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»: практика внедрения // Конференция Инвестуголь-2025, 21.11.2025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4. Носков В.А., Морозов К.В., </a:t>
            </a:r>
            <a:r>
              <a:rPr lang="ru-RU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Грищенкова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Е.Н., </a:t>
            </a:r>
            <a:r>
              <a:rPr lang="ru-RU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Тенисон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Л.О. Оценка и управление геомеханическим риском на основе машинного обучения // Горный журнал. 2025. № 8. </a:t>
            </a:r>
            <a:r>
              <a:rPr lang="en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DOI: 10.17580/gzh.2025.08.06</a:t>
            </a: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solidFill>
                <a:srgbClr val="383838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19" y="2002185"/>
            <a:ext cx="4004965" cy="19050"/>
          </a:xfrm>
          <a:prstGeom prst="rect">
            <a:avLst/>
          </a:prstGeom>
        </p:spPr>
      </p:pic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201" y="1889522"/>
            <a:ext cx="4005039" cy="19050"/>
          </a:xfrm>
          <a:prstGeom prst="rect">
            <a:avLst/>
          </a:prstGeom>
        </p:spPr>
      </p:pic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19" y="3326978"/>
            <a:ext cx="4004965" cy="19050"/>
          </a:xfrm>
          <a:prstGeom prst="rect">
            <a:avLst/>
          </a:prstGeom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6F89910-7FC5-3756-D675-EDBBF0AC0618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89A0AC95-725F-B4F4-8E65-F56829722076}"/>
              </a:ext>
            </a:extLst>
          </p:cNvPr>
          <p:cNvSpPr/>
          <p:nvPr/>
        </p:nvSpPr>
        <p:spPr>
          <a:xfrm>
            <a:off x="540023" y="665154"/>
            <a:ext cx="8063954" cy="385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Цел</a:t>
            </a: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ь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и план лекции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">
            <a:extLst>
              <a:ext uri="{FF2B5EF4-FFF2-40B4-BE49-F238E27FC236}">
                <a16:creationId xmlns:a16="http://schemas.microsoft.com/office/drawing/2014/main" id="{E00B3B25-898A-0E83-0B3E-E2A4197AB830}"/>
              </a:ext>
            </a:extLst>
          </p:cNvPr>
          <p:cNvSpPr/>
          <p:nvPr/>
        </p:nvSpPr>
        <p:spPr>
          <a:xfrm>
            <a:off x="540023" y="1305194"/>
            <a:ext cx="8063954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1200" b="1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Цель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сформировать у обучающихся системное понимание роли цифровизации, искусственного интеллекта и автоматизированных систем в трансформации горного производства. Рассмотреть ключевые направления: создание цифровых двойников для управления горными работами, применение ИИ и машинного обучения для прогнозирования устойчивости массивов, оптимизации буровзрывных работ и классификации пород, а также автоматизированные системы мониторинга и управления качеством руды. Развить компетенции в области цифровой трансформации горных предприятий для повышения безопасности, эффективности и устойчивости горного производства.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2">
            <a:extLst>
              <a:ext uri="{FF2B5EF4-FFF2-40B4-BE49-F238E27FC236}">
                <a16:creationId xmlns:a16="http://schemas.microsoft.com/office/drawing/2014/main" id="{34A312E5-8E86-722D-6EE8-FB7A492DDF36}"/>
              </a:ext>
            </a:extLst>
          </p:cNvPr>
          <p:cNvSpPr/>
          <p:nvPr/>
        </p:nvSpPr>
        <p:spPr>
          <a:xfrm>
            <a:off x="540023" y="2955604"/>
            <a:ext cx="30859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01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hape 3">
            <a:extLst>
              <a:ext uri="{FF2B5EF4-FFF2-40B4-BE49-F238E27FC236}">
                <a16:creationId xmlns:a16="http://schemas.microsoft.com/office/drawing/2014/main" id="{014BB97D-AD4C-994B-B7DD-AF9E9AF9AFD3}"/>
              </a:ext>
            </a:extLst>
          </p:cNvPr>
          <p:cNvSpPr/>
          <p:nvPr/>
        </p:nvSpPr>
        <p:spPr>
          <a:xfrm>
            <a:off x="540023" y="3198790"/>
            <a:ext cx="2585145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18" name="Text 4">
            <a:extLst>
              <a:ext uri="{FF2B5EF4-FFF2-40B4-BE49-F238E27FC236}">
                <a16:creationId xmlns:a16="http://schemas.microsoft.com/office/drawing/2014/main" id="{494BD6E6-12C2-0971-E8A9-195B6F140054}"/>
              </a:ext>
            </a:extLst>
          </p:cNvPr>
          <p:cNvSpPr/>
          <p:nvPr/>
        </p:nvSpPr>
        <p:spPr>
          <a:xfrm>
            <a:off x="540023" y="3313983"/>
            <a:ext cx="2585145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Применение цифровых двойников </a:t>
            </a:r>
            <a:endParaRPr lang="en-US" sz="1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5">
            <a:extLst>
              <a:ext uri="{FF2B5EF4-FFF2-40B4-BE49-F238E27FC236}">
                <a16:creationId xmlns:a16="http://schemas.microsoft.com/office/drawing/2014/main" id="{7D03F188-2919-E3CB-65BA-9E4C80BB6F54}"/>
              </a:ext>
            </a:extLst>
          </p:cNvPr>
          <p:cNvSpPr/>
          <p:nvPr/>
        </p:nvSpPr>
        <p:spPr>
          <a:xfrm>
            <a:off x="540023" y="3758022"/>
            <a:ext cx="2585145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Применение цифровых двойников (</a:t>
            </a:r>
            <a:r>
              <a:rPr lang="en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Digital Twins)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для моделирования и управления горными работами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6">
            <a:extLst>
              <a:ext uri="{FF2B5EF4-FFF2-40B4-BE49-F238E27FC236}">
                <a16:creationId xmlns:a16="http://schemas.microsoft.com/office/drawing/2014/main" id="{1C431651-71BA-4D60-36F6-5CA010F566AA}"/>
              </a:ext>
            </a:extLst>
          </p:cNvPr>
          <p:cNvSpPr/>
          <p:nvPr/>
        </p:nvSpPr>
        <p:spPr>
          <a:xfrm>
            <a:off x="3279428" y="2955604"/>
            <a:ext cx="30859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02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Shape 7">
            <a:extLst>
              <a:ext uri="{FF2B5EF4-FFF2-40B4-BE49-F238E27FC236}">
                <a16:creationId xmlns:a16="http://schemas.microsoft.com/office/drawing/2014/main" id="{988D0B6B-32BD-FCC6-8A77-33A91B49DFED}"/>
              </a:ext>
            </a:extLst>
          </p:cNvPr>
          <p:cNvSpPr/>
          <p:nvPr/>
        </p:nvSpPr>
        <p:spPr>
          <a:xfrm>
            <a:off x="3279428" y="3198790"/>
            <a:ext cx="2585145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22" name="Text 8">
            <a:extLst>
              <a:ext uri="{FF2B5EF4-FFF2-40B4-BE49-F238E27FC236}">
                <a16:creationId xmlns:a16="http://schemas.microsoft.com/office/drawing/2014/main" id="{36E60F6D-33EE-74E4-EE12-68767BB55F6E}"/>
              </a:ext>
            </a:extLst>
          </p:cNvPr>
          <p:cNvSpPr/>
          <p:nvPr/>
        </p:nvSpPr>
        <p:spPr>
          <a:xfrm>
            <a:off x="3279428" y="3313983"/>
            <a:ext cx="258514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Искусственный интеллект и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машинное обучение </a:t>
            </a:r>
            <a:endParaRPr lang="en-US" sz="1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9">
            <a:extLst>
              <a:ext uri="{FF2B5EF4-FFF2-40B4-BE49-F238E27FC236}">
                <a16:creationId xmlns:a16="http://schemas.microsoft.com/office/drawing/2014/main" id="{8D4CDB9F-8048-C77B-A2CC-D49DC0CC78A2}"/>
              </a:ext>
            </a:extLst>
          </p:cNvPr>
          <p:cNvSpPr/>
          <p:nvPr/>
        </p:nvSpPr>
        <p:spPr>
          <a:xfrm>
            <a:off x="3279428" y="3762164"/>
            <a:ext cx="2585145" cy="4938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Для прогнозирования устойчивости, оптимизации параметров БВР, классификации пород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10">
            <a:extLst>
              <a:ext uri="{FF2B5EF4-FFF2-40B4-BE49-F238E27FC236}">
                <a16:creationId xmlns:a16="http://schemas.microsoft.com/office/drawing/2014/main" id="{BD99D779-B18C-F9BD-29AA-EF9EDB5973C2}"/>
              </a:ext>
            </a:extLst>
          </p:cNvPr>
          <p:cNvSpPr/>
          <p:nvPr/>
        </p:nvSpPr>
        <p:spPr>
          <a:xfrm>
            <a:off x="6018833" y="2955604"/>
            <a:ext cx="30859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03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Shape 11">
            <a:extLst>
              <a:ext uri="{FF2B5EF4-FFF2-40B4-BE49-F238E27FC236}">
                <a16:creationId xmlns:a16="http://schemas.microsoft.com/office/drawing/2014/main" id="{4761F384-C510-0187-ACC8-41F63C06F6F4}"/>
              </a:ext>
            </a:extLst>
          </p:cNvPr>
          <p:cNvSpPr/>
          <p:nvPr/>
        </p:nvSpPr>
        <p:spPr>
          <a:xfrm>
            <a:off x="6018833" y="3198790"/>
            <a:ext cx="2585145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26" name="Text 12">
            <a:extLst>
              <a:ext uri="{FF2B5EF4-FFF2-40B4-BE49-F238E27FC236}">
                <a16:creationId xmlns:a16="http://schemas.microsoft.com/office/drawing/2014/main" id="{32471CE0-9161-123E-E813-D05ABAB6BB87}"/>
              </a:ext>
            </a:extLst>
          </p:cNvPr>
          <p:cNvSpPr/>
          <p:nvPr/>
        </p:nvSpPr>
        <p:spPr>
          <a:xfrm>
            <a:off x="6018833" y="3313983"/>
            <a:ext cx="258514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Автоматизированные системы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мониторинга </a:t>
            </a:r>
            <a:endParaRPr lang="en-US" sz="1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13">
            <a:extLst>
              <a:ext uri="{FF2B5EF4-FFF2-40B4-BE49-F238E27FC236}">
                <a16:creationId xmlns:a16="http://schemas.microsoft.com/office/drawing/2014/main" id="{7009D329-79CD-1F94-C9FC-6FA52A26EF71}"/>
              </a:ext>
            </a:extLst>
          </p:cNvPr>
          <p:cNvSpPr/>
          <p:nvPr/>
        </p:nvSpPr>
        <p:spPr>
          <a:xfrm>
            <a:off x="6018833" y="3777662"/>
            <a:ext cx="2784204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Автоматизированные системы мониторинга и управления качеством руды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6FD4DA-21DF-52E3-0642-15C87F448F3B}"/>
              </a:ext>
            </a:extLst>
          </p:cNvPr>
          <p:cNvSpPr txBox="1"/>
          <p:nvPr/>
        </p:nvSpPr>
        <p:spPr>
          <a:xfrm>
            <a:off x="618978" y="244607"/>
            <a:ext cx="790604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27349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1) Применение цифровых двойников (</a:t>
            </a:r>
            <a:r>
              <a:rPr lang="en" sz="2400" b="1" dirty="0">
                <a:solidFill>
                  <a:srgbClr val="27349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Digital Twins) </a:t>
            </a:r>
            <a:r>
              <a:rPr lang="ru-RU" sz="2400" b="1" dirty="0">
                <a:solidFill>
                  <a:srgbClr val="27349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для моделирования и управления горными работами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F8BF50F-06C0-ADA1-B824-67B43FA68DEC}"/>
              </a:ext>
            </a:extLst>
          </p:cNvPr>
          <p:cNvSpPr/>
          <p:nvPr/>
        </p:nvSpPr>
        <p:spPr>
          <a:xfrm>
            <a:off x="7966129" y="4680488"/>
            <a:ext cx="1177871" cy="46301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81D95634-CCE5-EE17-F93B-5D0EE96B78F5}"/>
              </a:ext>
            </a:extLst>
          </p:cNvPr>
          <p:cNvSpPr/>
          <p:nvPr/>
        </p:nvSpPr>
        <p:spPr>
          <a:xfrm>
            <a:off x="540023" y="449387"/>
            <a:ext cx="4634954" cy="6508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endParaRPr lang="en-US" sz="205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D38371B-EA4E-6FED-CE5F-10CC71B9D586}"/>
              </a:ext>
            </a:extLst>
          </p:cNvPr>
          <p:cNvSpPr txBox="1"/>
          <p:nvPr/>
        </p:nvSpPr>
        <p:spPr>
          <a:xfrm>
            <a:off x="201478" y="4215497"/>
            <a:ext cx="478370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1 –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Удаленный аналитический центр интеллектуального горного предприятия – «Фабрика цифровых двойников»</a:t>
            </a:r>
          </a:p>
          <a:p>
            <a:pPr algn="ctr"/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https://mining-</a:t>
            </a:r>
            <a:r>
              <a:rPr lang="e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media.ru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/article/transport/19622-tsifrovye-dvojniki-protsessov-upravleniya-vysokoavtomatizirovannymi-gornotransportnymi-kompleksami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9936E1A1-4919-2F1B-EED5-FCB6503BD9E6}"/>
              </a:ext>
            </a:extLst>
          </p:cNvPr>
          <p:cNvSpPr/>
          <p:nvPr/>
        </p:nvSpPr>
        <p:spPr>
          <a:xfrm>
            <a:off x="452214" y="1132934"/>
            <a:ext cx="8397318" cy="3737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4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Фундаментальная трансформация горной отрасли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2">
            <a:extLst>
              <a:ext uri="{FF2B5EF4-FFF2-40B4-BE49-F238E27FC236}">
                <a16:creationId xmlns:a16="http://schemas.microsoft.com/office/drawing/2014/main" id="{149039AF-C8E9-E940-6D6D-8C88B8265EAB}"/>
              </a:ext>
            </a:extLst>
          </p:cNvPr>
          <p:cNvSpPr/>
          <p:nvPr/>
        </p:nvSpPr>
        <p:spPr>
          <a:xfrm>
            <a:off x="5174977" y="1612880"/>
            <a:ext cx="3674555" cy="22071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3000"/>
              </a:lnSpc>
              <a:spcAft>
                <a:spcPts val="700"/>
              </a:spcAft>
              <a:buNone/>
            </a:pP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Современная горнодобывающая отрасль переживает революцию, вызванную технологиями </a:t>
            </a:r>
            <a:r>
              <a:rPr lang="en-US" sz="1200" b="1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четвёртой промышленной революции</a:t>
            </a: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. Цифровые двойники, ИИ и машинное обучение становятся </a:t>
            </a:r>
            <a:r>
              <a:rPr lang="en-US" sz="12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ядром управления горными работами</a:t>
            </a: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lnSpc>
                <a:spcPct val="123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В условиях роста глубины разработки и ужесточения требований к безопасности традиционные методы уступают место интеллектуальным системам, адаптирующимся к изменениям в реальном времени.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9CB931C6-EE3E-9E7B-85AC-A7F2159475E3}"/>
              </a:ext>
            </a:extLst>
          </p:cNvPr>
          <p:cNvSpPr/>
          <p:nvPr/>
        </p:nvSpPr>
        <p:spPr>
          <a:xfrm>
            <a:off x="5174977" y="4054108"/>
            <a:ext cx="3358009" cy="7054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200" i="1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Конечная </a:t>
            </a:r>
            <a:r>
              <a:rPr lang="en-US" sz="1200" i="1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цель</a:t>
            </a:r>
            <a:r>
              <a:rPr lang="en-US" sz="1200" i="1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ru-RU" sz="1200" i="1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–</a:t>
            </a:r>
            <a:r>
              <a:rPr lang="en-US" sz="1200" i="1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200" i="1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создание</a:t>
            </a:r>
            <a:r>
              <a:rPr lang="en-US" sz="1200" i="1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«цифрового двойника» предприятия для онлайн-мониторинга и обоснованных проектных решений.</a:t>
            </a:r>
            <a:endParaRPr lang="en-US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Рис. 1 Удаленный аналитический центр интеллектуального горного  предприятия – «Фабрика цифровых двойников» Fig. 1 A remote analytical center of a smart mining company:  “Digital Twin Factory”">
            <a:extLst>
              <a:ext uri="{FF2B5EF4-FFF2-40B4-BE49-F238E27FC236}">
                <a16:creationId xmlns:a16="http://schemas.microsoft.com/office/drawing/2014/main" id="{3482E631-7C28-5F86-5671-6CB495D978F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231" y="1467971"/>
            <a:ext cx="4669950" cy="2635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707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2BA641E4-6BEE-3672-2518-33201F422CC4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3110817A-8722-05FE-307E-EA0810103290}"/>
              </a:ext>
            </a:extLst>
          </p:cNvPr>
          <p:cNvSpPr/>
          <p:nvPr/>
        </p:nvSpPr>
        <p:spPr>
          <a:xfrm>
            <a:off x="368084" y="317673"/>
            <a:ext cx="8407831" cy="7614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Цифровые двойники: архитектура и принципы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hape 2">
            <a:extLst>
              <a:ext uri="{FF2B5EF4-FFF2-40B4-BE49-F238E27FC236}">
                <a16:creationId xmlns:a16="http://schemas.microsoft.com/office/drawing/2014/main" id="{24A4C3F7-0192-BDFE-D676-04091DDFAD72}"/>
              </a:ext>
            </a:extLst>
          </p:cNvPr>
          <p:cNvSpPr/>
          <p:nvPr/>
        </p:nvSpPr>
        <p:spPr>
          <a:xfrm>
            <a:off x="3925119" y="918399"/>
            <a:ext cx="2309068" cy="2702514"/>
          </a:xfrm>
          <a:prstGeom prst="roundRect">
            <a:avLst>
              <a:gd name="adj" fmla="val 2604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8" name="Text 3">
            <a:extLst>
              <a:ext uri="{FF2B5EF4-FFF2-40B4-BE49-F238E27FC236}">
                <a16:creationId xmlns:a16="http://schemas.microsoft.com/office/drawing/2014/main" id="{DE518CB0-B1D7-F14B-E800-C0F2EC1E8496}"/>
              </a:ext>
            </a:extLst>
          </p:cNvPr>
          <p:cNvSpPr/>
          <p:nvPr/>
        </p:nvSpPr>
        <p:spPr>
          <a:xfrm>
            <a:off x="4051697" y="1044976"/>
            <a:ext cx="2055912" cy="5235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45424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Что такое цифровой двойник?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4">
            <a:extLst>
              <a:ext uri="{FF2B5EF4-FFF2-40B4-BE49-F238E27FC236}">
                <a16:creationId xmlns:a16="http://schemas.microsoft.com/office/drawing/2014/main" id="{78B214B6-AB74-462F-99B7-FC972B4A03F7}"/>
              </a:ext>
            </a:extLst>
          </p:cNvPr>
          <p:cNvSpPr/>
          <p:nvPr/>
        </p:nvSpPr>
        <p:spPr>
          <a:xfrm>
            <a:off x="4051697" y="1682210"/>
            <a:ext cx="2055912" cy="1744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1100" dirty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Виртуальная модель физического объекта, динамически синхронизируемая с реальным объектом через потоки данных. Обеспечивает </a:t>
            </a:r>
            <a:r>
              <a:rPr lang="en-US" sz="1100" dirty="0">
                <a:solidFill>
                  <a:srgbClr val="454240"/>
                </a:solidFill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двустороннюю связь</a:t>
            </a:r>
            <a:r>
              <a:rPr lang="en-US" sz="1100" dirty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между физическим и виртуальным пространствами.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hape 5">
            <a:extLst>
              <a:ext uri="{FF2B5EF4-FFF2-40B4-BE49-F238E27FC236}">
                <a16:creationId xmlns:a16="http://schemas.microsoft.com/office/drawing/2014/main" id="{807FE52B-42CF-9DA0-9855-D14C78B3AA32}"/>
              </a:ext>
            </a:extLst>
          </p:cNvPr>
          <p:cNvSpPr/>
          <p:nvPr/>
        </p:nvSpPr>
        <p:spPr>
          <a:xfrm>
            <a:off x="6338813" y="918399"/>
            <a:ext cx="2309068" cy="2702514"/>
          </a:xfrm>
          <a:prstGeom prst="roundRect">
            <a:avLst>
              <a:gd name="adj" fmla="val 2604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11" name="Text 6">
            <a:extLst>
              <a:ext uri="{FF2B5EF4-FFF2-40B4-BE49-F238E27FC236}">
                <a16:creationId xmlns:a16="http://schemas.microsoft.com/office/drawing/2014/main" id="{6617CF64-3C16-908B-69CB-F36E6964B8DC}"/>
              </a:ext>
            </a:extLst>
          </p:cNvPr>
          <p:cNvSpPr/>
          <p:nvPr/>
        </p:nvSpPr>
        <p:spPr>
          <a:xfrm>
            <a:off x="6465391" y="1044976"/>
            <a:ext cx="2055912" cy="5235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45424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Единое цифровое пространство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7">
            <a:extLst>
              <a:ext uri="{FF2B5EF4-FFF2-40B4-BE49-F238E27FC236}">
                <a16:creationId xmlns:a16="http://schemas.microsoft.com/office/drawing/2014/main" id="{589727B0-CB7A-E907-DAA3-25465D7716B7}"/>
              </a:ext>
            </a:extLst>
          </p:cNvPr>
          <p:cNvSpPr/>
          <p:nvPr/>
        </p:nvSpPr>
        <p:spPr>
          <a:xfrm>
            <a:off x="6465391" y="1682210"/>
            <a:ext cx="2055912" cy="1744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1100" dirty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Отображает модели объектов горной технологии и инструменты решения горно-геологических задач на основе унифицированных моделей проектных решений и реального состояния.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Shape 8">
            <a:extLst>
              <a:ext uri="{FF2B5EF4-FFF2-40B4-BE49-F238E27FC236}">
                <a16:creationId xmlns:a16="http://schemas.microsoft.com/office/drawing/2014/main" id="{CD49E128-04DD-CFD5-479D-D069048E73EA}"/>
              </a:ext>
            </a:extLst>
          </p:cNvPr>
          <p:cNvSpPr/>
          <p:nvPr/>
        </p:nvSpPr>
        <p:spPr>
          <a:xfrm>
            <a:off x="3925119" y="3747491"/>
            <a:ext cx="4722763" cy="1078335"/>
          </a:xfrm>
          <a:prstGeom prst="roundRect">
            <a:avLst>
              <a:gd name="adj" fmla="val 5890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15" name="Text 9">
            <a:extLst>
              <a:ext uri="{FF2B5EF4-FFF2-40B4-BE49-F238E27FC236}">
                <a16:creationId xmlns:a16="http://schemas.microsoft.com/office/drawing/2014/main" id="{540B3181-9DE0-7835-2ECF-EF52449749C3}"/>
              </a:ext>
            </a:extLst>
          </p:cNvPr>
          <p:cNvSpPr/>
          <p:nvPr/>
        </p:nvSpPr>
        <p:spPr>
          <a:xfrm>
            <a:off x="4051697" y="3874071"/>
            <a:ext cx="4469606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45424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Эффект адаптивного обучения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10">
            <a:extLst>
              <a:ext uri="{FF2B5EF4-FFF2-40B4-BE49-F238E27FC236}">
                <a16:creationId xmlns:a16="http://schemas.microsoft.com/office/drawing/2014/main" id="{9CFFA9DB-380D-E551-A43B-E44E1182839D}"/>
              </a:ext>
            </a:extLst>
          </p:cNvPr>
          <p:cNvSpPr/>
          <p:nvPr/>
        </p:nvSpPr>
        <p:spPr>
          <a:xfrm>
            <a:off x="4051697" y="4181470"/>
            <a:ext cx="4469606" cy="3623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1100" dirty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Снижение ресурсоёмкости переработки </a:t>
            </a:r>
            <a:r>
              <a:rPr lang="en-US" sz="1100" dirty="0" err="1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на</a:t>
            </a:r>
            <a:r>
              <a:rPr lang="en-US" sz="1100" dirty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100" dirty="0">
                <a:solidFill>
                  <a:srgbClr val="454240"/>
                </a:solidFill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15</a:t>
            </a:r>
            <a:r>
              <a:rPr lang="ru-RU" sz="1100" dirty="0">
                <a:solidFill>
                  <a:srgbClr val="454240"/>
                </a:solidFill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-</a:t>
            </a:r>
            <a:r>
              <a:rPr lang="en-US" sz="1100" dirty="0">
                <a:solidFill>
                  <a:srgbClr val="454240"/>
                </a:solidFill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20%</a:t>
            </a:r>
            <a:r>
              <a:rPr lang="en-US" sz="1100" dirty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, уменьшение отходов </a:t>
            </a:r>
            <a:r>
              <a:rPr lang="en-US" sz="1100" dirty="0" err="1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на</a:t>
            </a:r>
            <a:r>
              <a:rPr lang="en-US" sz="1100" dirty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100" dirty="0">
                <a:solidFill>
                  <a:srgbClr val="454240"/>
                </a:solidFill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25</a:t>
            </a:r>
            <a:r>
              <a:rPr lang="ru-RU" sz="1100" dirty="0">
                <a:solidFill>
                  <a:srgbClr val="454240"/>
                </a:solidFill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-</a:t>
            </a:r>
            <a:r>
              <a:rPr lang="en-US" sz="1100" dirty="0">
                <a:solidFill>
                  <a:srgbClr val="454240"/>
                </a:solidFill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30%</a:t>
            </a:r>
            <a:r>
              <a:rPr lang="en-US" sz="1100" dirty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, оптимизация водопотребления в условиях дефицита.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 descr="Цифровой двойник (digital twin): как создать цифровую копию объекта">
            <a:extLst>
              <a:ext uri="{FF2B5EF4-FFF2-40B4-BE49-F238E27FC236}">
                <a16:creationId xmlns:a16="http://schemas.microsoft.com/office/drawing/2014/main" id="{76FD5113-205A-564E-1A3B-1A5E94DA1BC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5804" y="876693"/>
            <a:ext cx="2249463" cy="324712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8E16AB8-21E3-8620-A3C9-3D6560E9BC78}"/>
              </a:ext>
            </a:extLst>
          </p:cNvPr>
          <p:cNvSpPr txBox="1"/>
          <p:nvPr/>
        </p:nvSpPr>
        <p:spPr>
          <a:xfrm>
            <a:off x="201479" y="4215497"/>
            <a:ext cx="3597062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2 –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Взаимосвязь цифрового двойника с реальным объектом</a:t>
            </a:r>
          </a:p>
          <a:p>
            <a:pPr algn="ctr"/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e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www.kp.ru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/guide/</a:t>
            </a:r>
            <a:r>
              <a:rPr lang="e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tsifrovoi-dvoinik.html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A55B26E-8211-1CB2-8609-1059A835453F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8BA1E876-F949-5F8A-B553-1242DEBCDE6F}"/>
              </a:ext>
            </a:extLst>
          </p:cNvPr>
          <p:cNvSpPr/>
          <p:nvPr/>
        </p:nvSpPr>
        <p:spPr>
          <a:xfrm>
            <a:off x="496118" y="361802"/>
            <a:ext cx="8151763" cy="325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Практика внедрения цифровых двойников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2ADD19B4-DA45-0C24-727B-91E62B24BF9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8" y="856002"/>
            <a:ext cx="4217283" cy="2565928"/>
          </a:xfrm>
          <a:prstGeom prst="rect">
            <a:avLst/>
          </a:prstGeom>
        </p:spPr>
      </p:pic>
      <p:sp>
        <p:nvSpPr>
          <p:cNvPr id="9" name="Text 2">
            <a:extLst>
              <a:ext uri="{FF2B5EF4-FFF2-40B4-BE49-F238E27FC236}">
                <a16:creationId xmlns:a16="http://schemas.microsoft.com/office/drawing/2014/main" id="{C785A72D-562C-2A2A-CBA9-728F0436BF9D}"/>
              </a:ext>
            </a:extLst>
          </p:cNvPr>
          <p:cNvSpPr/>
          <p:nvPr/>
        </p:nvSpPr>
        <p:spPr>
          <a:xfrm>
            <a:off x="671661" y="974394"/>
            <a:ext cx="3756130" cy="1333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5424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Разрез «Тугнуйский» (Россия)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3">
            <a:extLst>
              <a:ext uri="{FF2B5EF4-FFF2-40B4-BE49-F238E27FC236}">
                <a16:creationId xmlns:a16="http://schemas.microsoft.com/office/drawing/2014/main" id="{395AF43B-6597-8161-0F69-8B506F99DB8D}"/>
              </a:ext>
            </a:extLst>
          </p:cNvPr>
          <p:cNvSpPr/>
          <p:nvPr/>
        </p:nvSpPr>
        <p:spPr>
          <a:xfrm>
            <a:off x="671660" y="1307757"/>
            <a:ext cx="3900339" cy="7105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1200" dirty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Первый масштабный проект полной цифровой трансформации на </a:t>
            </a:r>
            <a:r>
              <a:rPr lang="en-US" sz="1200" dirty="0">
                <a:solidFill>
                  <a:srgbClr val="454240"/>
                </a:solidFill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отечественном ПО</a:t>
            </a:r>
            <a:r>
              <a:rPr lang="en-US" sz="1200" dirty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. Единая система от забоя до фабрики: материальный баланс, планирование, управление транспортными потоками в реальном времени.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4">
            <a:extLst>
              <a:ext uri="{FF2B5EF4-FFF2-40B4-BE49-F238E27FC236}">
                <a16:creationId xmlns:a16="http://schemas.microsoft.com/office/drawing/2014/main" id="{841B2A77-3B41-B05F-9FFF-90E64BE464C9}"/>
              </a:ext>
            </a:extLst>
          </p:cNvPr>
          <p:cNvSpPr/>
          <p:nvPr/>
        </p:nvSpPr>
        <p:spPr>
          <a:xfrm>
            <a:off x="671660" y="2356261"/>
            <a:ext cx="3900339" cy="635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162560" indent="-162560" algn="l">
              <a:lnSpc>
                <a:spcPct val="116000"/>
              </a:lnSpc>
              <a:buSzPct val="100000"/>
              <a:buChar char="•"/>
            </a:pPr>
            <a:r>
              <a:rPr lang="en-US" sz="1200" dirty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Автоматическое распределение </a:t>
            </a:r>
            <a:r>
              <a:rPr lang="en-US" sz="1200" dirty="0" err="1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самосвалов</a:t>
            </a:r>
            <a:r>
              <a:rPr lang="en-US" sz="1200" dirty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минимизация</a:t>
            </a:r>
            <a:r>
              <a:rPr lang="en-US" sz="1200" dirty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простоев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2560" indent="-162560" algn="l">
              <a:lnSpc>
                <a:spcPct val="116000"/>
              </a:lnSpc>
              <a:buSzPct val="100000"/>
              <a:buChar char="•"/>
            </a:pPr>
            <a:r>
              <a:rPr lang="en-US" sz="1200" dirty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Роботизация </a:t>
            </a:r>
            <a:r>
              <a:rPr lang="en-US" sz="1200" dirty="0" err="1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бурового</a:t>
            </a:r>
            <a:r>
              <a:rPr lang="en-US" sz="1200" dirty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станка</a:t>
            </a:r>
            <a:r>
              <a:rPr lang="en-US" sz="1200" dirty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454240"/>
                </a:solidFill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+21% производительности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2560" indent="-162560" algn="l">
              <a:lnSpc>
                <a:spcPct val="116000"/>
              </a:lnSpc>
              <a:buSzPct val="100000"/>
              <a:buChar char="•"/>
            </a:pPr>
            <a:r>
              <a:rPr lang="en-US" sz="1200" dirty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Полная импортонезависимость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Image 1" descr="preencoded.png">
            <a:extLst>
              <a:ext uri="{FF2B5EF4-FFF2-40B4-BE49-F238E27FC236}">
                <a16:creationId xmlns:a16="http://schemas.microsoft.com/office/drawing/2014/main" id="{041850BE-AD3F-4616-07AB-517F84F623B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119" y="3618922"/>
            <a:ext cx="4217283" cy="1254733"/>
          </a:xfrm>
          <a:prstGeom prst="rect">
            <a:avLst/>
          </a:prstGeom>
        </p:spPr>
      </p:pic>
      <p:sp>
        <p:nvSpPr>
          <p:cNvPr id="15" name="Text 5">
            <a:extLst>
              <a:ext uri="{FF2B5EF4-FFF2-40B4-BE49-F238E27FC236}">
                <a16:creationId xmlns:a16="http://schemas.microsoft.com/office/drawing/2014/main" id="{9BA8856D-47C9-711C-FC0C-B506FD358EBC}"/>
              </a:ext>
            </a:extLst>
          </p:cNvPr>
          <p:cNvSpPr/>
          <p:nvPr/>
        </p:nvSpPr>
        <p:spPr>
          <a:xfrm>
            <a:off x="671661" y="3737316"/>
            <a:ext cx="3756130" cy="162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5424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Sicomines (ДР Конго)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6">
            <a:extLst>
              <a:ext uri="{FF2B5EF4-FFF2-40B4-BE49-F238E27FC236}">
                <a16:creationId xmlns:a16="http://schemas.microsoft.com/office/drawing/2014/main" id="{231F74DB-BF32-C8B0-02FE-97518F0D68DA}"/>
              </a:ext>
            </a:extLst>
          </p:cNvPr>
          <p:cNvSpPr/>
          <p:nvPr/>
        </p:nvSpPr>
        <p:spPr>
          <a:xfrm>
            <a:off x="671660" y="3976408"/>
            <a:ext cx="3900339" cy="7221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1200" dirty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Цифровой двойник мирового уровня, интегрирующий горные работы, обогащение и гидрометаллургию. Унификация стандартов данных и цифровое моделирование ключевого оборудования.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 descr="АО «Разрез Тугнуйский»: дорогу осилит идущий — Обзор отрасли — НедраДВ">
            <a:extLst>
              <a:ext uri="{FF2B5EF4-FFF2-40B4-BE49-F238E27FC236}">
                <a16:creationId xmlns:a16="http://schemas.microsoft.com/office/drawing/2014/main" id="{4773ACE9-C434-D774-75C0-5891F43AE2B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6906" y="832989"/>
            <a:ext cx="2728486" cy="1833246"/>
          </a:xfrm>
          <a:prstGeom prst="rect">
            <a:avLst/>
          </a:prstGeom>
        </p:spPr>
      </p:pic>
      <p:pic>
        <p:nvPicPr>
          <p:cNvPr id="18" name="Рисунок 17" descr="Китайский производитель кобальта в ДР Конго увеличил годовую добычу до  четверти мирового спроса. - ИА &quot;Африканская инициатива&quot;">
            <a:extLst>
              <a:ext uri="{FF2B5EF4-FFF2-40B4-BE49-F238E27FC236}">
                <a16:creationId xmlns:a16="http://schemas.microsoft.com/office/drawing/2014/main" id="{7C00BB80-BFC8-1D17-D312-3FDBE90588E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0970" y="2567629"/>
            <a:ext cx="2747876" cy="179462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6285A78-90B6-DD5B-85E6-635FA95547EC}"/>
              </a:ext>
            </a:extLst>
          </p:cNvPr>
          <p:cNvSpPr txBox="1"/>
          <p:nvPr/>
        </p:nvSpPr>
        <p:spPr>
          <a:xfrm>
            <a:off x="4875277" y="4457437"/>
            <a:ext cx="419483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3 –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Разрез «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Тугнуйский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и разрез «</a:t>
            </a:r>
            <a:r>
              <a:rPr lang="e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Sicomines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56" y="419398"/>
            <a:ext cx="8151688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Цифровые</a:t>
            </a: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</a:t>
            </a: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двойники</a:t>
            </a: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</a:t>
            </a: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для</a:t>
            </a: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</a:t>
            </a: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безопасности</a:t>
            </a: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и </a:t>
            </a: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экологии</a:t>
            </a:r>
            <a:endParaRPr lang="kk-KZ" sz="24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B4D3996-939C-09CE-AE2F-083A7E350381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8FB1C74-31C1-9A56-0118-EA10C79D0AFC}"/>
              </a:ext>
            </a:extLst>
          </p:cNvPr>
          <p:cNvSpPr txBox="1"/>
          <p:nvPr/>
        </p:nvSpPr>
        <p:spPr>
          <a:xfrm>
            <a:off x="203952" y="4359763"/>
            <a:ext cx="495251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4 -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направления цифровизации и ИИ </a:t>
            </a:r>
          </a:p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управлении рисками горного производства</a:t>
            </a:r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Image 0" descr="preencoded.png">
            <a:extLst>
              <a:ext uri="{FF2B5EF4-FFF2-40B4-BE49-F238E27FC236}">
                <a16:creationId xmlns:a16="http://schemas.microsoft.com/office/drawing/2014/main" id="{96182A18-75DE-E831-85FF-71A89E102C8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194" y="904447"/>
            <a:ext cx="4150289" cy="3552743"/>
          </a:xfrm>
          <a:prstGeom prst="rect">
            <a:avLst/>
          </a:prstGeom>
        </p:spPr>
      </p:pic>
      <p:sp>
        <p:nvSpPr>
          <p:cNvPr id="24" name="Text 2">
            <a:extLst>
              <a:ext uri="{FF2B5EF4-FFF2-40B4-BE49-F238E27FC236}">
                <a16:creationId xmlns:a16="http://schemas.microsoft.com/office/drawing/2014/main" id="{F2858463-C621-5891-5CD8-333249EF141A}"/>
              </a:ext>
            </a:extLst>
          </p:cNvPr>
          <p:cNvSpPr/>
          <p:nvPr/>
        </p:nvSpPr>
        <p:spPr>
          <a:xfrm>
            <a:off x="785182" y="1816049"/>
            <a:ext cx="2070523" cy="458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Мониторинг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 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ea typeface="Libre Baskerville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4000"/>
              </a:lnSpc>
              <a:buNone/>
            </a:pP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рисков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 ДТП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3">
            <a:extLst>
              <a:ext uri="{FF2B5EF4-FFF2-40B4-BE49-F238E27FC236}">
                <a16:creationId xmlns:a16="http://schemas.microsoft.com/office/drawing/2014/main" id="{DC27DB6C-8C73-A5DC-D097-D2B7D3FCC3B6}"/>
              </a:ext>
            </a:extLst>
          </p:cNvPr>
          <p:cNvSpPr/>
          <p:nvPr/>
        </p:nvSpPr>
        <p:spPr>
          <a:xfrm>
            <a:off x="3026266" y="1730295"/>
            <a:ext cx="1669719" cy="458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3D модель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и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 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ea typeface="Libre Baskerville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4000"/>
              </a:lnSpc>
              <a:buNone/>
            </a:pP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обрушение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4">
            <a:extLst>
              <a:ext uri="{FF2B5EF4-FFF2-40B4-BE49-F238E27FC236}">
                <a16:creationId xmlns:a16="http://schemas.microsoft.com/office/drawing/2014/main" id="{514AFB63-F324-280A-751D-63D94761E7AE}"/>
              </a:ext>
            </a:extLst>
          </p:cNvPr>
          <p:cNvSpPr/>
          <p:nvPr/>
        </p:nvSpPr>
        <p:spPr>
          <a:xfrm>
            <a:off x="2422696" y="3418959"/>
            <a:ext cx="1385783" cy="458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Детекция газа и позиции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5">
            <a:extLst>
              <a:ext uri="{FF2B5EF4-FFF2-40B4-BE49-F238E27FC236}">
                <a16:creationId xmlns:a16="http://schemas.microsoft.com/office/drawing/2014/main" id="{FA10D1AE-C110-8F40-BD25-AE9691D8E64D}"/>
              </a:ext>
            </a:extLst>
          </p:cNvPr>
          <p:cNvSpPr/>
          <p:nvPr/>
        </p:nvSpPr>
        <p:spPr>
          <a:xfrm>
            <a:off x="5230777" y="1226509"/>
            <a:ext cx="3484570" cy="8188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В ЮАР система </a:t>
            </a:r>
            <a:r>
              <a:rPr lang="en-US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TMM Digital Twin</a:t>
            </a:r>
            <a:r>
              <a:rPr lang="en-US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использует ИИ для оценки рисков взаимодействия транспортных средств в карьере. На свинцово-цинковом руднике в Китае платформа </a:t>
            </a:r>
            <a:r>
              <a:rPr lang="en-US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AI+Data</a:t>
            </a:r>
            <a:r>
              <a:rPr lang="en-US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обеспечивает миллиметровое 3D-моделирование, выявляет обрушения кровли и фиксирует аномалии газодинамических параметров в реальном времени.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4489" y="346770"/>
            <a:ext cx="7799636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2) ИИ для прогнозирования устойчивости горных массивов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13AB587-97AB-FCFD-7499-78453CFE113F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0E4CF109-7747-4E1C-4D6F-0BCB7A38A557}"/>
              </a:ext>
            </a:extLst>
          </p:cNvPr>
          <p:cNvSpPr/>
          <p:nvPr/>
        </p:nvSpPr>
        <p:spPr>
          <a:xfrm>
            <a:off x="200172" y="998988"/>
            <a:ext cx="1759058" cy="4020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2400" b="1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91%</a:t>
            </a:r>
            <a:endParaRPr lang="en-US" sz="2400" b="1" dirty="0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9F6D9B0C-A8AA-1413-67D9-C731F3DE206D}"/>
              </a:ext>
            </a:extLst>
          </p:cNvPr>
          <p:cNvSpPr/>
          <p:nvPr/>
        </p:nvSpPr>
        <p:spPr>
          <a:xfrm>
            <a:off x="200172" y="1540425"/>
            <a:ext cx="1759058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45424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СФУ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4">
            <a:extLst>
              <a:ext uri="{FF2B5EF4-FFF2-40B4-BE49-F238E27FC236}">
                <a16:creationId xmlns:a16="http://schemas.microsoft.com/office/drawing/2014/main" id="{04B3A625-6A87-3233-6EC5-0F943A7EED0E}"/>
              </a:ext>
            </a:extLst>
          </p:cNvPr>
          <p:cNvSpPr/>
          <p:nvPr/>
        </p:nvSpPr>
        <p:spPr>
          <a:xfrm>
            <a:off x="200172" y="1793582"/>
            <a:ext cx="2217564" cy="5435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24000"/>
              </a:lnSpc>
              <a:buNone/>
            </a:pPr>
            <a:r>
              <a:rPr lang="en-US" sz="1400" dirty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Точность классификации состояния массивов по акустической эмиссии и упругим волнам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5">
            <a:extLst>
              <a:ext uri="{FF2B5EF4-FFF2-40B4-BE49-F238E27FC236}">
                <a16:creationId xmlns:a16="http://schemas.microsoft.com/office/drawing/2014/main" id="{931671B6-5D74-CBCC-164B-69E281274C83}"/>
              </a:ext>
            </a:extLst>
          </p:cNvPr>
          <p:cNvSpPr/>
          <p:nvPr/>
        </p:nvSpPr>
        <p:spPr>
          <a:xfrm>
            <a:off x="2626963" y="998988"/>
            <a:ext cx="1759058" cy="4020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2400" b="1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94</a:t>
            </a:r>
            <a:r>
              <a:rPr lang="ru-RU" sz="2400" b="1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,</a:t>
            </a:r>
            <a:r>
              <a:rPr lang="en-US" sz="2400" b="1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6%</a:t>
            </a:r>
            <a:endParaRPr lang="en-US" sz="2400" b="1" dirty="0"/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5943EE00-DF19-1311-BD75-5C00FDD3843F}"/>
              </a:ext>
            </a:extLst>
          </p:cNvPr>
          <p:cNvSpPr/>
          <p:nvPr/>
        </p:nvSpPr>
        <p:spPr>
          <a:xfrm>
            <a:off x="2497711" y="1540425"/>
            <a:ext cx="1888310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45424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Провалы поверхности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E8429CE7-D5CD-0921-B6E9-71005798F27B}"/>
              </a:ext>
            </a:extLst>
          </p:cNvPr>
          <p:cNvSpPr/>
          <p:nvPr/>
        </p:nvSpPr>
        <p:spPr>
          <a:xfrm>
            <a:off x="2497711" y="1793582"/>
            <a:ext cx="1888310" cy="5435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24000"/>
              </a:lnSpc>
              <a:buNone/>
            </a:pPr>
            <a:r>
              <a:rPr lang="en-US" sz="1400" dirty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Нейросетевая модель прогноза провалов над старыми выработками (Донбасс)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553E6BF5-2324-6BFB-FEB8-68E2C6B6EC91}"/>
              </a:ext>
            </a:extLst>
          </p:cNvPr>
          <p:cNvSpPr/>
          <p:nvPr/>
        </p:nvSpPr>
        <p:spPr>
          <a:xfrm>
            <a:off x="1413567" y="3211800"/>
            <a:ext cx="1759058" cy="4020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2400" b="1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96</a:t>
            </a:r>
            <a:r>
              <a:rPr lang="ru-RU" sz="2400" b="1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,</a:t>
            </a:r>
            <a:r>
              <a:rPr lang="en-US" sz="2400" b="1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77%</a:t>
            </a:r>
            <a:endParaRPr lang="en-US" sz="2400" b="1" dirty="0"/>
          </a:p>
        </p:txBody>
      </p:sp>
      <p:sp>
        <p:nvSpPr>
          <p:cNvPr id="25" name="Text 9">
            <a:extLst>
              <a:ext uri="{FF2B5EF4-FFF2-40B4-BE49-F238E27FC236}">
                <a16:creationId xmlns:a16="http://schemas.microsoft.com/office/drawing/2014/main" id="{09378D93-C0CF-DF6E-08DB-6E020011AFFD}"/>
              </a:ext>
            </a:extLst>
          </p:cNvPr>
          <p:cNvSpPr/>
          <p:nvPr/>
        </p:nvSpPr>
        <p:spPr>
          <a:xfrm>
            <a:off x="1413567" y="3753237"/>
            <a:ext cx="1759058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45424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Deep Forest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10">
            <a:extLst>
              <a:ext uri="{FF2B5EF4-FFF2-40B4-BE49-F238E27FC236}">
                <a16:creationId xmlns:a16="http://schemas.microsoft.com/office/drawing/2014/main" id="{53CCA697-333C-2DE4-6C8F-456F5CDDAE8C}"/>
              </a:ext>
            </a:extLst>
          </p:cNvPr>
          <p:cNvSpPr/>
          <p:nvPr/>
        </p:nvSpPr>
        <p:spPr>
          <a:xfrm>
            <a:off x="573437" y="4006393"/>
            <a:ext cx="3456122" cy="5435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24000"/>
              </a:lnSpc>
              <a:buNone/>
            </a:pPr>
            <a:r>
              <a:rPr lang="en-US" sz="1400" dirty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Лучший алгоритм для прогноза устойчивости целиков и горных ударов (Nature Sci. Reports, 2025)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Рисунок 26" descr="Применение AI для разведки полезных ископаемых - Micromine">
            <a:extLst>
              <a:ext uri="{FF2B5EF4-FFF2-40B4-BE49-F238E27FC236}">
                <a16:creationId xmlns:a16="http://schemas.microsoft.com/office/drawing/2014/main" id="{5419BC65-9593-FA88-0E55-E379D9E8292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5996" y="1148206"/>
            <a:ext cx="4320804" cy="2605031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42CA8AFE-EE1D-8696-562A-AD1E37DABBC8}"/>
              </a:ext>
            </a:extLst>
          </p:cNvPr>
          <p:cNvSpPr txBox="1"/>
          <p:nvPr/>
        </p:nvSpPr>
        <p:spPr>
          <a:xfrm>
            <a:off x="4465994" y="4090338"/>
            <a:ext cx="4320805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5 -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прогнозирования устойчивости горных массивов</a:t>
            </a:r>
          </a:p>
          <a:p>
            <a:pPr algn="ctr"/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e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www.micromine.kz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/demystifying-ai-mineral-exploration/</a:t>
            </a:r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244098" y="313867"/>
            <a:ext cx="8655803" cy="429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Оптимизация буровзрывных работ с помощью ИИ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58AB7F8-EE15-7EF2-AFAC-6B33C58F233E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6B6F2446-30E2-2B0F-0C88-33E152445B87}"/>
              </a:ext>
            </a:extLst>
          </p:cNvPr>
          <p:cNvSpPr/>
          <p:nvPr/>
        </p:nvSpPr>
        <p:spPr>
          <a:xfrm>
            <a:off x="5594888" y="1054255"/>
            <a:ext cx="3052994" cy="5953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16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БВР определяют фрагментацию горной массы, сейсмическое воздействие и безопасность. ИИ позволяет контролировать три ключевых параметра: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4">
            <a:extLst>
              <a:ext uri="{FF2B5EF4-FFF2-40B4-BE49-F238E27FC236}">
                <a16:creationId xmlns:a16="http://schemas.microsoft.com/office/drawing/2014/main" id="{04703D4A-EC2F-8A2A-760D-35F3AE4CDE34}"/>
              </a:ext>
            </a:extLst>
          </p:cNvPr>
          <p:cNvSpPr/>
          <p:nvPr/>
        </p:nvSpPr>
        <p:spPr>
          <a:xfrm>
            <a:off x="5594887" y="2631877"/>
            <a:ext cx="3052993" cy="5953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16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«Норникель»:</a:t>
            </a:r>
            <a:r>
              <a:rPr lang="en-US" sz="16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отклонения модели от фактических </a:t>
            </a:r>
            <a:r>
              <a:rPr lang="en-US" sz="16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данных</a:t>
            </a:r>
            <a:r>
              <a:rPr lang="en-US" sz="16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–</a:t>
            </a:r>
            <a:r>
              <a:rPr lang="en-US" sz="16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менее</a:t>
            </a:r>
            <a:r>
              <a:rPr lang="en-US" sz="16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 6%</a:t>
            </a:r>
            <a:r>
              <a:rPr lang="en-US" sz="16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, документация на 95% соответствует требованиям.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Image 2" descr="preencoded.png">
            <a:extLst>
              <a:ext uri="{FF2B5EF4-FFF2-40B4-BE49-F238E27FC236}">
                <a16:creationId xmlns:a16="http://schemas.microsoft.com/office/drawing/2014/main" id="{D8871AE7-57D6-4A5C-545A-3FB3D02298F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5930" y="4220066"/>
            <a:ext cx="159469" cy="159469"/>
          </a:xfrm>
          <a:prstGeom prst="rect">
            <a:avLst/>
          </a:prstGeom>
        </p:spPr>
      </p:pic>
      <p:sp>
        <p:nvSpPr>
          <p:cNvPr id="21" name="Text 5">
            <a:extLst>
              <a:ext uri="{FF2B5EF4-FFF2-40B4-BE49-F238E27FC236}">
                <a16:creationId xmlns:a16="http://schemas.microsoft.com/office/drawing/2014/main" id="{09E49B9B-25BF-694B-F24E-9007F593D66C}"/>
              </a:ext>
            </a:extLst>
          </p:cNvPr>
          <p:cNvSpPr/>
          <p:nvPr/>
        </p:nvSpPr>
        <p:spPr>
          <a:xfrm>
            <a:off x="841549" y="4170298"/>
            <a:ext cx="2305348" cy="166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Сейсмическое воздействие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6">
            <a:extLst>
              <a:ext uri="{FF2B5EF4-FFF2-40B4-BE49-F238E27FC236}">
                <a16:creationId xmlns:a16="http://schemas.microsoft.com/office/drawing/2014/main" id="{AC4BEC24-54AA-D017-316B-055DCF1CBD6F}"/>
              </a:ext>
            </a:extLst>
          </p:cNvPr>
          <p:cNvSpPr/>
          <p:nvPr/>
        </p:nvSpPr>
        <p:spPr>
          <a:xfrm>
            <a:off x="841549" y="4453905"/>
            <a:ext cx="2305348" cy="2976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Предотвращение обвалов и снижение потерь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Image 3" descr="preencoded.png">
            <a:extLst>
              <a:ext uri="{FF2B5EF4-FFF2-40B4-BE49-F238E27FC236}">
                <a16:creationId xmlns:a16="http://schemas.microsoft.com/office/drawing/2014/main" id="{87ED1AB0-9775-BC33-3B9D-B737359601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86348" y="4220066"/>
            <a:ext cx="159469" cy="159469"/>
          </a:xfrm>
          <a:prstGeom prst="rect">
            <a:avLst/>
          </a:prstGeom>
        </p:spPr>
      </p:pic>
      <p:sp>
        <p:nvSpPr>
          <p:cNvPr id="24" name="Text 7">
            <a:extLst>
              <a:ext uri="{FF2B5EF4-FFF2-40B4-BE49-F238E27FC236}">
                <a16:creationId xmlns:a16="http://schemas.microsoft.com/office/drawing/2014/main" id="{B348E216-2C14-E7DB-A0B9-74BC180F0DC2}"/>
              </a:ext>
            </a:extLst>
          </p:cNvPr>
          <p:cNvSpPr/>
          <p:nvPr/>
        </p:nvSpPr>
        <p:spPr>
          <a:xfrm>
            <a:off x="3591967" y="4170298"/>
            <a:ext cx="2305422" cy="166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Смещение горной массы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8">
            <a:extLst>
              <a:ext uri="{FF2B5EF4-FFF2-40B4-BE49-F238E27FC236}">
                <a16:creationId xmlns:a16="http://schemas.microsoft.com/office/drawing/2014/main" id="{96236417-BF23-162F-B53A-A5D6CF6AE630}"/>
              </a:ext>
            </a:extLst>
          </p:cNvPr>
          <p:cNvSpPr/>
          <p:nvPr/>
        </p:nvSpPr>
        <p:spPr>
          <a:xfrm>
            <a:off x="3591967" y="4453905"/>
            <a:ext cx="2305422" cy="2976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Оптимизация параметров взрывания до выхода техники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Image 4" descr="preencoded.png">
            <a:extLst>
              <a:ext uri="{FF2B5EF4-FFF2-40B4-BE49-F238E27FC236}">
                <a16:creationId xmlns:a16="http://schemas.microsoft.com/office/drawing/2014/main" id="{3011957C-11DA-EC08-A58C-E528E75EFF6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36841" y="4220066"/>
            <a:ext cx="159469" cy="159469"/>
          </a:xfrm>
          <a:prstGeom prst="rect">
            <a:avLst/>
          </a:prstGeom>
        </p:spPr>
      </p:pic>
      <p:sp>
        <p:nvSpPr>
          <p:cNvPr id="27" name="Text 9">
            <a:extLst>
              <a:ext uri="{FF2B5EF4-FFF2-40B4-BE49-F238E27FC236}">
                <a16:creationId xmlns:a16="http://schemas.microsoft.com/office/drawing/2014/main" id="{397CF1FF-8E8F-2B22-2877-EF4CCB1B3604}"/>
              </a:ext>
            </a:extLst>
          </p:cNvPr>
          <p:cNvSpPr/>
          <p:nvPr/>
        </p:nvSpPr>
        <p:spPr>
          <a:xfrm>
            <a:off x="6342459" y="4170298"/>
            <a:ext cx="2305422" cy="166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Фрагментация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10">
            <a:extLst>
              <a:ext uri="{FF2B5EF4-FFF2-40B4-BE49-F238E27FC236}">
                <a16:creationId xmlns:a16="http://schemas.microsoft.com/office/drawing/2014/main" id="{BD975D3B-096B-B513-B722-FCA13DB655AD}"/>
              </a:ext>
            </a:extLst>
          </p:cNvPr>
          <p:cNvSpPr/>
          <p:nvPr/>
        </p:nvSpPr>
        <p:spPr>
          <a:xfrm>
            <a:off x="6342459" y="4453905"/>
            <a:ext cx="2305422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Снижение затрат на обогащение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" name="Рисунок 28" descr="«Давтех»: технологии оптимизации буровзрывных работ">
            <a:extLst>
              <a:ext uri="{FF2B5EF4-FFF2-40B4-BE49-F238E27FC236}">
                <a16:creationId xmlns:a16="http://schemas.microsoft.com/office/drawing/2014/main" id="{C4CB9E80-41C8-755C-0ED7-542D08C435D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91892" y="812401"/>
            <a:ext cx="3417376" cy="2414559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4CE0B3FF-B5DB-4729-BE04-9068A7F8B4F7}"/>
              </a:ext>
            </a:extLst>
          </p:cNvPr>
          <p:cNvSpPr txBox="1"/>
          <p:nvPr/>
        </p:nvSpPr>
        <p:spPr>
          <a:xfrm>
            <a:off x="154983" y="3344475"/>
            <a:ext cx="509119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6 -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Программно-аппаратные комплекс «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Гравикс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позволяющий вести автоматизированный контроль качества горной массы, точный расчёт сетки скважин и объёма используемых активных веществ 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e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dprom.online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/mining/</a:t>
            </a:r>
            <a:r>
              <a:rPr lang="e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dbo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/davteh-optimizatseeya-burovzryvnyh-rabot-mwr26/</a:t>
            </a:r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4489" y="412759"/>
            <a:ext cx="7770837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ИИ для классификации пород и руд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A2E4D2E-D742-BA7A-5F63-D28533264868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pic>
        <p:nvPicPr>
          <p:cNvPr id="10" name="Image 0" descr="preencoded.png">
            <a:extLst>
              <a:ext uri="{FF2B5EF4-FFF2-40B4-BE49-F238E27FC236}">
                <a16:creationId xmlns:a16="http://schemas.microsoft.com/office/drawing/2014/main" id="{2D70FB90-84D2-9ED8-E0AE-817BA0874F5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087" y="1026395"/>
            <a:ext cx="1782132" cy="1101406"/>
          </a:xfrm>
          <a:prstGeom prst="rect">
            <a:avLst/>
          </a:prstGeom>
        </p:spPr>
      </p:pic>
      <p:sp>
        <p:nvSpPr>
          <p:cNvPr id="11" name="Text 2">
            <a:extLst>
              <a:ext uri="{FF2B5EF4-FFF2-40B4-BE49-F238E27FC236}">
                <a16:creationId xmlns:a16="http://schemas.microsoft.com/office/drawing/2014/main" id="{02B2E46A-775A-67C1-5957-576A76E0B600}"/>
              </a:ext>
            </a:extLst>
          </p:cNvPr>
          <p:cNvSpPr/>
          <p:nvPr/>
        </p:nvSpPr>
        <p:spPr>
          <a:xfrm>
            <a:off x="496119" y="2645941"/>
            <a:ext cx="259913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Компьютерное зрение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3">
            <a:extLst>
              <a:ext uri="{FF2B5EF4-FFF2-40B4-BE49-F238E27FC236}">
                <a16:creationId xmlns:a16="http://schemas.microsoft.com/office/drawing/2014/main" id="{9DE1E063-1923-DAB7-E1BE-FE6A68779D8B}"/>
              </a:ext>
            </a:extLst>
          </p:cNvPr>
          <p:cNvSpPr/>
          <p:nvPr/>
        </p:nvSpPr>
        <p:spPr>
          <a:xfrm>
            <a:off x="496119" y="2952452"/>
            <a:ext cx="2599134" cy="13608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Нейросеть ResNet18 для идентификации минералов: точность </a:t>
            </a:r>
            <a:r>
              <a:rPr lang="en-US" sz="14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более 98%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. Ошибка определения полезного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компонента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не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более 6%, что выше экспертных оценок геологов.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Image 1" descr="preencoded.png">
            <a:extLst>
              <a:ext uri="{FF2B5EF4-FFF2-40B4-BE49-F238E27FC236}">
                <a16:creationId xmlns:a16="http://schemas.microsoft.com/office/drawing/2014/main" id="{1ABCC17F-FC72-12C4-F65C-AFAD7AF1DC5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1401" y="1026395"/>
            <a:ext cx="1782132" cy="1101406"/>
          </a:xfrm>
          <a:prstGeom prst="rect">
            <a:avLst/>
          </a:prstGeom>
        </p:spPr>
      </p:pic>
      <p:sp>
        <p:nvSpPr>
          <p:cNvPr id="15" name="Text 4">
            <a:extLst>
              <a:ext uri="{FF2B5EF4-FFF2-40B4-BE49-F238E27FC236}">
                <a16:creationId xmlns:a16="http://schemas.microsoft.com/office/drawing/2014/main" id="{8417B2D9-6B9D-9FAA-69A6-C865CFCC053A}"/>
              </a:ext>
            </a:extLst>
          </p:cNvPr>
          <p:cNvSpPr/>
          <p:nvPr/>
        </p:nvSpPr>
        <p:spPr>
          <a:xfrm>
            <a:off x="3272433" y="2645941"/>
            <a:ext cx="259913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XRT-сепарация с ИИ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5">
            <a:extLst>
              <a:ext uri="{FF2B5EF4-FFF2-40B4-BE49-F238E27FC236}">
                <a16:creationId xmlns:a16="http://schemas.microsoft.com/office/drawing/2014/main" id="{3E98B1A7-2A77-52BB-F2B7-8CACBFBE3CEE}"/>
              </a:ext>
            </a:extLst>
          </p:cNvPr>
          <p:cNvSpPr/>
          <p:nvPr/>
        </p:nvSpPr>
        <p:spPr>
          <a:xfrm>
            <a:off x="3272433" y="2952452"/>
            <a:ext cx="2663418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Первая в России установка (УГГУ). Нейросеть анализирует внутреннюю структуру образца и принимает решение о сортировке с точностью </a:t>
            </a:r>
            <a:r>
              <a:rPr lang="en-US" sz="14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более 98%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. Эффективна для цветных, чёрных, редкоземельных металлов.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Image 2" descr="preencoded.png">
            <a:extLst>
              <a:ext uri="{FF2B5EF4-FFF2-40B4-BE49-F238E27FC236}">
                <a16:creationId xmlns:a16="http://schemas.microsoft.com/office/drawing/2014/main" id="{49B7FCE8-19F9-41AB-E5B3-D248401DCDF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7715" y="1026395"/>
            <a:ext cx="1782132" cy="1101406"/>
          </a:xfrm>
          <a:prstGeom prst="rect">
            <a:avLst/>
          </a:prstGeom>
        </p:spPr>
      </p:pic>
      <p:sp>
        <p:nvSpPr>
          <p:cNvPr id="18" name="Text 6">
            <a:extLst>
              <a:ext uri="{FF2B5EF4-FFF2-40B4-BE49-F238E27FC236}">
                <a16:creationId xmlns:a16="http://schemas.microsoft.com/office/drawing/2014/main" id="{0E7C6FA8-3EDD-67C8-E0F5-49B9C783CDDF}"/>
              </a:ext>
            </a:extLst>
          </p:cNvPr>
          <p:cNvSpPr/>
          <p:nvPr/>
        </p:nvSpPr>
        <p:spPr>
          <a:xfrm>
            <a:off x="6149484" y="2645941"/>
            <a:ext cx="259913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Анализ ГИС и химсостава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7">
            <a:extLst>
              <a:ext uri="{FF2B5EF4-FFF2-40B4-BE49-F238E27FC236}">
                <a16:creationId xmlns:a16="http://schemas.microsoft.com/office/drawing/2014/main" id="{7EE132D9-F8B3-31B4-3E62-2C60E8BA222B}"/>
              </a:ext>
            </a:extLst>
          </p:cNvPr>
          <p:cNvSpPr/>
          <p:nvPr/>
        </p:nvSpPr>
        <p:spPr>
          <a:xfrm>
            <a:off x="6149484" y="2952452"/>
            <a:ext cx="2599134" cy="1134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Случайный лес и иерархическая кластеризация для формирования литотипов пород. Логистическая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регрессия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точность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~76% для распространённых типов пород.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22520B5-7A25-029E-3A24-F28E7419E502}"/>
              </a:ext>
            </a:extLst>
          </p:cNvPr>
          <p:cNvSpPr txBox="1"/>
          <p:nvPr/>
        </p:nvSpPr>
        <p:spPr>
          <a:xfrm>
            <a:off x="85241" y="2155899"/>
            <a:ext cx="851873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7 -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Изображение, созданное искусственным интеллектом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607</TotalTime>
  <Words>1128</Words>
  <Application>Microsoft Macintosh PowerPoint</Application>
  <PresentationFormat>Экран (16:9)</PresentationFormat>
  <Paragraphs>115</Paragraphs>
  <Slides>11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Times New Roman</vt:lpstr>
      <vt:lpstr>Libre Baskerville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Admin</dc:creator>
  <cp:lastModifiedBy>Aigerim</cp:lastModifiedBy>
  <cp:revision>16</cp:revision>
  <dcterms:created xsi:type="dcterms:W3CDTF">2026-05-17T11:18:59Z</dcterms:created>
  <dcterms:modified xsi:type="dcterms:W3CDTF">2026-08-07T16:40:50Z</dcterms:modified>
</cp:coreProperties>
</file>