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0" r:id="rId2"/>
    <p:sldId id="257" r:id="rId3"/>
    <p:sldId id="267" r:id="rId4"/>
    <p:sldId id="305" r:id="rId5"/>
    <p:sldId id="439" r:id="rId6"/>
    <p:sldId id="440" r:id="rId7"/>
    <p:sldId id="444" r:id="rId8"/>
    <p:sldId id="443" r:id="rId9"/>
    <p:sldId id="442" r:id="rId10"/>
    <p:sldId id="441" r:id="rId11"/>
    <p:sldId id="445" r:id="rId12"/>
    <p:sldId id="446" r:id="rId13"/>
    <p:sldId id="447" r:id="rId14"/>
    <p:sldId id="448" r:id="rId15"/>
    <p:sldId id="449" r:id="rId16"/>
    <p:sldId id="450" r:id="rId17"/>
    <p:sldId id="451" r:id="rId18"/>
    <p:sldId id="452" r:id="rId19"/>
    <p:sldId id="453" r:id="rId20"/>
    <p:sldId id="457" r:id="rId21"/>
    <p:sldId id="458" r:id="rId22"/>
    <p:sldId id="459" r:id="rId23"/>
    <p:sldId id="460" r:id="rId24"/>
    <p:sldId id="461" r:id="rId25"/>
    <p:sldId id="454" r:id="rId26"/>
    <p:sldId id="455" r:id="rId27"/>
    <p:sldId id="456" r:id="rId28"/>
    <p:sldId id="462" r:id="rId29"/>
    <p:sldId id="311" r:id="rId3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66" autoAdjust="0"/>
    <p:restoredTop sz="94660"/>
  </p:normalViewPr>
  <p:slideViewPr>
    <p:cSldViewPr snapToGrid="0">
      <p:cViewPr varScale="1">
        <p:scale>
          <a:sx n="83" d="100"/>
          <a:sy n="83" d="100"/>
        </p:scale>
        <p:origin x="366"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FC5579-FAE3-4394-8581-4CB4C31F0D77}"/>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F9D272F0-1806-4DF4-B962-97EF8EA2DE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AC3D5F0B-0FE0-4F92-AD86-80CEDBF1F262}"/>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5" name="Нижний колонтитул 4">
            <a:extLst>
              <a:ext uri="{FF2B5EF4-FFF2-40B4-BE49-F238E27FC236}">
                <a16:creationId xmlns:a16="http://schemas.microsoft.com/office/drawing/2014/main" id="{975E8308-3279-49C6-A136-8B350CAFC68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9E0C586-D722-4B62-B964-3CF223E6EC49}"/>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1293337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2A7352-786A-41F6-B722-7D6D838D947C}"/>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017F607A-FFE9-4DC7-9149-F0F5554288C2}"/>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4E7A9F8-F753-4914-970B-7F5D3792F9CF}"/>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5" name="Нижний колонтитул 4">
            <a:extLst>
              <a:ext uri="{FF2B5EF4-FFF2-40B4-BE49-F238E27FC236}">
                <a16:creationId xmlns:a16="http://schemas.microsoft.com/office/drawing/2014/main" id="{31CAD8EF-E274-48CC-8FED-0FCB7545102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D22CFE8-10FC-4B91-9946-ED9D758F539A}"/>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2980446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1DC4F9E9-3372-489B-829C-A54D97D2BCEA}"/>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FE12A607-0998-44E5-AAF5-727C60D20F3F}"/>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D9CF37A-3767-48D7-92DE-7C0CFF4E063D}"/>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5" name="Нижний колонтитул 4">
            <a:extLst>
              <a:ext uri="{FF2B5EF4-FFF2-40B4-BE49-F238E27FC236}">
                <a16:creationId xmlns:a16="http://schemas.microsoft.com/office/drawing/2014/main" id="{C09FD2D5-CF86-4D9B-82FB-3D2A0611A9F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4187B67-8F05-4D51-981D-16554A1759CC}"/>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2454020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09416C-32B3-4141-AAE8-5BDC917331E6}"/>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1679CD68-0536-46C2-B437-E59F9CC04DA8}"/>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8A7133C-B248-4567-89BB-0F8FFBCF355C}"/>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5" name="Нижний колонтитул 4">
            <a:extLst>
              <a:ext uri="{FF2B5EF4-FFF2-40B4-BE49-F238E27FC236}">
                <a16:creationId xmlns:a16="http://schemas.microsoft.com/office/drawing/2014/main" id="{A15B50D5-D559-4E02-8410-0225F28D53D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5BDD10C-75B4-40C2-A99B-674682255F85}"/>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1493024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AD55BD5-ED23-4B99-BC0B-33AAF8E49184}"/>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B798FC80-5C6A-4B72-B5C7-5432EC1963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220E4D3F-F837-4860-995E-411419F35F2C}"/>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5" name="Нижний колонтитул 4">
            <a:extLst>
              <a:ext uri="{FF2B5EF4-FFF2-40B4-BE49-F238E27FC236}">
                <a16:creationId xmlns:a16="http://schemas.microsoft.com/office/drawing/2014/main" id="{C8E434DB-CA25-4E1D-9BF2-43B3DEE2B11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9BBEED5-5E08-4275-AFC2-242DE50581AA}"/>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3664678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44FFCD-DCF9-4149-A4FC-502AD0551FCD}"/>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B330BF88-B8AB-48F5-8D6A-7C821F66E474}"/>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D61524A1-4ACD-479A-92E4-8BAB14170C46}"/>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5B3DF551-6180-48EF-B695-6A5DC7C6E7B0}"/>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6" name="Нижний колонтитул 5">
            <a:extLst>
              <a:ext uri="{FF2B5EF4-FFF2-40B4-BE49-F238E27FC236}">
                <a16:creationId xmlns:a16="http://schemas.microsoft.com/office/drawing/2014/main" id="{4B0A9248-66BD-4DF4-82A4-7DD8CF4EE6F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5FC2C71D-B771-499B-A28D-0BC6F2D8850B}"/>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1609676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5CF1C9-1FF8-49E5-AC86-F2D0E97F313B}"/>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9B61CCE8-5EE2-4323-A271-2E8B4243AD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7756A682-D49C-4BAB-B1F7-3D531E8175FE}"/>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AE5872B8-09BA-41E0-A321-C7BC4B623F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8D63D057-5D4A-44D2-8EFB-950230E1E6B3}"/>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C5A10345-13A2-4870-80F2-F458AA504EC3}"/>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8" name="Нижний колонтитул 7">
            <a:extLst>
              <a:ext uri="{FF2B5EF4-FFF2-40B4-BE49-F238E27FC236}">
                <a16:creationId xmlns:a16="http://schemas.microsoft.com/office/drawing/2014/main" id="{80F39850-6C21-4243-9601-F3C29BB0A3B0}"/>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C852876A-E731-4296-8FFF-AF1EF0EF3B8A}"/>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2672019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EE706D-D7FE-44BA-B1ED-890E58596BFC}"/>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8B109E96-2118-4064-BF47-EA4B255DD8FF}"/>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4" name="Нижний колонтитул 3">
            <a:extLst>
              <a:ext uri="{FF2B5EF4-FFF2-40B4-BE49-F238E27FC236}">
                <a16:creationId xmlns:a16="http://schemas.microsoft.com/office/drawing/2014/main" id="{53825D38-1D09-45D2-8DC4-6E54782E88D7}"/>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76B90940-B237-4C4C-92EC-7AA6EBFF5F89}"/>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1858171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7DF288FB-BD3B-4EB8-82A6-8B50DA1B93C2}"/>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3" name="Нижний колонтитул 2">
            <a:extLst>
              <a:ext uri="{FF2B5EF4-FFF2-40B4-BE49-F238E27FC236}">
                <a16:creationId xmlns:a16="http://schemas.microsoft.com/office/drawing/2014/main" id="{7BE8C690-2264-41DD-B732-998E3020C37F}"/>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878CBBBB-97F3-4B4B-BCB6-281E6FE0867D}"/>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1128758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9F24A4-0F15-4016-8F03-51DF43E6154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0399942B-2319-4D78-9C6A-148C9B229B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2D7D8733-0BE8-4315-9096-6A41D7AD0E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5EC44434-5B87-4E1C-B160-307179DB8D72}"/>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6" name="Нижний колонтитул 5">
            <a:extLst>
              <a:ext uri="{FF2B5EF4-FFF2-40B4-BE49-F238E27FC236}">
                <a16:creationId xmlns:a16="http://schemas.microsoft.com/office/drawing/2014/main" id="{577607C5-D9B7-42B5-9080-3F4FBFA7C8A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CE0A0BB0-4639-40D5-9607-D5BEED05BF4B}"/>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2942112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0E96C93-0702-4ACB-A86F-37317482F923}"/>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7EC37526-38FC-4707-B344-36F6079C69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72B5D54E-884C-4E18-A95E-2B6153DCB2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4E17B44-524A-4088-B345-35DD8D4F0FF6}"/>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6" name="Нижний колонтитул 5">
            <a:extLst>
              <a:ext uri="{FF2B5EF4-FFF2-40B4-BE49-F238E27FC236}">
                <a16:creationId xmlns:a16="http://schemas.microsoft.com/office/drawing/2014/main" id="{4274224C-BCED-412A-8291-5F5B06E1C9E1}"/>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90F88942-9942-4568-8BF4-1565A1ADEE48}"/>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3882515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AC7CF12-2938-4E34-9FA3-AD126C132D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6EB5F90B-EEBD-48EF-ACD7-C0E6A0DA95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3A6A8AA2-9599-4C03-BAED-E84D4792C1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81AE60-9F2A-4BCC-99C9-9427F5176421}" type="datetimeFigureOut">
              <a:rPr lang="ru-RU" smtClean="0"/>
              <a:t>10.11.2025</a:t>
            </a:fld>
            <a:endParaRPr lang="ru-RU"/>
          </a:p>
        </p:txBody>
      </p:sp>
      <p:sp>
        <p:nvSpPr>
          <p:cNvPr id="5" name="Нижний колонтитул 4">
            <a:extLst>
              <a:ext uri="{FF2B5EF4-FFF2-40B4-BE49-F238E27FC236}">
                <a16:creationId xmlns:a16="http://schemas.microsoft.com/office/drawing/2014/main" id="{39874260-4E64-4995-BCC4-45508ED92A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C7E0FAB3-CF5B-403E-B7F5-BE62BA762C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6F4874-CB61-4BD6-A0E0-27D153917A3A}" type="slidenum">
              <a:rPr lang="ru-RU" smtClean="0"/>
              <a:t>‹#›</a:t>
            </a:fld>
            <a:endParaRPr lang="ru-RU"/>
          </a:p>
        </p:txBody>
      </p:sp>
    </p:spTree>
    <p:extLst>
      <p:ext uri="{BB962C8B-B14F-4D97-AF65-F5344CB8AC3E}">
        <p14:creationId xmlns:p14="http://schemas.microsoft.com/office/powerpoint/2010/main" val="2262532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1130410-3DB2-4644-8D83-E94EF6F160C3}"/>
              </a:ext>
            </a:extLst>
          </p:cNvPr>
          <p:cNvSpPr txBox="1"/>
          <p:nvPr/>
        </p:nvSpPr>
        <p:spPr>
          <a:xfrm>
            <a:off x="578200" y="1571053"/>
            <a:ext cx="10679868" cy="4283417"/>
          </a:xfrm>
          <a:prstGeom prst="rect">
            <a:avLst/>
          </a:prstGeom>
          <a:noFill/>
        </p:spPr>
        <p:txBody>
          <a:bodyPr wrap="square">
            <a:spAutoFit/>
          </a:bodyPr>
          <a:lstStyle/>
          <a:p>
            <a:pPr algn="ctr"/>
            <a:r>
              <a:rPr lang="ru-RU" sz="2400" b="1" i="0" dirty="0">
                <a:solidFill>
                  <a:srgbClr val="002060"/>
                </a:solidFill>
                <a:effectLst/>
                <a:latin typeface="Times New Roman" panose="02020603050405020304" pitchFamily="18" charset="0"/>
                <a:cs typeface="Times New Roman" panose="02020603050405020304" pitchFamily="18" charset="0"/>
              </a:rPr>
              <a:t>Дисциплина</a:t>
            </a:r>
            <a:r>
              <a:rPr lang="en-US" sz="2400" b="1" i="0" dirty="0">
                <a:solidFill>
                  <a:srgbClr val="002060"/>
                </a:solidFill>
                <a:effectLst/>
                <a:latin typeface="Times New Roman" panose="02020603050405020304" pitchFamily="18" charset="0"/>
                <a:cs typeface="Times New Roman" panose="02020603050405020304" pitchFamily="18" charset="0"/>
              </a:rPr>
              <a:t>: </a:t>
            </a:r>
            <a:r>
              <a:rPr lang="ru-RU" sz="2400" b="1" i="0" dirty="0">
                <a:solidFill>
                  <a:srgbClr val="002060"/>
                </a:solidFill>
                <a:effectLst/>
                <a:latin typeface="Times New Roman" panose="02020603050405020304" pitchFamily="18" charset="0"/>
                <a:cs typeface="Times New Roman" panose="02020603050405020304" pitchFamily="18" charset="0"/>
              </a:rPr>
              <a:t>Операционные системы реального времени</a:t>
            </a:r>
          </a:p>
          <a:p>
            <a:pPr algn="ctr"/>
            <a:endParaRPr lang="ru-RU" sz="2400" b="0" i="0" dirty="0">
              <a:effectLst/>
              <a:latin typeface="Times New Roman" panose="02020603050405020304" pitchFamily="18" charset="0"/>
              <a:cs typeface="Times New Roman" panose="02020603050405020304" pitchFamily="18" charset="0"/>
            </a:endParaRPr>
          </a:p>
          <a:p>
            <a:pPr algn="ctr"/>
            <a:r>
              <a:rPr lang="ru-RU" sz="2400" b="0" i="0" dirty="0">
                <a:effectLst/>
                <a:latin typeface="Times New Roman" panose="02020603050405020304" pitchFamily="18" charset="0"/>
                <a:cs typeface="Times New Roman" panose="02020603050405020304" pitchFamily="18" charset="0"/>
              </a:rPr>
              <a:t>для студентов образовательной программы </a:t>
            </a:r>
          </a:p>
          <a:p>
            <a:pPr algn="ctr"/>
            <a:r>
              <a:rPr lang="ru-RU" sz="2400" b="0" i="0" dirty="0">
                <a:effectLst/>
                <a:latin typeface="Times New Roman" panose="02020603050405020304" pitchFamily="18" charset="0"/>
                <a:cs typeface="Times New Roman" panose="02020603050405020304" pitchFamily="18" charset="0"/>
              </a:rPr>
              <a:t>6В07101</a:t>
            </a:r>
            <a:r>
              <a:rPr lang="ru-RU" sz="2400" dirty="0">
                <a:latin typeface="Times New Roman" panose="02020603050405020304" pitchFamily="18" charset="0"/>
                <a:cs typeface="Times New Roman" panose="02020603050405020304" pitchFamily="18" charset="0"/>
              </a:rPr>
              <a:t> </a:t>
            </a:r>
            <a:r>
              <a:rPr lang="ru-RU" sz="2400" b="0" i="0" dirty="0">
                <a:effectLst/>
                <a:latin typeface="Times New Roman" panose="02020603050405020304" pitchFamily="18" charset="0"/>
                <a:cs typeface="Times New Roman" panose="02020603050405020304" pitchFamily="18" charset="0"/>
              </a:rPr>
              <a:t>«Автоматизация и управление»</a:t>
            </a:r>
            <a:br>
              <a:rPr lang="ru-RU" sz="2400" dirty="0">
                <a:latin typeface="Times New Roman" panose="02020603050405020304" pitchFamily="18" charset="0"/>
                <a:cs typeface="Times New Roman" panose="02020603050405020304" pitchFamily="18" charset="0"/>
              </a:rPr>
            </a:br>
            <a:endParaRPr lang="ru-RU" sz="2400" b="1" i="0" dirty="0">
              <a:solidFill>
                <a:srgbClr val="002060"/>
              </a:solidFill>
              <a:effectLst/>
              <a:latin typeface="Times New Roman" panose="02020603050405020304" pitchFamily="18" charset="0"/>
              <a:cs typeface="Times New Roman" panose="02020603050405020304" pitchFamily="18" charset="0"/>
            </a:endParaRPr>
          </a:p>
          <a:p>
            <a:pPr algn="ctr"/>
            <a:r>
              <a:rPr lang="ru-RU" sz="2400" b="1" dirty="0">
                <a:solidFill>
                  <a:srgbClr val="002060"/>
                </a:solidFill>
                <a:latin typeface="Times New Roman" panose="02020603050405020304" pitchFamily="18" charset="0"/>
                <a:cs typeface="Times New Roman" panose="02020603050405020304" pitchFamily="18" charset="0"/>
              </a:rPr>
              <a:t>Лекция 8. Принципы системной буферизации ввода/вывода</a:t>
            </a:r>
          </a:p>
          <a:p>
            <a:pPr algn="ctr"/>
            <a:r>
              <a:rPr lang="ru-RU" sz="2400" b="1" dirty="0">
                <a:solidFill>
                  <a:srgbClr val="002060"/>
                </a:solidFill>
                <a:latin typeface="Times New Roman" panose="02020603050405020304" pitchFamily="18" charset="0"/>
                <a:cs typeface="Times New Roman" panose="02020603050405020304" pitchFamily="18" charset="0"/>
              </a:rPr>
              <a:t> и прерывания и особые ситуации в ОС UNIX </a:t>
            </a:r>
          </a:p>
          <a:p>
            <a:pPr algn="ctr">
              <a:lnSpc>
                <a:spcPct val="107000"/>
              </a:lnSpc>
              <a:spcAft>
                <a:spcPts val="800"/>
              </a:spcAft>
            </a:pPr>
            <a:endParaRPr lang="ru-RU" sz="2400" b="1" dirty="0">
              <a:solidFill>
                <a:srgbClr val="002060"/>
              </a:solidFill>
              <a:latin typeface="Times New Roman" panose="02020603050405020304" pitchFamily="18" charset="0"/>
              <a:cs typeface="Times New Roman" panose="02020603050405020304" pitchFamily="18" charset="0"/>
            </a:endParaRPr>
          </a:p>
          <a:p>
            <a:pPr algn="ctr"/>
            <a:endParaRPr lang="ru-RU" sz="2400" b="1" dirty="0">
              <a:solidFill>
                <a:srgbClr val="002060"/>
              </a:solidFill>
              <a:latin typeface="Times New Roman" panose="02020603050405020304" pitchFamily="18" charset="0"/>
              <a:cs typeface="Times New Roman" panose="02020603050405020304" pitchFamily="18" charset="0"/>
            </a:endParaRPr>
          </a:p>
          <a:p>
            <a:pPr algn="ctr"/>
            <a:r>
              <a:rPr lang="ru-RU" sz="2400" dirty="0">
                <a:latin typeface="Times New Roman" panose="02020603050405020304" pitchFamily="18" charset="0"/>
                <a:cs typeface="Times New Roman" panose="02020603050405020304" pitchFamily="18" charset="0"/>
              </a:rPr>
              <a:t>Автор курса</a:t>
            </a:r>
            <a:r>
              <a:rPr lang="en-US" sz="2400" dirty="0">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Булатбаева</a:t>
            </a:r>
            <a:r>
              <a:rPr lang="ru-RU" sz="2400" dirty="0">
                <a:latin typeface="Times New Roman" panose="02020603050405020304" pitchFamily="18" charset="0"/>
                <a:cs typeface="Times New Roman" panose="02020603050405020304" pitchFamily="18" charset="0"/>
              </a:rPr>
              <a:t> Юлия Феликсовна</a:t>
            </a:r>
          </a:p>
          <a:p>
            <a:pPr algn="ctr"/>
            <a:r>
              <a:rPr lang="en-US" sz="2400" dirty="0">
                <a:latin typeface="Times New Roman" panose="02020603050405020304" pitchFamily="18" charset="0"/>
                <a:cs typeface="Times New Roman" panose="02020603050405020304" pitchFamily="18" charset="0"/>
              </a:rPr>
              <a:t>PhD</a:t>
            </a:r>
            <a:r>
              <a:rPr lang="ru-RU" sz="2400" dirty="0">
                <a:latin typeface="Times New Roman" panose="02020603050405020304" pitchFamily="18" charset="0"/>
                <a:cs typeface="Times New Roman" panose="02020603050405020304" pitchFamily="18" charset="0"/>
              </a:rPr>
              <a:t>, доцент кафедры АПП </a:t>
            </a:r>
          </a:p>
        </p:txBody>
      </p:sp>
      <p:sp>
        <p:nvSpPr>
          <p:cNvPr id="7" name="TextBox 6">
            <a:extLst>
              <a:ext uri="{FF2B5EF4-FFF2-40B4-BE49-F238E27FC236}">
                <a16:creationId xmlns:a16="http://schemas.microsoft.com/office/drawing/2014/main" id="{C76C6080-55A6-4F47-BD62-97B5D81AC8AF}"/>
              </a:ext>
            </a:extLst>
          </p:cNvPr>
          <p:cNvSpPr txBox="1"/>
          <p:nvPr/>
        </p:nvSpPr>
        <p:spPr>
          <a:xfrm>
            <a:off x="343487" y="431154"/>
            <a:ext cx="10829497" cy="400110"/>
          </a:xfrm>
          <a:prstGeom prst="rect">
            <a:avLst/>
          </a:prstGeom>
          <a:noFill/>
        </p:spPr>
        <p:txBody>
          <a:bodyPr wrap="square">
            <a:spAutoFit/>
          </a:bodyPr>
          <a:lstStyle/>
          <a:p>
            <a:pPr algn="ctr"/>
            <a:r>
              <a:rPr lang="ru-RU" sz="2000" b="0" i="0" dirty="0">
                <a:effectLst/>
                <a:latin typeface="Times New Roman" panose="02020603050405020304" pitchFamily="18" charset="0"/>
                <a:cs typeface="Times New Roman" panose="02020603050405020304" pitchFamily="18" charset="0"/>
              </a:rPr>
              <a:t>НАО </a:t>
            </a:r>
            <a:r>
              <a:rPr lang="en-US" sz="2000" b="0" i="0" dirty="0">
                <a:effectLst/>
                <a:latin typeface="Times New Roman" panose="02020603050405020304" pitchFamily="18" charset="0"/>
                <a:cs typeface="Times New Roman" panose="02020603050405020304" pitchFamily="18" charset="0"/>
              </a:rPr>
              <a:t>“</a:t>
            </a:r>
            <a:r>
              <a:rPr lang="ru-RU" sz="2000" b="0" i="0" dirty="0">
                <a:effectLst/>
                <a:latin typeface="Times New Roman" panose="02020603050405020304" pitchFamily="18" charset="0"/>
                <a:cs typeface="Times New Roman" panose="02020603050405020304" pitchFamily="18" charset="0"/>
              </a:rPr>
              <a:t>Карагандинский технический университет имени </a:t>
            </a:r>
            <a:r>
              <a:rPr lang="ru-RU" sz="2000" b="0" i="0" dirty="0" err="1">
                <a:effectLst/>
                <a:latin typeface="Times New Roman" panose="02020603050405020304" pitchFamily="18" charset="0"/>
                <a:cs typeface="Times New Roman" panose="02020603050405020304" pitchFamily="18" charset="0"/>
              </a:rPr>
              <a:t>Абылкаса</a:t>
            </a:r>
            <a:r>
              <a:rPr lang="ru-RU" sz="2000" b="0" i="0" dirty="0">
                <a:effectLst/>
                <a:latin typeface="Times New Roman" panose="02020603050405020304" pitchFamily="18" charset="0"/>
                <a:cs typeface="Times New Roman" panose="02020603050405020304" pitchFamily="18" charset="0"/>
              </a:rPr>
              <a:t> </a:t>
            </a:r>
            <a:r>
              <a:rPr lang="ru-RU" sz="2000" b="0" i="0" dirty="0" err="1">
                <a:effectLst/>
                <a:latin typeface="Times New Roman" panose="02020603050405020304" pitchFamily="18" charset="0"/>
                <a:cs typeface="Times New Roman" panose="02020603050405020304" pitchFamily="18" charset="0"/>
              </a:rPr>
              <a:t>Сагинова</a:t>
            </a:r>
            <a:r>
              <a:rPr lang="en-US" sz="2000" b="0" i="0" dirty="0">
                <a:effectLst/>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id="{4E700BB2-2032-4BDF-A747-4B99F4EDD7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18762" y="4176622"/>
            <a:ext cx="2483689" cy="2483689"/>
          </a:xfrm>
          <a:prstGeom prst="rect">
            <a:avLst/>
          </a:prstGeom>
        </p:spPr>
      </p:pic>
      <p:pic>
        <p:nvPicPr>
          <p:cNvPr id="6" name="Рисунок 5">
            <a:extLst>
              <a:ext uri="{FF2B5EF4-FFF2-40B4-BE49-F238E27FC236}">
                <a16:creationId xmlns:a16="http://schemas.microsoft.com/office/drawing/2014/main" id="{4E6C9ED8-CB1B-4282-8A13-2BFECCC37DE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11600" y="275878"/>
            <a:ext cx="1636913" cy="1239584"/>
          </a:xfrm>
          <a:prstGeom prst="rect">
            <a:avLst/>
          </a:prstGeom>
        </p:spPr>
      </p:pic>
    </p:spTree>
    <p:extLst>
      <p:ext uri="{BB962C8B-B14F-4D97-AF65-F5344CB8AC3E}">
        <p14:creationId xmlns:p14="http://schemas.microsoft.com/office/powerpoint/2010/main" val="2417521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id="{AB90F52B-7D55-4E41-96BF-9691FC66F154}"/>
              </a:ext>
            </a:extLst>
          </p:cNvPr>
          <p:cNvSpPr>
            <a:spLocks noGrp="1" noChangeArrowheads="1"/>
          </p:cNvSpPr>
          <p:nvPr>
            <p:ph type="subTitle" idx="1"/>
          </p:nvPr>
        </p:nvSpPr>
        <p:spPr>
          <a:xfrm>
            <a:off x="277091" y="1208060"/>
            <a:ext cx="11826240" cy="4968875"/>
          </a:xfrm>
        </p:spPr>
        <p:txBody>
          <a:bodyPr/>
          <a:lstStyle/>
          <a:p>
            <a:pPr marL="87313" lvl="2" algn="just"/>
            <a:r>
              <a:rPr lang="ru-RU" altLang="ru-RU" sz="2000" b="1" u="sng" dirty="0">
                <a:latin typeface="Verdana" panose="020B0604030504040204" pitchFamily="34" charset="0"/>
                <a:ea typeface="Verdana" panose="020B0604030504040204" pitchFamily="34" charset="0"/>
              </a:rPr>
              <a:t>2 Очереди сообщений.</a:t>
            </a:r>
          </a:p>
          <a:p>
            <a:pPr marL="87313" lvl="2" algn="just"/>
            <a:endParaRPr lang="ru-RU" altLang="ru-RU" sz="2000" b="1" dirty="0">
              <a:latin typeface="Verdana" panose="020B0604030504040204" pitchFamily="34" charset="0"/>
              <a:ea typeface="Verdana" panose="020B0604030504040204" pitchFamily="34" charset="0"/>
            </a:endParaRPr>
          </a:p>
          <a:p>
            <a:pPr algn="just"/>
            <a:r>
              <a:rPr lang="ru-RU" altLang="ru-RU" sz="2000" dirty="0">
                <a:latin typeface="Verdana" panose="020B0604030504040204" pitchFamily="34" charset="0"/>
                <a:ea typeface="Verdana" panose="020B0604030504040204" pitchFamily="34" charset="0"/>
              </a:rPr>
              <a:t>Для обеспечения возможности обмена сообщениями между процессами этот механизм поддерживается следующими системными вызовами: </a:t>
            </a:r>
          </a:p>
          <a:p>
            <a:pPr algn="just"/>
            <a:r>
              <a:rPr lang="ru-RU" altLang="ru-RU" sz="2000" b="1" dirty="0" err="1">
                <a:latin typeface="Verdana" panose="020B0604030504040204" pitchFamily="34" charset="0"/>
                <a:ea typeface="Verdana" panose="020B0604030504040204" pitchFamily="34" charset="0"/>
              </a:rPr>
              <a:t>msgget</a:t>
            </a:r>
            <a:r>
              <a:rPr lang="ru-RU" altLang="ru-RU" sz="2000" dirty="0">
                <a:latin typeface="Verdana" panose="020B0604030504040204" pitchFamily="34" charset="0"/>
                <a:ea typeface="Verdana" panose="020B0604030504040204" pitchFamily="34" charset="0"/>
              </a:rPr>
              <a:t> для образования новой очереди сообщений или получения дескриптора существующей очереди; </a:t>
            </a:r>
          </a:p>
          <a:p>
            <a:pPr algn="just"/>
            <a:r>
              <a:rPr lang="ru-RU" altLang="ru-RU" sz="2000" b="1" dirty="0" err="1">
                <a:latin typeface="Verdana" panose="020B0604030504040204" pitchFamily="34" charset="0"/>
                <a:ea typeface="Verdana" panose="020B0604030504040204" pitchFamily="34" charset="0"/>
              </a:rPr>
              <a:t>msgsnd</a:t>
            </a:r>
            <a:r>
              <a:rPr lang="ru-RU" altLang="ru-RU" sz="2000" dirty="0">
                <a:latin typeface="Verdana" panose="020B0604030504040204" pitchFamily="34" charset="0"/>
                <a:ea typeface="Verdana" panose="020B0604030504040204" pitchFamily="34" charset="0"/>
              </a:rPr>
              <a:t> для посылки сообщения (вернее, для его постановки в указанную очередь сообщений); </a:t>
            </a:r>
          </a:p>
          <a:p>
            <a:pPr algn="just"/>
            <a:r>
              <a:rPr lang="ru-RU" altLang="ru-RU" sz="2000" b="1" dirty="0" err="1">
                <a:latin typeface="Verdana" panose="020B0604030504040204" pitchFamily="34" charset="0"/>
                <a:ea typeface="Verdana" panose="020B0604030504040204" pitchFamily="34" charset="0"/>
              </a:rPr>
              <a:t>msgrcv</a:t>
            </a:r>
            <a:r>
              <a:rPr lang="ru-RU" altLang="ru-RU" sz="2000" dirty="0">
                <a:latin typeface="Verdana" panose="020B0604030504040204" pitchFamily="34" charset="0"/>
                <a:ea typeface="Verdana" panose="020B0604030504040204" pitchFamily="34" charset="0"/>
              </a:rPr>
              <a:t> для приема сообщения (вернее, для выборки сообщения из очереди сообщений); </a:t>
            </a:r>
          </a:p>
          <a:p>
            <a:pPr algn="just"/>
            <a:r>
              <a:rPr lang="ru-RU" altLang="ru-RU" sz="2000" b="1" dirty="0" err="1">
                <a:latin typeface="Verdana" panose="020B0604030504040204" pitchFamily="34" charset="0"/>
                <a:ea typeface="Verdana" panose="020B0604030504040204" pitchFamily="34" charset="0"/>
              </a:rPr>
              <a:t>msgctl</a:t>
            </a:r>
            <a:r>
              <a:rPr lang="ru-RU" altLang="ru-RU" sz="2000" dirty="0">
                <a:latin typeface="Verdana" panose="020B0604030504040204" pitchFamily="34" charset="0"/>
                <a:ea typeface="Verdana" panose="020B0604030504040204" pitchFamily="34" charset="0"/>
              </a:rPr>
              <a:t> для выполнения ряда управляющих действий. </a:t>
            </a:r>
          </a:p>
          <a:p>
            <a:pPr algn="just"/>
            <a:endParaRPr lang="ru-RU" altLang="ru-RU" sz="2000" dirty="0"/>
          </a:p>
        </p:txBody>
      </p:sp>
      <p:pic>
        <p:nvPicPr>
          <p:cNvPr id="5" name="Рисунок 4">
            <a:extLst>
              <a:ext uri="{FF2B5EF4-FFF2-40B4-BE49-F238E27FC236}">
                <a16:creationId xmlns:a16="http://schemas.microsoft.com/office/drawing/2014/main" id="{B3EB9B4F-ACB1-4865-8237-DCF6588940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08539" y="235741"/>
            <a:ext cx="1636913" cy="123958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0" name="Rectangle 12">
            <a:extLst>
              <a:ext uri="{FF2B5EF4-FFF2-40B4-BE49-F238E27FC236}">
                <a16:creationId xmlns:a16="http://schemas.microsoft.com/office/drawing/2014/main" id="{1DA940E6-D43B-49FC-98AC-C560D9AFF5AD}"/>
              </a:ext>
            </a:extLst>
          </p:cNvPr>
          <p:cNvSpPr>
            <a:spLocks noGrp="1" noChangeArrowheads="1"/>
          </p:cNvSpPr>
          <p:nvPr>
            <p:ph type="ctrTitle"/>
          </p:nvPr>
        </p:nvSpPr>
        <p:spPr>
          <a:xfrm>
            <a:off x="392428" y="444731"/>
            <a:ext cx="10246822" cy="936625"/>
          </a:xfrm>
        </p:spPr>
        <p:txBody>
          <a:bodyPr>
            <a:normAutofit fontScale="90000"/>
          </a:bodyPr>
          <a:lstStyle/>
          <a:p>
            <a:pPr marL="180975" lvl="3">
              <a:defRPr/>
            </a:pPr>
            <a:br>
              <a:rPr lang="ru-RU" sz="2400" dirty="0">
                <a:solidFill>
                  <a:schemeClr val="tx1"/>
                </a:solidFill>
                <a:effectLst>
                  <a:outerShdw blurRad="38100" dist="38100" dir="2700000" algn="tl">
                    <a:srgbClr val="FFFFFF"/>
                  </a:outerShdw>
                </a:effectLst>
                <a:latin typeface="Verdana" pitchFamily="34" charset="0"/>
              </a:rPr>
            </a:br>
            <a:r>
              <a:rPr lang="ru-RU" sz="2200" b="1" kern="1200" dirty="0">
                <a:solidFill>
                  <a:schemeClr val="tx1"/>
                </a:solidFill>
                <a:latin typeface="Verdana" panose="020B0604030504040204" pitchFamily="34" charset="0"/>
                <a:ea typeface="Verdana" panose="020B0604030504040204" pitchFamily="34" charset="0"/>
                <a:cs typeface="+mn-cs"/>
              </a:rPr>
              <a:t>2 </a:t>
            </a:r>
            <a:r>
              <a:rPr lang="ru-RU" sz="2400" b="1" dirty="0">
                <a:effectLst>
                  <a:outerShdw blurRad="38100" dist="38100" dir="2700000" algn="tl">
                    <a:srgbClr val="FFFFFF"/>
                  </a:outerShdw>
                </a:effectLst>
                <a:latin typeface="Verdana" pitchFamily="34" charset="0"/>
              </a:rPr>
              <a:t>Прерывания и особые ситуации</a:t>
            </a:r>
            <a:br>
              <a:rPr lang="ru-RU" sz="2200" b="1" i="1" dirty="0">
                <a:effectLst/>
                <a:latin typeface="Verdana" panose="020B0604030504040204" pitchFamily="34" charset="0"/>
                <a:ea typeface="Verdana" panose="020B0604030504040204" pitchFamily="34" charset="0"/>
              </a:rPr>
            </a:br>
            <a:endParaRPr lang="ru-RU" sz="2200" b="1" dirty="0">
              <a:solidFill>
                <a:schemeClr val="tx1"/>
              </a:solidFill>
              <a:effectLst>
                <a:outerShdw blurRad="38100" dist="38100" dir="2700000" algn="tl">
                  <a:srgbClr val="FFFFFF"/>
                </a:outerShdw>
              </a:effectLst>
              <a:latin typeface="Verdana" panose="020B0604030504040204" pitchFamily="34" charset="0"/>
              <a:ea typeface="Verdana" panose="020B0604030504040204" pitchFamily="34" charset="0"/>
            </a:endParaRPr>
          </a:p>
        </p:txBody>
      </p:sp>
      <p:sp>
        <p:nvSpPr>
          <p:cNvPr id="6" name="TextBox 5">
            <a:extLst>
              <a:ext uri="{FF2B5EF4-FFF2-40B4-BE49-F238E27FC236}">
                <a16:creationId xmlns:a16="http://schemas.microsoft.com/office/drawing/2014/main" id="{39EB6239-D860-452F-A007-3F161F6F7DDD}"/>
              </a:ext>
            </a:extLst>
          </p:cNvPr>
          <p:cNvSpPr txBox="1"/>
          <p:nvPr/>
        </p:nvSpPr>
        <p:spPr>
          <a:xfrm>
            <a:off x="458930" y="2060277"/>
            <a:ext cx="11044843" cy="2862322"/>
          </a:xfrm>
          <a:prstGeom prst="rect">
            <a:avLst/>
          </a:prstGeom>
          <a:noFill/>
        </p:spPr>
        <p:txBody>
          <a:bodyPr wrap="square">
            <a:spAutoFit/>
          </a:bodyPr>
          <a:lstStyle/>
          <a:p>
            <a:pPr marL="0" lvl="2" algn="just"/>
            <a:r>
              <a:rPr lang="ru-RU" altLang="ru-RU" sz="2000" dirty="0">
                <a:latin typeface="Verdana" panose="020B0604030504040204" pitchFamily="34" charset="0"/>
                <a:ea typeface="Verdana" panose="020B0604030504040204" pitchFamily="34" charset="0"/>
              </a:rPr>
              <a:t>Система UNIX позволяет таким устройства, как внешние устройства ввода-вывода и системные часы, асинхронно прерывать работу центрального процессора. По получении сигнала прерывания ядро операционной системы сохраняет свой текущий контекст (застывший образ выполняемого процесса), устанавливает причину прерывания и обрабатывает прерывание. </a:t>
            </a:r>
          </a:p>
          <a:p>
            <a:pPr marL="0" lvl="2" algn="just"/>
            <a:endParaRPr lang="ru-RU" altLang="ru-RU" sz="2000" dirty="0">
              <a:latin typeface="Verdana" panose="020B0604030504040204" pitchFamily="34" charset="0"/>
              <a:ea typeface="Verdana" panose="020B0604030504040204" pitchFamily="34" charset="0"/>
            </a:endParaRPr>
          </a:p>
          <a:p>
            <a:pPr marL="0" lvl="2" algn="just"/>
            <a:r>
              <a:rPr lang="ru-RU" altLang="ru-RU" sz="2000" dirty="0">
                <a:latin typeface="Verdana" panose="020B0604030504040204" pitchFamily="34" charset="0"/>
                <a:ea typeface="Verdana" panose="020B0604030504040204" pitchFamily="34" charset="0"/>
              </a:rPr>
              <a:t>Особые ситуации связаны с возникновением незапланированных событий, вызванных процессом, таких как недопустимая адресация, задание привилегированных команд, деление на ноль и т.д. </a:t>
            </a:r>
          </a:p>
        </p:txBody>
      </p:sp>
      <p:pic>
        <p:nvPicPr>
          <p:cNvPr id="5" name="Рисунок 4">
            <a:extLst>
              <a:ext uri="{FF2B5EF4-FFF2-40B4-BE49-F238E27FC236}">
                <a16:creationId xmlns:a16="http://schemas.microsoft.com/office/drawing/2014/main" id="{E631E1C0-0E9E-4AA0-AF32-C6D0782C73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20793" y="293251"/>
            <a:ext cx="1636913" cy="1239584"/>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a:extLst>
              <a:ext uri="{FF2B5EF4-FFF2-40B4-BE49-F238E27FC236}">
                <a16:creationId xmlns:a16="http://schemas.microsoft.com/office/drawing/2014/main" id="{ADFB9A1E-FD88-491F-9CE3-F527F4EC5452}"/>
              </a:ext>
            </a:extLst>
          </p:cNvPr>
          <p:cNvSpPr>
            <a:spLocks noGrp="1" noChangeArrowheads="1"/>
          </p:cNvSpPr>
          <p:nvPr>
            <p:ph type="subTitle" idx="1"/>
          </p:nvPr>
        </p:nvSpPr>
        <p:spPr>
          <a:xfrm>
            <a:off x="598516" y="1185951"/>
            <a:ext cx="11377353" cy="5978036"/>
          </a:xfrm>
        </p:spPr>
        <p:txBody>
          <a:bodyPr>
            <a:normAutofit/>
          </a:bodyPr>
          <a:lstStyle/>
          <a:p>
            <a:pPr marL="87313" lvl="2" algn="l"/>
            <a:r>
              <a:rPr lang="ru-RU" altLang="ru-RU" sz="2000" b="1" u="sng" dirty="0"/>
              <a:t> </a:t>
            </a:r>
            <a:r>
              <a:rPr lang="ru-RU" altLang="ru-RU" sz="2000" b="1" u="sng" dirty="0">
                <a:latin typeface="Verdana" panose="020B0604030504040204" pitchFamily="34" charset="0"/>
                <a:ea typeface="Verdana" panose="020B0604030504040204" pitchFamily="34" charset="0"/>
              </a:rPr>
              <a:t>Уровни прерывания процессора</a:t>
            </a:r>
          </a:p>
          <a:p>
            <a:pPr marL="0" lvl="2">
              <a:lnSpc>
                <a:spcPct val="100000"/>
              </a:lnSpc>
              <a:spcBef>
                <a:spcPts val="0"/>
              </a:spcBef>
            </a:pPr>
            <a:endParaRPr lang="ru-RU" altLang="ru-RU" sz="2000" b="1" u="sng" dirty="0">
              <a:latin typeface="Verdana" panose="020B0604030504040204" pitchFamily="34" charset="0"/>
              <a:ea typeface="Verdana" panose="020B0604030504040204" pitchFamily="34" charset="0"/>
            </a:endParaRPr>
          </a:p>
          <a:p>
            <a:pPr marL="0" lvl="2" algn="just">
              <a:lnSpc>
                <a:spcPct val="100000"/>
              </a:lnSpc>
              <a:spcBef>
                <a:spcPts val="0"/>
              </a:spcBef>
            </a:pPr>
            <a:r>
              <a:rPr lang="ru-RU" altLang="ru-RU" sz="2000" dirty="0">
                <a:latin typeface="Verdana" panose="020B0604030504040204" pitchFamily="34" charset="0"/>
                <a:ea typeface="Verdana" panose="020B0604030504040204" pitchFamily="34" charset="0"/>
              </a:rPr>
              <a:t>Ядро иногда обязано предупреждать возникновение прерываний во время критических действий, могущих в случае прерывания запортить информацию. </a:t>
            </a:r>
          </a:p>
          <a:p>
            <a:pPr marL="0" lvl="2"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marL="0" lvl="2" algn="just">
              <a:lnSpc>
                <a:spcPct val="100000"/>
              </a:lnSpc>
              <a:spcBef>
                <a:spcPts val="0"/>
              </a:spcBef>
            </a:pPr>
            <a:r>
              <a:rPr lang="ru-RU" altLang="ru-RU" sz="2000" dirty="0">
                <a:latin typeface="Verdana" panose="020B0604030504040204" pitchFamily="34" charset="0"/>
                <a:ea typeface="Verdana" panose="020B0604030504040204" pitchFamily="34" charset="0"/>
              </a:rPr>
              <a:t>Например, во время обработки списка с указателями возникновение прерывания от диска для ядра нежелательно, т.к. при обработке прерывания можно запортить указатели. </a:t>
            </a:r>
          </a:p>
          <a:p>
            <a:pPr marL="0" lvl="2"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marL="0" lvl="2" algn="just">
              <a:lnSpc>
                <a:spcPct val="100000"/>
              </a:lnSpc>
              <a:spcBef>
                <a:spcPts val="0"/>
              </a:spcBef>
            </a:pPr>
            <a:r>
              <a:rPr lang="ru-RU" altLang="ru-RU" sz="2000" dirty="0">
                <a:latin typeface="Verdana" panose="020B0604030504040204" pitchFamily="34" charset="0"/>
                <a:ea typeface="Verdana" panose="020B0604030504040204" pitchFamily="34" charset="0"/>
              </a:rPr>
              <a:t>Обычно имеется ряд привилегированных команд, устанавливающих уровень прерывания процессора в слове состояния процессора. Установка уровня прерывания на определенное значение отсекает прерывания этого и более низких уровней, разрешая обработку только прерываний с более высоким приоритетом. </a:t>
            </a:r>
          </a:p>
          <a:p>
            <a:pPr marL="0" lvl="2"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marL="0" lvl="2" algn="just">
              <a:lnSpc>
                <a:spcPct val="100000"/>
              </a:lnSpc>
              <a:spcBef>
                <a:spcPts val="0"/>
              </a:spcBef>
            </a:pPr>
            <a:r>
              <a:rPr lang="ru-RU" altLang="ru-RU" sz="2000" dirty="0">
                <a:latin typeface="Verdana" panose="020B0604030504040204" pitchFamily="34" charset="0"/>
                <a:ea typeface="Verdana" panose="020B0604030504040204" pitchFamily="34" charset="0"/>
              </a:rPr>
              <a:t>Если ядро игнорирует прерывания от диска, в этом случае игнорируются и все остальные прерывания, кроме прерываний от часов и машинных сбоев.</a:t>
            </a:r>
          </a:p>
          <a:p>
            <a:pPr marL="87313" lvl="2"/>
            <a:endParaRPr lang="ru-RU" altLang="ru-RU" sz="2000" b="1" u="sng" dirty="0"/>
          </a:p>
        </p:txBody>
      </p:sp>
      <p:pic>
        <p:nvPicPr>
          <p:cNvPr id="7" name="Рисунок 6">
            <a:extLst>
              <a:ext uri="{FF2B5EF4-FFF2-40B4-BE49-F238E27FC236}">
                <a16:creationId xmlns:a16="http://schemas.microsoft.com/office/drawing/2014/main" id="{3310CA6F-A351-494E-B1A5-22119BFBE3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52103" y="328957"/>
            <a:ext cx="1636913" cy="1239584"/>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6" name="Picture 2">
            <a:extLst>
              <a:ext uri="{FF2B5EF4-FFF2-40B4-BE49-F238E27FC236}">
                <a16:creationId xmlns:a16="http://schemas.microsoft.com/office/drawing/2014/main" id="{358844FE-E0AA-43B2-9B17-3C3274C329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33296" t="54099" r="29723" b="25397"/>
          <a:stretch>
            <a:fillRect/>
          </a:stretch>
        </p:blipFill>
        <p:spPr bwMode="auto">
          <a:xfrm>
            <a:off x="3575050" y="1844676"/>
            <a:ext cx="6007100" cy="18716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8677" name="Прямоугольник 3">
            <a:extLst>
              <a:ext uri="{FF2B5EF4-FFF2-40B4-BE49-F238E27FC236}">
                <a16:creationId xmlns:a16="http://schemas.microsoft.com/office/drawing/2014/main" id="{B0D3D5A0-1FF7-483D-861F-B12EC5102E2F}"/>
              </a:ext>
            </a:extLst>
          </p:cNvPr>
          <p:cNvSpPr>
            <a:spLocks noChangeArrowheads="1"/>
          </p:cNvSpPr>
          <p:nvPr/>
        </p:nvSpPr>
        <p:spPr bwMode="auto">
          <a:xfrm>
            <a:off x="3093503" y="4139825"/>
            <a:ext cx="697019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altLang="ru-RU" sz="2000" dirty="0">
                <a:latin typeface="Verdana" panose="020B0604030504040204" pitchFamily="34" charset="0"/>
                <a:ea typeface="Verdana" panose="020B0604030504040204" pitchFamily="34" charset="0"/>
              </a:rPr>
              <a:t>Рисунок 1 - Стандартные уровни прерываний</a:t>
            </a:r>
          </a:p>
        </p:txBody>
      </p:sp>
      <p:sp>
        <p:nvSpPr>
          <p:cNvPr id="10" name="TextBox 9">
            <a:extLst>
              <a:ext uri="{FF2B5EF4-FFF2-40B4-BE49-F238E27FC236}">
                <a16:creationId xmlns:a16="http://schemas.microsoft.com/office/drawing/2014/main" id="{D21F9201-42D7-44FE-8DC6-42C0EA54992C}"/>
              </a:ext>
            </a:extLst>
          </p:cNvPr>
          <p:cNvSpPr txBox="1"/>
          <p:nvPr/>
        </p:nvSpPr>
        <p:spPr>
          <a:xfrm>
            <a:off x="3575050" y="4778755"/>
            <a:ext cx="6096000" cy="369332"/>
          </a:xfrm>
          <a:prstGeom prst="rect">
            <a:avLst/>
          </a:prstGeom>
          <a:noFill/>
        </p:spPr>
        <p:txBody>
          <a:bodyPr wrap="square">
            <a:spAutoFit/>
          </a:bodyPr>
          <a:lstStyle/>
          <a:p>
            <a:r>
              <a:rPr lang="en-US" dirty="0"/>
              <a:t>https://www.opennet.ru/docs/RUS/unix/glava_7.html</a:t>
            </a:r>
            <a:endParaRPr lang="ru-RU" dirty="0"/>
          </a:p>
        </p:txBody>
      </p:sp>
      <p:pic>
        <p:nvPicPr>
          <p:cNvPr id="8" name="Рисунок 7">
            <a:extLst>
              <a:ext uri="{FF2B5EF4-FFF2-40B4-BE49-F238E27FC236}">
                <a16:creationId xmlns:a16="http://schemas.microsoft.com/office/drawing/2014/main" id="{37FFA819-21EF-4315-89DA-FC53066574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92360" y="107778"/>
            <a:ext cx="1636913" cy="1239584"/>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3807887-61D3-4A3F-9A13-02D27FEDD1A5}"/>
              </a:ext>
            </a:extLst>
          </p:cNvPr>
          <p:cNvSpPr>
            <a:spLocks noGrp="1"/>
          </p:cNvSpPr>
          <p:nvPr>
            <p:ph idx="1"/>
          </p:nvPr>
        </p:nvSpPr>
        <p:spPr>
          <a:xfrm>
            <a:off x="171277" y="1329430"/>
            <a:ext cx="11849446" cy="5528570"/>
          </a:xfrm>
        </p:spPr>
        <p:txBody>
          <a:bodyPr>
            <a:normAutofit/>
          </a:bodyPr>
          <a:lstStyle/>
          <a:p>
            <a:pPr marL="0" indent="0" algn="just">
              <a:lnSpc>
                <a:spcPct val="110000"/>
              </a:lnSpc>
              <a:spcBef>
                <a:spcPts val="0"/>
              </a:spcBef>
              <a:buNone/>
            </a:pPr>
            <a:r>
              <a:rPr lang="ru-RU" sz="2000" dirty="0">
                <a:latin typeface="Verdana" panose="020B0604030504040204" pitchFamily="34" charset="0"/>
                <a:ea typeface="Verdana" panose="020B0604030504040204" pitchFamily="34" charset="0"/>
              </a:rPr>
              <a:t>Если произошло прерывание, то в системе выполняются последовательно следующие действия: </a:t>
            </a:r>
          </a:p>
          <a:p>
            <a:pPr marL="0" indent="0" algn="just">
              <a:lnSpc>
                <a:spcPct val="110000"/>
              </a:lnSpc>
              <a:spcBef>
                <a:spcPts val="0"/>
              </a:spcBef>
              <a:buNone/>
            </a:pPr>
            <a:endParaRPr lang="ru-RU" sz="2000" dirty="0">
              <a:latin typeface="Verdana" panose="020B0604030504040204" pitchFamily="34" charset="0"/>
              <a:ea typeface="Verdana" panose="020B0604030504040204" pitchFamily="34" charset="0"/>
            </a:endParaRPr>
          </a:p>
          <a:p>
            <a:pPr marL="0" indent="0" algn="just">
              <a:lnSpc>
                <a:spcPct val="110000"/>
              </a:lnSpc>
              <a:spcBef>
                <a:spcPts val="0"/>
              </a:spcBef>
              <a:buNone/>
            </a:pPr>
            <a:r>
              <a:rPr lang="ru-RU" sz="2000" dirty="0">
                <a:latin typeface="Verdana" panose="020B0604030504040204" pitchFamily="34" charset="0"/>
                <a:ea typeface="Verdana" panose="020B0604030504040204" pitchFamily="34" charset="0"/>
              </a:rPr>
              <a:t>• управление передается операционной системе; </a:t>
            </a:r>
          </a:p>
          <a:p>
            <a:pPr marL="0" indent="0" algn="just">
              <a:lnSpc>
                <a:spcPct val="110000"/>
              </a:lnSpc>
              <a:spcBef>
                <a:spcPts val="0"/>
              </a:spcBef>
              <a:buNone/>
            </a:pPr>
            <a:r>
              <a:rPr lang="ru-RU" sz="2000" dirty="0">
                <a:latin typeface="Verdana" panose="020B0604030504040204" pitchFamily="34" charset="0"/>
                <a:ea typeface="Verdana" panose="020B0604030504040204" pitchFamily="34" charset="0"/>
              </a:rPr>
              <a:t>• операционная система запоминает состояние прерванного процесса;</a:t>
            </a:r>
          </a:p>
          <a:p>
            <a:pPr marL="0" indent="0" algn="just">
              <a:lnSpc>
                <a:spcPct val="110000"/>
              </a:lnSpc>
              <a:spcBef>
                <a:spcPts val="0"/>
              </a:spcBef>
              <a:buNone/>
            </a:pPr>
            <a:r>
              <a:rPr lang="ru-RU" sz="2000" dirty="0">
                <a:latin typeface="Verdana" panose="020B0604030504040204" pitchFamily="34" charset="0"/>
                <a:ea typeface="Verdana" panose="020B0604030504040204" pitchFamily="34" charset="0"/>
              </a:rPr>
              <a:t> • операционная система анализирует тип прерывания и передает управление соответствующей программе обработки этого прерывания;</a:t>
            </a:r>
          </a:p>
          <a:p>
            <a:pPr marL="0" indent="0" algn="just">
              <a:lnSpc>
                <a:spcPct val="110000"/>
              </a:lnSpc>
              <a:spcBef>
                <a:spcPts val="0"/>
              </a:spcBef>
              <a:buNone/>
            </a:pPr>
            <a:r>
              <a:rPr lang="ru-RU" sz="2000" dirty="0">
                <a:latin typeface="Verdana" panose="020B0604030504040204" pitchFamily="34" charset="0"/>
                <a:ea typeface="Verdana" panose="020B0604030504040204" pitchFamily="34" charset="0"/>
              </a:rPr>
              <a:t> • программа обработки прерывания выполняет предписанные действия и передает управление операционной системе; </a:t>
            </a:r>
          </a:p>
          <a:p>
            <a:pPr marL="0" indent="0" algn="just">
              <a:lnSpc>
                <a:spcPct val="110000"/>
              </a:lnSpc>
              <a:spcBef>
                <a:spcPts val="0"/>
              </a:spcBef>
              <a:buNone/>
            </a:pPr>
            <a:r>
              <a:rPr lang="ru-RU" sz="2000" dirty="0">
                <a:latin typeface="Verdana" panose="020B0604030504040204" pitchFamily="34" charset="0"/>
                <a:ea typeface="Verdana" panose="020B0604030504040204" pitchFamily="34" charset="0"/>
              </a:rPr>
              <a:t>• операционная система по результатам работы программы обработки прерываний либо восстанавливает состояние прерванного процесса и позволяет развиваться ему дальше, либо </a:t>
            </a:r>
            <a:r>
              <a:rPr lang="ru-RU" sz="2000" dirty="0" err="1">
                <a:latin typeface="Verdana" panose="020B0604030504040204" pitchFamily="34" charset="0"/>
                <a:ea typeface="Verdana" panose="020B0604030504040204" pitchFamily="34" charset="0"/>
              </a:rPr>
              <a:t>аварийно</a:t>
            </a:r>
            <a:r>
              <a:rPr lang="ru-RU" sz="2000" dirty="0">
                <a:latin typeface="Verdana" panose="020B0604030504040204" pitchFamily="34" charset="0"/>
                <a:ea typeface="Verdana" panose="020B0604030504040204" pitchFamily="34" charset="0"/>
              </a:rPr>
              <a:t> заканчивает его.</a:t>
            </a:r>
          </a:p>
          <a:p>
            <a:pPr marL="0" indent="0" algn="just">
              <a:lnSpc>
                <a:spcPct val="110000"/>
              </a:lnSpc>
              <a:spcBef>
                <a:spcPts val="0"/>
              </a:spcBef>
              <a:buNone/>
            </a:pPr>
            <a:r>
              <a:rPr lang="ru-RU" sz="2000" dirty="0">
                <a:latin typeface="Verdana" panose="020B0604030504040204" pitchFamily="34" charset="0"/>
                <a:ea typeface="Verdana" panose="020B0604030504040204" pitchFamily="34" charset="0"/>
              </a:rPr>
              <a:t> </a:t>
            </a:r>
          </a:p>
        </p:txBody>
      </p:sp>
      <p:pic>
        <p:nvPicPr>
          <p:cNvPr id="4" name="Рисунок 3">
            <a:extLst>
              <a:ext uri="{FF2B5EF4-FFF2-40B4-BE49-F238E27FC236}">
                <a16:creationId xmlns:a16="http://schemas.microsoft.com/office/drawing/2014/main" id="{83329A14-D1B3-41CC-8757-6E7B718D2E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24147" y="153105"/>
            <a:ext cx="1636913" cy="1239584"/>
          </a:xfrm>
          <a:prstGeom prst="rect">
            <a:avLst/>
          </a:prstGeom>
        </p:spPr>
      </p:pic>
    </p:spTree>
    <p:extLst>
      <p:ext uri="{BB962C8B-B14F-4D97-AF65-F5344CB8AC3E}">
        <p14:creationId xmlns:p14="http://schemas.microsoft.com/office/powerpoint/2010/main" val="24083236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3807887-61D3-4A3F-9A13-02D27FEDD1A5}"/>
              </a:ext>
            </a:extLst>
          </p:cNvPr>
          <p:cNvSpPr>
            <a:spLocks noGrp="1"/>
          </p:cNvSpPr>
          <p:nvPr>
            <p:ph idx="1"/>
          </p:nvPr>
        </p:nvSpPr>
        <p:spPr>
          <a:xfrm>
            <a:off x="171277" y="1329430"/>
            <a:ext cx="11849446" cy="5528570"/>
          </a:xfrm>
        </p:spPr>
        <p:txBody>
          <a:bodyPr>
            <a:normAutofit/>
          </a:bodyPr>
          <a:lstStyle/>
          <a:p>
            <a:pPr marL="0" indent="0" algn="just">
              <a:lnSpc>
                <a:spcPct val="110000"/>
              </a:lnSpc>
              <a:spcBef>
                <a:spcPts val="0"/>
              </a:spcBef>
              <a:buNone/>
            </a:pPr>
            <a:r>
              <a:rPr lang="ru-RU" sz="2000" dirty="0">
                <a:latin typeface="Verdana" panose="020B0604030504040204" pitchFamily="34" charset="0"/>
                <a:ea typeface="Verdana" panose="020B0604030504040204" pitchFamily="34" charset="0"/>
              </a:rPr>
              <a:t>Следует иметь в виду, что инициатором прерывания может быть также и выполняющийся процесс. </a:t>
            </a:r>
          </a:p>
          <a:p>
            <a:pPr marL="0" indent="0" algn="just">
              <a:lnSpc>
                <a:spcPct val="110000"/>
              </a:lnSpc>
              <a:spcBef>
                <a:spcPts val="0"/>
              </a:spcBef>
              <a:buNone/>
            </a:pPr>
            <a:endParaRPr lang="ru-RU" sz="2000" dirty="0">
              <a:latin typeface="Verdana" panose="020B0604030504040204" pitchFamily="34" charset="0"/>
              <a:ea typeface="Verdana" panose="020B0604030504040204" pitchFamily="34" charset="0"/>
            </a:endParaRPr>
          </a:p>
          <a:p>
            <a:pPr marL="0" indent="0" algn="just">
              <a:lnSpc>
                <a:spcPct val="110000"/>
              </a:lnSpc>
              <a:spcBef>
                <a:spcPts val="0"/>
              </a:spcBef>
              <a:buNone/>
            </a:pPr>
            <a:r>
              <a:rPr lang="ru-RU" sz="2000" dirty="0">
                <a:latin typeface="Verdana" panose="020B0604030504040204" pitchFamily="34" charset="0"/>
                <a:ea typeface="Verdana" panose="020B0604030504040204" pitchFamily="34" charset="0"/>
              </a:rPr>
              <a:t>Количество источников сигналов прерывания достигает в современных вычислительных системах нескольких сотен и даже тысяч. </a:t>
            </a:r>
          </a:p>
          <a:p>
            <a:pPr marL="0" indent="0" algn="just">
              <a:lnSpc>
                <a:spcPct val="110000"/>
              </a:lnSpc>
              <a:spcBef>
                <a:spcPts val="0"/>
              </a:spcBef>
              <a:buNone/>
            </a:pPr>
            <a:endParaRPr lang="ru-RU" sz="2000" dirty="0">
              <a:latin typeface="Verdana" panose="020B0604030504040204" pitchFamily="34" charset="0"/>
              <a:ea typeface="Verdana" panose="020B0604030504040204" pitchFamily="34" charset="0"/>
            </a:endParaRPr>
          </a:p>
          <a:p>
            <a:pPr marL="0" indent="0" algn="just">
              <a:lnSpc>
                <a:spcPct val="110000"/>
              </a:lnSpc>
              <a:spcBef>
                <a:spcPts val="0"/>
              </a:spcBef>
              <a:buNone/>
            </a:pPr>
            <a:r>
              <a:rPr lang="ru-RU" sz="2000" dirty="0">
                <a:latin typeface="Verdana" panose="020B0604030504040204" pitchFamily="34" charset="0"/>
                <a:ea typeface="Verdana" panose="020B0604030504040204" pitchFamily="34" charset="0"/>
              </a:rPr>
              <a:t>Все возможные в системе прерывания можно классифицировать по месту (причине) их возникновения. </a:t>
            </a:r>
          </a:p>
          <a:p>
            <a:pPr marL="0" indent="0" algn="just">
              <a:lnSpc>
                <a:spcPct val="110000"/>
              </a:lnSpc>
              <a:spcBef>
                <a:spcPts val="0"/>
              </a:spcBef>
              <a:buNone/>
            </a:pPr>
            <a:endParaRPr lang="ru-RU" sz="2000" dirty="0">
              <a:latin typeface="Verdana" panose="020B0604030504040204" pitchFamily="34" charset="0"/>
              <a:ea typeface="Verdana" panose="020B0604030504040204" pitchFamily="34" charset="0"/>
            </a:endParaRPr>
          </a:p>
          <a:p>
            <a:pPr marL="0" indent="0" algn="just">
              <a:lnSpc>
                <a:spcPct val="110000"/>
              </a:lnSpc>
              <a:spcBef>
                <a:spcPts val="0"/>
              </a:spcBef>
              <a:buNone/>
            </a:pPr>
            <a:r>
              <a:rPr lang="ru-RU" sz="2000" dirty="0">
                <a:latin typeface="Verdana" panose="020B0604030504040204" pitchFamily="34" charset="0"/>
                <a:ea typeface="Verdana" panose="020B0604030504040204" pitchFamily="34" charset="0"/>
              </a:rPr>
              <a:t>Различают шесть основных классов прерываний: прерывания от схем контроля; прерывания по рестарту (повторному пуску); прерывания ввода/вывода; внешние прерывания; прерывания по вызову супервизора; программные прерывания.</a:t>
            </a:r>
          </a:p>
        </p:txBody>
      </p:sp>
      <p:pic>
        <p:nvPicPr>
          <p:cNvPr id="4" name="Рисунок 3">
            <a:extLst>
              <a:ext uri="{FF2B5EF4-FFF2-40B4-BE49-F238E27FC236}">
                <a16:creationId xmlns:a16="http://schemas.microsoft.com/office/drawing/2014/main" id="{83329A14-D1B3-41CC-8757-6E7B718D2E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3414" y="89846"/>
            <a:ext cx="1636913" cy="1239584"/>
          </a:xfrm>
          <a:prstGeom prst="rect">
            <a:avLst/>
          </a:prstGeom>
        </p:spPr>
      </p:pic>
    </p:spTree>
    <p:extLst>
      <p:ext uri="{BB962C8B-B14F-4D97-AF65-F5344CB8AC3E}">
        <p14:creationId xmlns:p14="http://schemas.microsoft.com/office/powerpoint/2010/main" val="20004802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D374B1A-A6A5-43A0-8BB9-36DFA4B228BC}"/>
              </a:ext>
            </a:extLst>
          </p:cNvPr>
          <p:cNvSpPr txBox="1"/>
          <p:nvPr/>
        </p:nvSpPr>
        <p:spPr>
          <a:xfrm>
            <a:off x="537556" y="1674674"/>
            <a:ext cx="11499273" cy="2862322"/>
          </a:xfrm>
          <a:prstGeom prst="rect">
            <a:avLst/>
          </a:prstGeom>
          <a:noFill/>
        </p:spPr>
        <p:txBody>
          <a:bodyPr wrap="square">
            <a:spAutoFit/>
          </a:bodyPr>
          <a:lstStyle/>
          <a:p>
            <a:pPr algn="just"/>
            <a:r>
              <a:rPr lang="ru-RU" sz="2000" dirty="0">
                <a:latin typeface="Verdana" panose="020B0604030504040204" pitchFamily="34" charset="0"/>
                <a:ea typeface="Verdana" panose="020B0604030504040204" pitchFamily="34" charset="0"/>
              </a:rPr>
              <a:t>1 Прерывание от схем контроля возникает в случае появления любой аппаратной ошибки. Продолжение работы становится невозможным, и процесс </a:t>
            </a:r>
            <a:r>
              <a:rPr lang="ru-RU" sz="2000" dirty="0" err="1">
                <a:latin typeface="Verdana" panose="020B0604030504040204" pitchFamily="34" charset="0"/>
                <a:ea typeface="Verdana" panose="020B0604030504040204" pitchFamily="34" charset="0"/>
              </a:rPr>
              <a:t>аварийно</a:t>
            </a:r>
            <a:r>
              <a:rPr lang="ru-RU" sz="2000" dirty="0">
                <a:latin typeface="Verdana" panose="020B0604030504040204" pitchFamily="34" charset="0"/>
                <a:ea typeface="Verdana" panose="020B0604030504040204" pitchFamily="34" charset="0"/>
              </a:rPr>
              <a:t> заканчивает свое существование. </a:t>
            </a:r>
          </a:p>
          <a:p>
            <a:pPr marL="457200" indent="-457200" algn="just">
              <a:buAutoNum type="arabicPeriod"/>
            </a:pPr>
            <a:endParaRPr lang="ru-RU" sz="2000" dirty="0">
              <a:latin typeface="Verdana" panose="020B0604030504040204" pitchFamily="34" charset="0"/>
              <a:ea typeface="Verdana" panose="020B0604030504040204" pitchFamily="34" charset="0"/>
            </a:endParaRPr>
          </a:p>
          <a:p>
            <a:pPr algn="just"/>
            <a:r>
              <a:rPr lang="ru-RU" sz="2000" dirty="0">
                <a:latin typeface="Verdana" panose="020B0604030504040204" pitchFamily="34" charset="0"/>
                <a:ea typeface="Verdana" panose="020B0604030504040204" pitchFamily="34" charset="0"/>
              </a:rPr>
              <a:t>2 Прерывание по рестарту может наступить в следующих случаях: на пульте управления была нажата кнопка (клавиша, сочетание клавиш) повторного пуска; процесс, выдал команду рестарта; в многомашинной системе получена команда рестарта от другого компьютера. В любом случае, получившей команду рестарта, выполняются действия по загрузке операционной системы. </a:t>
            </a:r>
          </a:p>
        </p:txBody>
      </p:sp>
      <p:pic>
        <p:nvPicPr>
          <p:cNvPr id="4" name="Рисунок 3">
            <a:extLst>
              <a:ext uri="{FF2B5EF4-FFF2-40B4-BE49-F238E27FC236}">
                <a16:creationId xmlns:a16="http://schemas.microsoft.com/office/drawing/2014/main" id="{EC1AC5F9-B7D7-45DB-B99E-3A8D840084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92150" y="176110"/>
            <a:ext cx="1636913" cy="1239584"/>
          </a:xfrm>
          <a:prstGeom prst="rect">
            <a:avLst/>
          </a:prstGeom>
        </p:spPr>
      </p:pic>
    </p:spTree>
    <p:extLst>
      <p:ext uri="{BB962C8B-B14F-4D97-AF65-F5344CB8AC3E}">
        <p14:creationId xmlns:p14="http://schemas.microsoft.com/office/powerpoint/2010/main" val="22557816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5635C7E-3BD5-4C8A-91AB-8351E1597051}"/>
              </a:ext>
            </a:extLst>
          </p:cNvPr>
          <p:cNvSpPr txBox="1"/>
          <p:nvPr/>
        </p:nvSpPr>
        <p:spPr>
          <a:xfrm>
            <a:off x="581891" y="1932677"/>
            <a:ext cx="11211098" cy="2554545"/>
          </a:xfrm>
          <a:prstGeom prst="rect">
            <a:avLst/>
          </a:prstGeom>
          <a:noFill/>
        </p:spPr>
        <p:txBody>
          <a:bodyPr wrap="square">
            <a:spAutoFit/>
          </a:bodyPr>
          <a:lstStyle/>
          <a:p>
            <a:pPr algn="just"/>
            <a:r>
              <a:rPr lang="ru-RU" sz="2000" dirty="0">
                <a:latin typeface="Verdana" panose="020B0604030504040204" pitchFamily="34" charset="0"/>
                <a:ea typeface="Verdana" panose="020B0604030504040204" pitchFamily="34" charset="0"/>
              </a:rPr>
              <a:t>3. Прерывания ввода/вывода инициируются аппаратурой, обеспечивающей операции ввода и вывода данных. Они сигнализируют центральному процессору об изменении состояния устройств ввода/вывода. </a:t>
            </a:r>
          </a:p>
          <a:p>
            <a:pPr algn="just"/>
            <a:endParaRPr lang="ru-RU" sz="2000" dirty="0">
              <a:latin typeface="Verdana" panose="020B0604030504040204" pitchFamily="34" charset="0"/>
              <a:ea typeface="Verdana" panose="020B0604030504040204" pitchFamily="34" charset="0"/>
            </a:endParaRPr>
          </a:p>
          <a:p>
            <a:pPr algn="just"/>
            <a:r>
              <a:rPr lang="ru-RU" sz="2000" dirty="0">
                <a:latin typeface="Verdana" panose="020B0604030504040204" pitchFamily="34" charset="0"/>
                <a:ea typeface="Verdana" panose="020B0604030504040204" pitchFamily="34" charset="0"/>
              </a:rPr>
              <a:t>4. Внешнее прерывание может возникнуть по самым различным причинам. Типичными источниками внешних прерываний являются таймер, выдающий сигнал об истечении кванта времени, параллельный синхронный или асинхронный процесс, другой процессор.</a:t>
            </a:r>
          </a:p>
        </p:txBody>
      </p:sp>
      <p:pic>
        <p:nvPicPr>
          <p:cNvPr id="4" name="Рисунок 3">
            <a:extLst>
              <a:ext uri="{FF2B5EF4-FFF2-40B4-BE49-F238E27FC236}">
                <a16:creationId xmlns:a16="http://schemas.microsoft.com/office/drawing/2014/main" id="{14D74F3A-F189-4323-9F78-B04DB0544B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2816" y="371956"/>
            <a:ext cx="1636913" cy="1239584"/>
          </a:xfrm>
          <a:prstGeom prst="rect">
            <a:avLst/>
          </a:prstGeom>
        </p:spPr>
      </p:pic>
    </p:spTree>
    <p:extLst>
      <p:ext uri="{BB962C8B-B14F-4D97-AF65-F5344CB8AC3E}">
        <p14:creationId xmlns:p14="http://schemas.microsoft.com/office/powerpoint/2010/main" val="25358028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11F0D98-E715-4E12-A8A1-40804071A597}"/>
              </a:ext>
            </a:extLst>
          </p:cNvPr>
          <p:cNvSpPr txBox="1"/>
          <p:nvPr/>
        </p:nvSpPr>
        <p:spPr>
          <a:xfrm>
            <a:off x="502229" y="1617116"/>
            <a:ext cx="11290759" cy="3785652"/>
          </a:xfrm>
          <a:prstGeom prst="rect">
            <a:avLst/>
          </a:prstGeom>
          <a:noFill/>
        </p:spPr>
        <p:txBody>
          <a:bodyPr wrap="square">
            <a:spAutoFit/>
          </a:bodyPr>
          <a:lstStyle/>
          <a:p>
            <a:pPr algn="just"/>
            <a:r>
              <a:rPr lang="ru-RU" sz="2000" dirty="0">
                <a:latin typeface="Verdana" panose="020B0604030504040204" pitchFamily="34" charset="0"/>
                <a:ea typeface="Verdana" panose="020B0604030504040204" pitchFamily="34" charset="0"/>
              </a:rPr>
              <a:t>5. Прерывание по вызову появляется в том случае, когда работающий процесс выполняет команду обращения к супервизору. Этой командой (SVC-командой) программа пользователя генерирует запрос на предоставление конкретной системной услуги, например, на выполнение операции ввода/вывода, увеличение объема выделенной памяти и т.п. Механизм SVC-команд позволяет защитить операционную систему от пользовательских процессов. </a:t>
            </a:r>
          </a:p>
          <a:p>
            <a:pPr algn="just"/>
            <a:endParaRPr lang="ru-RU" sz="2000" dirty="0">
              <a:latin typeface="Verdana" panose="020B0604030504040204" pitchFamily="34" charset="0"/>
              <a:ea typeface="Verdana" panose="020B0604030504040204" pitchFamily="34" charset="0"/>
            </a:endParaRPr>
          </a:p>
          <a:p>
            <a:pPr algn="just"/>
            <a:r>
              <a:rPr lang="ru-RU" sz="2000" dirty="0">
                <a:latin typeface="Verdana" panose="020B0604030504040204" pitchFamily="34" charset="0"/>
                <a:ea typeface="Verdana" panose="020B0604030504040204" pitchFamily="34" charset="0"/>
              </a:rPr>
              <a:t>6. Программное прерывание может возникнуть по двум причинам: процесс пытается выполнить ошибочную операцию (например, деление на нуль, операция с неправильным кодом и т.п.); процесс выполнил заранее подготовленную команду прерывания для обеспечения перехода к выполнению других действий (например, для синхронизации нескольких процессов).</a:t>
            </a:r>
          </a:p>
        </p:txBody>
      </p:sp>
      <p:pic>
        <p:nvPicPr>
          <p:cNvPr id="4" name="Рисунок 3">
            <a:extLst>
              <a:ext uri="{FF2B5EF4-FFF2-40B4-BE49-F238E27FC236}">
                <a16:creationId xmlns:a16="http://schemas.microsoft.com/office/drawing/2014/main" id="{50847C0D-9643-4351-B114-5FED9B7C94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20250" y="273040"/>
            <a:ext cx="1636913" cy="1239584"/>
          </a:xfrm>
          <a:prstGeom prst="rect">
            <a:avLst/>
          </a:prstGeom>
        </p:spPr>
      </p:pic>
    </p:spTree>
    <p:extLst>
      <p:ext uri="{BB962C8B-B14F-4D97-AF65-F5344CB8AC3E}">
        <p14:creationId xmlns:p14="http://schemas.microsoft.com/office/powerpoint/2010/main" val="20081462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0" name="Rectangle 12">
            <a:extLst>
              <a:ext uri="{FF2B5EF4-FFF2-40B4-BE49-F238E27FC236}">
                <a16:creationId xmlns:a16="http://schemas.microsoft.com/office/drawing/2014/main" id="{1DA940E6-D43B-49FC-98AC-C560D9AFF5AD}"/>
              </a:ext>
            </a:extLst>
          </p:cNvPr>
          <p:cNvSpPr>
            <a:spLocks noGrp="1" noChangeArrowheads="1"/>
          </p:cNvSpPr>
          <p:nvPr>
            <p:ph type="ctrTitle"/>
          </p:nvPr>
        </p:nvSpPr>
        <p:spPr>
          <a:xfrm>
            <a:off x="392428" y="444731"/>
            <a:ext cx="10246822" cy="936625"/>
          </a:xfrm>
        </p:spPr>
        <p:txBody>
          <a:bodyPr>
            <a:normAutofit fontScale="90000"/>
          </a:bodyPr>
          <a:lstStyle/>
          <a:p>
            <a:pPr marL="180975" lvl="3">
              <a:defRPr/>
            </a:pPr>
            <a:br>
              <a:rPr lang="ru-RU" sz="2400" dirty="0">
                <a:solidFill>
                  <a:schemeClr val="tx1"/>
                </a:solidFill>
                <a:effectLst>
                  <a:outerShdw blurRad="38100" dist="38100" dir="2700000" algn="tl">
                    <a:srgbClr val="FFFFFF"/>
                  </a:outerShdw>
                </a:effectLst>
                <a:latin typeface="Verdana" pitchFamily="34" charset="0"/>
              </a:rPr>
            </a:br>
            <a:r>
              <a:rPr lang="ru-RU" sz="2200" b="1" kern="1200" dirty="0">
                <a:solidFill>
                  <a:schemeClr val="tx1"/>
                </a:solidFill>
                <a:latin typeface="Verdana" panose="020B0604030504040204" pitchFamily="34" charset="0"/>
                <a:ea typeface="Verdana" panose="020B0604030504040204" pitchFamily="34" charset="0"/>
                <a:cs typeface="+mn-cs"/>
              </a:rPr>
              <a:t>3 </a:t>
            </a:r>
            <a:r>
              <a:rPr lang="ru-RU" sz="2400" b="1" dirty="0">
                <a:effectLst>
                  <a:outerShdw blurRad="38100" dist="38100" dir="2700000" algn="tl">
                    <a:srgbClr val="FFFFFF"/>
                  </a:outerShdw>
                </a:effectLst>
                <a:latin typeface="Verdana" pitchFamily="34" charset="0"/>
              </a:rPr>
              <a:t>Перспективные ОС, поддерживающие среду ОС UNIX </a:t>
            </a:r>
            <a:br>
              <a:rPr lang="ru-RU" sz="2200" b="1" i="1" dirty="0">
                <a:effectLst/>
                <a:latin typeface="Verdana" panose="020B0604030504040204" pitchFamily="34" charset="0"/>
                <a:ea typeface="Verdana" panose="020B0604030504040204" pitchFamily="34" charset="0"/>
              </a:rPr>
            </a:br>
            <a:endParaRPr lang="ru-RU" sz="2200" b="1" dirty="0">
              <a:solidFill>
                <a:schemeClr val="tx1"/>
              </a:solidFill>
              <a:effectLst>
                <a:outerShdw blurRad="38100" dist="38100" dir="2700000" algn="tl">
                  <a:srgbClr val="FFFFFF"/>
                </a:outerShdw>
              </a:effectLst>
              <a:latin typeface="Verdana" panose="020B0604030504040204" pitchFamily="34" charset="0"/>
              <a:ea typeface="Verdana" panose="020B0604030504040204" pitchFamily="34" charset="0"/>
            </a:endParaRPr>
          </a:p>
        </p:txBody>
      </p:sp>
      <p:sp>
        <p:nvSpPr>
          <p:cNvPr id="6" name="TextBox 5">
            <a:extLst>
              <a:ext uri="{FF2B5EF4-FFF2-40B4-BE49-F238E27FC236}">
                <a16:creationId xmlns:a16="http://schemas.microsoft.com/office/drawing/2014/main" id="{438F4513-D96E-43C8-8F73-082AFA1EE8BB}"/>
              </a:ext>
            </a:extLst>
          </p:cNvPr>
          <p:cNvSpPr txBox="1"/>
          <p:nvPr/>
        </p:nvSpPr>
        <p:spPr>
          <a:xfrm>
            <a:off x="616872" y="1766468"/>
            <a:ext cx="10976612" cy="3170099"/>
          </a:xfrm>
          <a:prstGeom prst="rect">
            <a:avLst/>
          </a:prstGeom>
          <a:noFill/>
        </p:spPr>
        <p:txBody>
          <a:bodyPr wrap="square">
            <a:spAutoFit/>
          </a:bodyPr>
          <a:lstStyle/>
          <a:p>
            <a:pPr algn="just"/>
            <a:r>
              <a:rPr lang="ru-RU" sz="2000" dirty="0">
                <a:effectLst/>
                <a:latin typeface="Verdana" panose="020B0604030504040204" pitchFamily="34" charset="0"/>
                <a:ea typeface="Verdana" panose="020B0604030504040204" pitchFamily="34" charset="0"/>
              </a:rPr>
              <a:t>Микроядро - это минимальная стержневая часть операционной системы, служащая основой модульных и переносимых расширений. По-видимому, большинство операционных систем следующего поколения будут обладать микроядрами. </a:t>
            </a:r>
          </a:p>
          <a:p>
            <a:pPr algn="just"/>
            <a:endParaRPr lang="ru-RU" sz="2000" dirty="0">
              <a:effectLst/>
              <a:latin typeface="Verdana" panose="020B0604030504040204" pitchFamily="34" charset="0"/>
              <a:ea typeface="Verdana" panose="020B0604030504040204" pitchFamily="34" charset="0"/>
            </a:endParaRPr>
          </a:p>
          <a:p>
            <a:pPr algn="just"/>
            <a:r>
              <a:rPr lang="ru-RU" sz="2000" dirty="0">
                <a:latin typeface="Verdana" panose="020B0604030504040204" pitchFamily="34" charset="0"/>
                <a:ea typeface="Verdana" panose="020B0604030504040204" pitchFamily="34" charset="0"/>
              </a:rPr>
              <a:t>В широкий обиход понятие микроядра ввела компания Next, в операционной системе которой использовалось микроядро </a:t>
            </a:r>
            <a:r>
              <a:rPr lang="ru-RU" sz="2000" dirty="0" err="1">
                <a:latin typeface="Verdana" panose="020B0604030504040204" pitchFamily="34" charset="0"/>
                <a:ea typeface="Verdana" panose="020B0604030504040204" pitchFamily="34" charset="0"/>
              </a:rPr>
              <a:t>Mach</a:t>
            </a:r>
            <a:r>
              <a:rPr lang="ru-RU" sz="2000" dirty="0">
                <a:latin typeface="Verdana" panose="020B0604030504040204" pitchFamily="34" charset="0"/>
                <a:ea typeface="Verdana" panose="020B0604030504040204" pitchFamily="34" charset="0"/>
              </a:rPr>
              <a:t>. </a:t>
            </a:r>
          </a:p>
          <a:p>
            <a:pPr algn="just"/>
            <a:endParaRPr lang="ru-RU" sz="2000" dirty="0">
              <a:latin typeface="Verdana" panose="020B0604030504040204" pitchFamily="34" charset="0"/>
              <a:ea typeface="Verdana" panose="020B0604030504040204" pitchFamily="34" charset="0"/>
            </a:endParaRPr>
          </a:p>
          <a:p>
            <a:pPr algn="just"/>
            <a:r>
              <a:rPr lang="ru-RU" sz="2000" dirty="0">
                <a:latin typeface="Verdana" panose="020B0604030504040204" pitchFamily="34" charset="0"/>
                <a:ea typeface="Verdana" panose="020B0604030504040204" pitchFamily="34" charset="0"/>
              </a:rPr>
              <a:t>Позднее </a:t>
            </a:r>
            <a:r>
              <a:rPr lang="ru-RU" sz="2000" dirty="0" err="1">
                <a:latin typeface="Verdana" panose="020B0604030504040204" pitchFamily="34" charset="0"/>
                <a:ea typeface="Verdana" panose="020B0604030504040204" pitchFamily="34" charset="0"/>
              </a:rPr>
              <a:t>микроядерные</a:t>
            </a:r>
            <a:r>
              <a:rPr lang="ru-RU" sz="2000" dirty="0">
                <a:latin typeface="Verdana" panose="020B0604030504040204" pitchFamily="34" charset="0"/>
                <a:ea typeface="Verdana" panose="020B0604030504040204" pitchFamily="34" charset="0"/>
              </a:rPr>
              <a:t> архитектуры операционных систем были объявлены компаниями Novell/USL, Open Software Foundation (OSF), IBM, Apple и другими. </a:t>
            </a:r>
          </a:p>
        </p:txBody>
      </p:sp>
      <p:pic>
        <p:nvPicPr>
          <p:cNvPr id="5" name="Рисунок 4">
            <a:extLst>
              <a:ext uri="{FF2B5EF4-FFF2-40B4-BE49-F238E27FC236}">
                <a16:creationId xmlns:a16="http://schemas.microsoft.com/office/drawing/2014/main" id="{E631E1C0-0E9E-4AA0-AF32-C6D0782C73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20793" y="334328"/>
            <a:ext cx="1636913" cy="123958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35E2A3-912E-4C1E-B985-2FCC1AB606A5}"/>
              </a:ext>
            </a:extLst>
          </p:cNvPr>
          <p:cNvSpPr txBox="1"/>
          <p:nvPr/>
        </p:nvSpPr>
        <p:spPr>
          <a:xfrm>
            <a:off x="907983" y="1165720"/>
            <a:ext cx="11054645" cy="2210862"/>
          </a:xfrm>
          <a:prstGeom prst="rect">
            <a:avLst/>
          </a:prstGeom>
          <a:noFill/>
        </p:spPr>
        <p:txBody>
          <a:bodyPr wrap="square">
            <a:spAutoFit/>
          </a:bodyPr>
          <a:lstStyle>
            <a:defPPr>
              <a:defRPr lang="ru-RU"/>
            </a:defPPr>
            <a:lvl1pPr>
              <a:lnSpc>
                <a:spcPct val="80000"/>
              </a:lnSpc>
              <a:spcBef>
                <a:spcPts val="1000"/>
              </a:spcBef>
              <a:defRPr sz="2000" b="1">
                <a:effectLst>
                  <a:outerShdw blurRad="38100" dist="38100" dir="2700000" algn="tl">
                    <a:srgbClr val="FFFFFF"/>
                  </a:outerShdw>
                </a:effectLst>
                <a:latin typeface="Verdana" pitchFamily="34" charset="0"/>
              </a:defRPr>
            </a:lvl1pPr>
          </a:lstStyle>
          <a:p>
            <a:r>
              <a:rPr lang="ru-RU" dirty="0"/>
              <a:t>План </a:t>
            </a:r>
            <a:r>
              <a:rPr lang="en-US" dirty="0"/>
              <a:t>:</a:t>
            </a:r>
            <a:endParaRPr lang="ru-RU" dirty="0"/>
          </a:p>
          <a:p>
            <a:endParaRPr lang="ru-RU" dirty="0"/>
          </a:p>
          <a:p>
            <a:r>
              <a:rPr lang="ru-RU" dirty="0"/>
              <a:t>1 Принципы системной буферизации ввода/вывода</a:t>
            </a:r>
          </a:p>
          <a:p>
            <a:r>
              <a:rPr lang="ru-RU" dirty="0"/>
              <a:t>2 Прерывания и особые ситуации</a:t>
            </a:r>
          </a:p>
          <a:p>
            <a:r>
              <a:rPr lang="ru-RU" dirty="0"/>
              <a:t>3 Перспективные ОС, поддерживающие среду ОС UNIX </a:t>
            </a:r>
          </a:p>
          <a:p>
            <a:endParaRPr lang="ru-RU" altLang="ru-RU" dirty="0"/>
          </a:p>
        </p:txBody>
      </p:sp>
      <p:pic>
        <p:nvPicPr>
          <p:cNvPr id="4" name="Рисунок 3">
            <a:extLst>
              <a:ext uri="{FF2B5EF4-FFF2-40B4-BE49-F238E27FC236}">
                <a16:creationId xmlns:a16="http://schemas.microsoft.com/office/drawing/2014/main" id="{18D9B1B6-AAB8-4540-BA91-D2C59C12AC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68819" y="424680"/>
            <a:ext cx="1636913" cy="1239584"/>
          </a:xfrm>
          <a:prstGeom prst="rect">
            <a:avLst/>
          </a:prstGeom>
        </p:spPr>
      </p:pic>
    </p:spTree>
    <p:extLst>
      <p:ext uri="{BB962C8B-B14F-4D97-AF65-F5344CB8AC3E}">
        <p14:creationId xmlns:p14="http://schemas.microsoft.com/office/powerpoint/2010/main" val="1145425265"/>
      </p:ext>
    </p:extLst>
  </p:cSld>
  <p:clrMapOvr>
    <a:masterClrMapping/>
  </p:clrMapOvr>
  <mc:AlternateContent xmlns:mc="http://schemas.openxmlformats.org/markup-compatibility/2006" xmlns:p14="http://schemas.microsoft.com/office/powerpoint/2010/main">
    <mc:Choice Requires="p14">
      <p:transition spd="slow" p14:dur="2000" advTm="23880"/>
    </mc:Choice>
    <mc:Fallback xmlns="">
      <p:transition spd="slow" advTm="2388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38F4513-D96E-43C8-8F73-082AFA1EE8BB}"/>
              </a:ext>
            </a:extLst>
          </p:cNvPr>
          <p:cNvSpPr txBox="1"/>
          <p:nvPr/>
        </p:nvSpPr>
        <p:spPr>
          <a:xfrm>
            <a:off x="616872" y="1766468"/>
            <a:ext cx="10976612" cy="2554545"/>
          </a:xfrm>
          <a:prstGeom prst="rect">
            <a:avLst/>
          </a:prstGeom>
          <a:noFill/>
        </p:spPr>
        <p:txBody>
          <a:bodyPr wrap="square">
            <a:spAutoFit/>
          </a:bodyPr>
          <a:lstStyle/>
          <a:p>
            <a:pPr marL="87313" lvl="2" algn="just">
              <a:defRPr/>
            </a:pPr>
            <a:r>
              <a:rPr lang="ru-RU" sz="2000" b="1" u="sng" dirty="0">
                <a:latin typeface="Verdana" panose="020B0604030504040204" pitchFamily="34" charset="0"/>
                <a:ea typeface="Verdana" panose="020B0604030504040204" pitchFamily="34" charset="0"/>
              </a:rPr>
              <a:t>1 </a:t>
            </a:r>
            <a:r>
              <a:rPr lang="en-US" sz="2000" b="1" u="sng" dirty="0">
                <a:latin typeface="Verdana" panose="020B0604030504040204" pitchFamily="34" charset="0"/>
                <a:ea typeface="Verdana" panose="020B0604030504040204" pitchFamily="34" charset="0"/>
              </a:rPr>
              <a:t>Solaris </a:t>
            </a:r>
            <a:r>
              <a:rPr lang="ru-RU" sz="2000" b="1" u="sng" dirty="0">
                <a:latin typeface="Verdana" panose="020B0604030504040204" pitchFamily="34" charset="0"/>
                <a:ea typeface="Verdana" panose="020B0604030504040204" pitchFamily="34" charset="0"/>
              </a:rPr>
              <a:t>компании</a:t>
            </a:r>
            <a:r>
              <a:rPr lang="en-US" sz="2000" b="1" u="sng" dirty="0">
                <a:latin typeface="Verdana" panose="020B0604030504040204" pitchFamily="34" charset="0"/>
                <a:ea typeface="Verdana" panose="020B0604030504040204" pitchFamily="34" charset="0"/>
              </a:rPr>
              <a:t> Sun Microsystems</a:t>
            </a:r>
            <a:r>
              <a:rPr lang="ru-RU" sz="2000" b="1" u="sng" dirty="0">
                <a:latin typeface="Verdana" panose="020B0604030504040204" pitchFamily="34" charset="0"/>
                <a:ea typeface="Verdana" panose="020B0604030504040204" pitchFamily="34" charset="0"/>
              </a:rPr>
              <a:t>.</a:t>
            </a:r>
          </a:p>
          <a:p>
            <a:pPr marL="87313" lvl="2" algn="just">
              <a:defRPr/>
            </a:pPr>
            <a:endParaRPr lang="ru-RU" sz="2000" b="1" dirty="0">
              <a:latin typeface="Verdana" panose="020B0604030504040204" pitchFamily="34" charset="0"/>
              <a:ea typeface="Verdana" panose="020B0604030504040204" pitchFamily="34" charset="0"/>
            </a:endParaRPr>
          </a:p>
          <a:p>
            <a:pPr marL="87313" lvl="2" algn="just">
              <a:defRPr/>
            </a:pPr>
            <a:r>
              <a:rPr lang="ru-RU" sz="2000" dirty="0">
                <a:latin typeface="Verdana" panose="020B0604030504040204" pitchFamily="34" charset="0"/>
                <a:ea typeface="Verdana" panose="020B0604030504040204" pitchFamily="34" charset="0"/>
              </a:rPr>
              <a:t>В течение многих лет основой операционных систем (</a:t>
            </a:r>
            <a:r>
              <a:rPr lang="ru-RU" sz="2000" dirty="0" err="1">
                <a:latin typeface="Verdana" panose="020B0604030504040204" pitchFamily="34" charset="0"/>
                <a:ea typeface="Verdana" panose="020B0604030504040204" pitchFamily="34" charset="0"/>
              </a:rPr>
              <a:t>SunOS</a:t>
            </a:r>
            <a:r>
              <a:rPr lang="ru-RU" sz="2000" dirty="0">
                <a:latin typeface="Verdana" panose="020B0604030504040204" pitchFamily="34" charset="0"/>
                <a:ea typeface="Verdana" panose="020B0604030504040204" pitchFamily="34" charset="0"/>
              </a:rPr>
              <a:t>) компании Sun являлся UNIX BSD. Однако, начиная с </a:t>
            </a:r>
            <a:r>
              <a:rPr lang="ru-RU" sz="2000" dirty="0" err="1">
                <a:latin typeface="Verdana" panose="020B0604030504040204" pitchFamily="34" charset="0"/>
                <a:ea typeface="Verdana" panose="020B0604030504040204" pitchFamily="34" charset="0"/>
              </a:rPr>
              <a:t>SunOS</a:t>
            </a:r>
            <a:r>
              <a:rPr lang="ru-RU" sz="2000" dirty="0">
                <a:latin typeface="Verdana" panose="020B0604030504040204" pitchFamily="34" charset="0"/>
                <a:ea typeface="Verdana" panose="020B0604030504040204" pitchFamily="34" charset="0"/>
              </a:rPr>
              <a:t> 4.0, произошел полный переход на System V 4.0.  Sun Microsystems внесла ряд существенных расширений в SVR 4.0. Прежде всего это касается </a:t>
            </a:r>
            <a:r>
              <a:rPr lang="ru-RU" sz="2000" u="sng" dirty="0">
                <a:latin typeface="Verdana" panose="020B0604030504040204" pitchFamily="34" charset="0"/>
                <a:ea typeface="Verdana" panose="020B0604030504040204" pitchFamily="34" charset="0"/>
              </a:rPr>
              <a:t>обеспечения распараллеливания программ </a:t>
            </a:r>
            <a:r>
              <a:rPr lang="ru-RU" sz="2000" dirty="0">
                <a:latin typeface="Verdana" panose="020B0604030504040204" pitchFamily="34" charset="0"/>
                <a:ea typeface="Verdana" panose="020B0604030504040204" pitchFamily="34" charset="0"/>
              </a:rPr>
              <a:t>при использовании симметричных мультипроцессорных компьютеров (механизм потоков управления - </a:t>
            </a:r>
            <a:r>
              <a:rPr lang="ru-RU" sz="2000" dirty="0" err="1">
                <a:latin typeface="Verdana" panose="020B0604030504040204" pitchFamily="34" charset="0"/>
                <a:ea typeface="Verdana" panose="020B0604030504040204" pitchFamily="34" charset="0"/>
              </a:rPr>
              <a:t>threads</a:t>
            </a:r>
            <a:r>
              <a:rPr lang="ru-RU" sz="2000" dirty="0">
                <a:latin typeface="Verdana" panose="020B0604030504040204" pitchFamily="34" charset="0"/>
                <a:ea typeface="Verdana" panose="020B0604030504040204" pitchFamily="34" charset="0"/>
              </a:rPr>
              <a:t>). </a:t>
            </a:r>
          </a:p>
        </p:txBody>
      </p:sp>
      <p:pic>
        <p:nvPicPr>
          <p:cNvPr id="5" name="Рисунок 4">
            <a:extLst>
              <a:ext uri="{FF2B5EF4-FFF2-40B4-BE49-F238E27FC236}">
                <a16:creationId xmlns:a16="http://schemas.microsoft.com/office/drawing/2014/main" id="{E631E1C0-0E9E-4AA0-AF32-C6D0782C73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56571" y="227834"/>
            <a:ext cx="1636913" cy="1239584"/>
          </a:xfrm>
          <a:prstGeom prst="rect">
            <a:avLst/>
          </a:prstGeom>
        </p:spPr>
      </p:pic>
    </p:spTree>
    <p:extLst>
      <p:ext uri="{BB962C8B-B14F-4D97-AF65-F5344CB8AC3E}">
        <p14:creationId xmlns:p14="http://schemas.microsoft.com/office/powerpoint/2010/main" val="11838241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3">
            <a:extLst>
              <a:ext uri="{FF2B5EF4-FFF2-40B4-BE49-F238E27FC236}">
                <a16:creationId xmlns:a16="http://schemas.microsoft.com/office/drawing/2014/main" id="{8A031197-1FEC-4C5E-9464-8B17E4AF0C5A}"/>
              </a:ext>
            </a:extLst>
          </p:cNvPr>
          <p:cNvSpPr>
            <a:spLocks noGrp="1" noChangeArrowheads="1"/>
          </p:cNvSpPr>
          <p:nvPr>
            <p:ph type="subTitle" idx="1"/>
          </p:nvPr>
        </p:nvSpPr>
        <p:spPr>
          <a:xfrm>
            <a:off x="642850" y="1751765"/>
            <a:ext cx="11067010" cy="4968875"/>
          </a:xfrm>
        </p:spPr>
        <p:txBody>
          <a:bodyPr/>
          <a:lstStyle/>
          <a:p>
            <a:pPr marL="93663" lvl="3" algn="l"/>
            <a:r>
              <a:rPr lang="ru-RU" altLang="ru-RU" sz="2000" b="1" u="sng" dirty="0">
                <a:latin typeface="Verdana" panose="020B0604030504040204" pitchFamily="34" charset="0"/>
                <a:ea typeface="Verdana" panose="020B0604030504040204" pitchFamily="34" charset="0"/>
              </a:rPr>
              <a:t>2 HP/UX компании Hewlett-Packard, DG/UX компании Data General, AIX компании IBM.</a:t>
            </a:r>
            <a:endParaRPr lang="ru-RU" altLang="ru-RU" sz="2000" b="1" dirty="0">
              <a:latin typeface="Verdana" panose="020B0604030504040204" pitchFamily="34" charset="0"/>
              <a:ea typeface="Verdana" panose="020B0604030504040204" pitchFamily="34" charset="0"/>
            </a:endParaRPr>
          </a:p>
          <a:p>
            <a:pPr marL="87313" lvl="2" algn="just"/>
            <a:endParaRPr lang="ru-RU" altLang="ru-RU" sz="2000" b="1" dirty="0">
              <a:latin typeface="Verdana" panose="020B0604030504040204" pitchFamily="34" charset="0"/>
              <a:ea typeface="Verdana" panose="020B0604030504040204" pitchFamily="34" charset="0"/>
            </a:endParaRPr>
          </a:p>
          <a:p>
            <a:pPr algn="just"/>
            <a:r>
              <a:rPr lang="ru-RU" altLang="ru-RU" sz="2000" dirty="0">
                <a:latin typeface="Verdana" panose="020B0604030504040204" pitchFamily="34" charset="0"/>
                <a:ea typeface="Verdana" panose="020B0604030504040204" pitchFamily="34" charset="0"/>
              </a:rPr>
              <a:t>HP/UX, DG/UX и AIX обладают многими отличиями. В частности, в этих версиях ОС UNIX поддерживаются разные средства генерации графических пользовательских интерфейсов (хотя все они основаны на использовании оконной системы X), по-разному реализованы </a:t>
            </a:r>
            <a:r>
              <a:rPr lang="ru-RU" altLang="ru-RU" sz="2000" dirty="0" err="1">
                <a:latin typeface="Verdana" panose="020B0604030504040204" pitchFamily="34" charset="0"/>
                <a:ea typeface="Verdana" panose="020B0604030504040204" pitchFamily="34" charset="0"/>
              </a:rPr>
              <a:t>threads</a:t>
            </a:r>
            <a:r>
              <a:rPr lang="ru-RU" altLang="ru-RU" sz="2000" dirty="0">
                <a:latin typeface="Verdana" panose="020B0604030504040204" pitchFamily="34" charset="0"/>
                <a:ea typeface="Verdana" panose="020B0604030504040204" pitchFamily="34" charset="0"/>
              </a:rPr>
              <a:t> и т.д.  Однако все эти системы объединяет тот факт, что в основе каждой из них находится SVR 4.x. Поэтому основной набор системных и библиотечных вызовов в этих реализациях совпадает. </a:t>
            </a:r>
          </a:p>
          <a:p>
            <a:pPr marL="87313" lvl="2"/>
            <a:endParaRPr lang="ru-RU" altLang="ru-RU" sz="2000" b="1" u="sng" dirty="0"/>
          </a:p>
        </p:txBody>
      </p:sp>
      <p:pic>
        <p:nvPicPr>
          <p:cNvPr id="7" name="Рисунок 6">
            <a:extLst>
              <a:ext uri="{FF2B5EF4-FFF2-40B4-BE49-F238E27FC236}">
                <a16:creationId xmlns:a16="http://schemas.microsoft.com/office/drawing/2014/main" id="{9BC65C58-C2A6-4070-BF0B-C5EA6B98B4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3743" y="306707"/>
            <a:ext cx="1636913" cy="1239584"/>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3">
            <a:extLst>
              <a:ext uri="{FF2B5EF4-FFF2-40B4-BE49-F238E27FC236}">
                <a16:creationId xmlns:a16="http://schemas.microsoft.com/office/drawing/2014/main" id="{C1656C25-3643-4505-945D-C61FB94A6362}"/>
              </a:ext>
            </a:extLst>
          </p:cNvPr>
          <p:cNvSpPr>
            <a:spLocks noGrp="1" noChangeArrowheads="1"/>
          </p:cNvSpPr>
          <p:nvPr>
            <p:ph type="subTitle" idx="1"/>
          </p:nvPr>
        </p:nvSpPr>
        <p:spPr>
          <a:xfrm>
            <a:off x="665018" y="1125539"/>
            <a:ext cx="11044844" cy="4968875"/>
          </a:xfrm>
        </p:spPr>
        <p:txBody>
          <a:bodyPr/>
          <a:lstStyle/>
          <a:p>
            <a:pPr marL="87313" lvl="3" algn="just">
              <a:lnSpc>
                <a:spcPct val="100000"/>
              </a:lnSpc>
              <a:spcBef>
                <a:spcPts val="0"/>
              </a:spcBef>
            </a:pPr>
            <a:r>
              <a:rPr lang="ru-RU" altLang="ru-RU" sz="2000" b="1" u="sng" dirty="0">
                <a:latin typeface="Verdana" panose="020B0604030504040204" pitchFamily="34" charset="0"/>
                <a:ea typeface="Verdana" panose="020B0604030504040204" pitchFamily="34" charset="0"/>
              </a:rPr>
              <a:t>3 </a:t>
            </a:r>
            <a:r>
              <a:rPr lang="en-US" altLang="ru-RU" sz="2000" b="1" u="sng" dirty="0">
                <a:latin typeface="Verdana" panose="020B0604030504040204" pitchFamily="34" charset="0"/>
                <a:ea typeface="Verdana" panose="020B0604030504040204" pitchFamily="34" charset="0"/>
              </a:rPr>
              <a:t>Santa Cruz Operation </a:t>
            </a:r>
            <a:r>
              <a:rPr lang="ru-RU" altLang="ru-RU" sz="2000" b="1" u="sng" dirty="0">
                <a:latin typeface="Verdana" panose="020B0604030504040204" pitchFamily="34" charset="0"/>
                <a:ea typeface="Verdana" panose="020B0604030504040204" pitchFamily="34" charset="0"/>
              </a:rPr>
              <a:t>и</a:t>
            </a:r>
            <a:r>
              <a:rPr lang="en-US" altLang="ru-RU" sz="2000" b="1" u="sng" dirty="0">
                <a:latin typeface="Verdana" panose="020B0604030504040204" pitchFamily="34" charset="0"/>
                <a:ea typeface="Verdana" panose="020B0604030504040204" pitchFamily="34" charset="0"/>
              </a:rPr>
              <a:t> SCO UNIX.</a:t>
            </a:r>
            <a:endParaRPr lang="ru-RU" altLang="ru-RU" sz="2000" b="1" dirty="0">
              <a:latin typeface="Verdana" panose="020B0604030504040204" pitchFamily="34" charset="0"/>
              <a:ea typeface="Verdana" panose="020B0604030504040204" pitchFamily="34" charset="0"/>
            </a:endParaRPr>
          </a:p>
          <a:p>
            <a:pPr marL="87313" lvl="2" algn="just">
              <a:lnSpc>
                <a:spcPct val="100000"/>
              </a:lnSpc>
              <a:spcBef>
                <a:spcPts val="0"/>
              </a:spcBef>
            </a:pPr>
            <a:endParaRPr lang="ru-RU" altLang="ru-RU" sz="2000" b="1"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Варианты ОС UNIX, производимые компанией SCO и предназначенные исключительно для использования на Intel-платформах, до сих пор базируются на лицензированных исходных текстах System V 3.2. Однако SCO довела свои продукты до уровня полной совместимости со всеми основными стандартами (в тех позициях, для которых существуют стандарты).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Консерватизм компании объясняется прежде всего тем, что ее реализация ОС UNIX включает наибольшее количество драйверов внешних устройств и поэтому может быть установлена практически на любой Intel-платформе. </a:t>
            </a:r>
          </a:p>
          <a:p>
            <a:pPr marL="87313" lvl="2"/>
            <a:endParaRPr lang="ru-RU" altLang="ru-RU" sz="2000" b="1" u="sng" dirty="0"/>
          </a:p>
        </p:txBody>
      </p:sp>
      <p:pic>
        <p:nvPicPr>
          <p:cNvPr id="7" name="Рисунок 6">
            <a:extLst>
              <a:ext uri="{FF2B5EF4-FFF2-40B4-BE49-F238E27FC236}">
                <a16:creationId xmlns:a16="http://schemas.microsoft.com/office/drawing/2014/main" id="{FABA9001-E00F-4599-9290-810510C3D8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6077" y="224307"/>
            <a:ext cx="1636913" cy="1239584"/>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3">
            <a:extLst>
              <a:ext uri="{FF2B5EF4-FFF2-40B4-BE49-F238E27FC236}">
                <a16:creationId xmlns:a16="http://schemas.microsoft.com/office/drawing/2014/main" id="{FE6427B8-3F13-4081-9D22-0CD77E7C534D}"/>
              </a:ext>
            </a:extLst>
          </p:cNvPr>
          <p:cNvSpPr>
            <a:spLocks noGrp="1" noChangeArrowheads="1"/>
          </p:cNvSpPr>
          <p:nvPr>
            <p:ph type="subTitle" idx="1"/>
          </p:nvPr>
        </p:nvSpPr>
        <p:spPr>
          <a:xfrm>
            <a:off x="371301" y="1773932"/>
            <a:ext cx="11310851" cy="4968875"/>
          </a:xfrm>
        </p:spPr>
        <p:txBody>
          <a:bodyPr/>
          <a:lstStyle/>
          <a:p>
            <a:pPr marL="0" lvl="3" algn="l"/>
            <a:r>
              <a:rPr lang="ru-RU" altLang="ru-RU" sz="2000" b="1" u="sng" dirty="0">
                <a:latin typeface="Verdana" panose="020B0604030504040204" pitchFamily="34" charset="0"/>
                <a:ea typeface="Verdana" panose="020B0604030504040204" pitchFamily="34" charset="0"/>
              </a:rPr>
              <a:t>4 </a:t>
            </a:r>
            <a:r>
              <a:rPr lang="en-US" altLang="ru-RU" sz="2000" b="1" u="sng" dirty="0">
                <a:latin typeface="Verdana" panose="020B0604030504040204" pitchFamily="34" charset="0"/>
                <a:ea typeface="Verdana" panose="020B0604030504040204" pitchFamily="34" charset="0"/>
              </a:rPr>
              <a:t>Open Software Foundation </a:t>
            </a:r>
            <a:r>
              <a:rPr lang="ru-RU" altLang="ru-RU" sz="2000" b="1" u="sng" dirty="0">
                <a:latin typeface="Verdana" panose="020B0604030504040204" pitchFamily="34" charset="0"/>
                <a:ea typeface="Verdana" panose="020B0604030504040204" pitchFamily="34" charset="0"/>
              </a:rPr>
              <a:t>и</a:t>
            </a:r>
            <a:r>
              <a:rPr lang="en-US" altLang="ru-RU" sz="2000" b="1" u="sng" dirty="0">
                <a:latin typeface="Verdana" panose="020B0604030504040204" pitchFamily="34" charset="0"/>
                <a:ea typeface="Verdana" panose="020B0604030504040204" pitchFamily="34" charset="0"/>
              </a:rPr>
              <a:t> OSF-1.</a:t>
            </a:r>
            <a:endParaRPr lang="ru-RU" altLang="ru-RU" sz="2000" b="1" dirty="0">
              <a:latin typeface="Verdana" panose="020B0604030504040204" pitchFamily="34" charset="0"/>
              <a:ea typeface="Verdana" panose="020B0604030504040204" pitchFamily="34" charset="0"/>
            </a:endParaRPr>
          </a:p>
          <a:p>
            <a:pPr marL="87313" lvl="2" algn="l"/>
            <a:endParaRPr lang="ru-RU" altLang="ru-RU" sz="2000" b="1"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OSF была первой коммерческой компанией, решившейся на полную реализацию ОС UNIX на базе микроядра </a:t>
            </a:r>
            <a:r>
              <a:rPr lang="ru-RU" altLang="ru-RU" sz="2000" dirty="0" err="1">
                <a:latin typeface="Verdana" panose="020B0604030504040204" pitchFamily="34" charset="0"/>
                <a:ea typeface="Verdana" panose="020B0604030504040204" pitchFamily="34" charset="0"/>
              </a:rPr>
              <a:t>Mach</a:t>
            </a:r>
            <a:r>
              <a:rPr lang="ru-RU" altLang="ru-RU" sz="2000" dirty="0">
                <a:latin typeface="Verdana" panose="020B0604030504040204" pitchFamily="34" charset="0"/>
                <a:ea typeface="Verdana" panose="020B0604030504040204" pitchFamily="34" charset="0"/>
              </a:rPr>
              <a:t>. Результатом этой работы явилось создание ОС OSF-1.  На сегодняшний день наиболее серьезным потребителем OSF-1 является компания Digital Equipment на своих платформах, основанных на микропроцессорах Alpha.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В OSF-1 поддерживаются все основные стандарты ОС UNIX, хотя многие утверждают, что пока система работает не очень устойчиво. </a:t>
            </a:r>
          </a:p>
          <a:p>
            <a:pPr marL="87313" lvl="2"/>
            <a:endParaRPr lang="ru-RU" altLang="ru-RU" sz="2000" b="1" u="sng" dirty="0"/>
          </a:p>
        </p:txBody>
      </p:sp>
      <p:pic>
        <p:nvPicPr>
          <p:cNvPr id="7" name="Рисунок 6">
            <a:extLst>
              <a:ext uri="{FF2B5EF4-FFF2-40B4-BE49-F238E27FC236}">
                <a16:creationId xmlns:a16="http://schemas.microsoft.com/office/drawing/2014/main" id="{3C60A0A3-5378-453C-9063-A198EA7D26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91076" y="337554"/>
            <a:ext cx="1636913" cy="1239584"/>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3">
            <a:extLst>
              <a:ext uri="{FF2B5EF4-FFF2-40B4-BE49-F238E27FC236}">
                <a16:creationId xmlns:a16="http://schemas.microsoft.com/office/drawing/2014/main" id="{CBEFC29B-C997-4E9C-9186-467066E8F01B}"/>
              </a:ext>
            </a:extLst>
          </p:cNvPr>
          <p:cNvSpPr>
            <a:spLocks noGrp="1" noChangeArrowheads="1"/>
          </p:cNvSpPr>
          <p:nvPr>
            <p:ph type="subTitle" idx="1"/>
          </p:nvPr>
        </p:nvSpPr>
        <p:spPr>
          <a:xfrm>
            <a:off x="448889" y="1596593"/>
            <a:ext cx="11294224" cy="4968875"/>
          </a:xfrm>
        </p:spPr>
        <p:txBody>
          <a:bodyPr>
            <a:normAutofit/>
          </a:bodyPr>
          <a:lstStyle/>
          <a:p>
            <a:pPr marL="0" lvl="3" algn="just">
              <a:lnSpc>
                <a:spcPct val="100000"/>
              </a:lnSpc>
              <a:spcBef>
                <a:spcPts val="0"/>
              </a:spcBef>
            </a:pPr>
            <a:r>
              <a:rPr lang="ru-RU" altLang="ru-RU" sz="2000" b="1" u="sng" dirty="0">
                <a:latin typeface="Verdana" panose="020B0604030504040204" pitchFamily="34" charset="0"/>
                <a:ea typeface="Verdana" panose="020B0604030504040204" pitchFamily="34" charset="0"/>
              </a:rPr>
              <a:t>5 Свободно распространяемые и коммерческие варианты ОС UNIX семейства BSD.</a:t>
            </a:r>
            <a:endParaRPr lang="ru-RU" altLang="ru-RU" sz="2000" b="1" dirty="0">
              <a:latin typeface="Verdana" panose="020B0604030504040204" pitchFamily="34" charset="0"/>
              <a:ea typeface="Verdana" panose="020B0604030504040204" pitchFamily="34" charset="0"/>
            </a:endParaRPr>
          </a:p>
          <a:p>
            <a:pPr marL="87313" lvl="2" algn="just">
              <a:lnSpc>
                <a:spcPct val="100000"/>
              </a:lnSpc>
              <a:spcBef>
                <a:spcPts val="0"/>
              </a:spcBef>
            </a:pPr>
            <a:endParaRPr lang="ru-RU" altLang="ru-RU" sz="2000" b="1"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Группа BSD оказала огромное влияние на общее развитие ОС UNIX. До появления SVR 4.0 проблемой для пользователей являлась несовместимость наборов системных вызовов BSD и System V.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Несколько лет назад группа BSD разделилась на коммерческую и некоммерческую части. Новая коммерческая компания получила название BSDI. Обе подгруппы выпустили варианты ОС UNIX для Intel-платформ под названиями 386BSD и BSD386, причем коммерческий вариант был гораздо более полным. </a:t>
            </a:r>
          </a:p>
        </p:txBody>
      </p:sp>
      <p:pic>
        <p:nvPicPr>
          <p:cNvPr id="7" name="Рисунок 6">
            <a:extLst>
              <a:ext uri="{FF2B5EF4-FFF2-40B4-BE49-F238E27FC236}">
                <a16:creationId xmlns:a16="http://schemas.microsoft.com/office/drawing/2014/main" id="{4D604997-2A68-416D-A71A-A51CA241BA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5107" y="174992"/>
            <a:ext cx="1636913" cy="1239584"/>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3">
            <a:extLst>
              <a:ext uri="{FF2B5EF4-FFF2-40B4-BE49-F238E27FC236}">
                <a16:creationId xmlns:a16="http://schemas.microsoft.com/office/drawing/2014/main" id="{8CA15A27-CDC1-462C-A5AF-4BE6AB182EDE}"/>
              </a:ext>
            </a:extLst>
          </p:cNvPr>
          <p:cNvSpPr>
            <a:spLocks noGrp="1" noChangeArrowheads="1"/>
          </p:cNvSpPr>
          <p:nvPr>
            <p:ph type="subTitle" idx="1"/>
          </p:nvPr>
        </p:nvSpPr>
        <p:spPr>
          <a:xfrm>
            <a:off x="498762" y="1684108"/>
            <a:ext cx="11355185" cy="4968875"/>
          </a:xfrm>
        </p:spPr>
        <p:txBody>
          <a:bodyPr/>
          <a:lstStyle/>
          <a:p>
            <a:pPr algn="just">
              <a:lnSpc>
                <a:spcPct val="100000"/>
              </a:lnSpc>
              <a:spcBef>
                <a:spcPts val="0"/>
              </a:spcBef>
            </a:pPr>
            <a:r>
              <a:rPr lang="ru-RU" altLang="ru-RU" sz="2000" dirty="0">
                <a:latin typeface="Verdana" panose="020B0604030504040204" pitchFamily="34" charset="0"/>
                <a:ea typeface="Verdana" panose="020B0604030504040204" pitchFamily="34" charset="0"/>
              </a:rPr>
              <a:t>Сегодня популярен новый свободно распространяемый вариант ОС UNIX, называемый FreeBSD. Ведутся работы над более развитыми версиями </a:t>
            </a:r>
            <a:r>
              <a:rPr lang="ru-RU" altLang="ru-RU" sz="2000" dirty="0" err="1">
                <a:latin typeface="Verdana" panose="020B0604030504040204" pitchFamily="34" charset="0"/>
                <a:ea typeface="Verdana" panose="020B0604030504040204" pitchFamily="34" charset="0"/>
              </a:rPr>
              <a:t>BSDNet</a:t>
            </a:r>
            <a:r>
              <a:rPr lang="ru-RU" altLang="ru-RU" sz="2000" dirty="0">
                <a:latin typeface="Verdana" panose="020B0604030504040204" pitchFamily="34" charset="0"/>
                <a:ea typeface="Verdana" panose="020B0604030504040204" pitchFamily="34" charset="0"/>
              </a:rPr>
              <a:t>.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Системы семейства BSD на сегодняшний день не являются единственными свободно доступными вариантами ОС UNIX. </a:t>
            </a:r>
          </a:p>
          <a:p>
            <a:pPr marL="87313" lvl="2"/>
            <a:endParaRPr lang="ru-RU" altLang="ru-RU" sz="2000" b="1" u="sng" dirty="0"/>
          </a:p>
        </p:txBody>
      </p:sp>
      <p:pic>
        <p:nvPicPr>
          <p:cNvPr id="7" name="Рисунок 6">
            <a:extLst>
              <a:ext uri="{FF2B5EF4-FFF2-40B4-BE49-F238E27FC236}">
                <a16:creationId xmlns:a16="http://schemas.microsoft.com/office/drawing/2014/main" id="{FF9B206D-107D-44D9-BC0D-A86CD434FB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76057" y="163489"/>
            <a:ext cx="1636913" cy="1239584"/>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3">
            <a:extLst>
              <a:ext uri="{FF2B5EF4-FFF2-40B4-BE49-F238E27FC236}">
                <a16:creationId xmlns:a16="http://schemas.microsoft.com/office/drawing/2014/main" id="{87153AC5-19C8-4A06-8403-D4C832C4101E}"/>
              </a:ext>
            </a:extLst>
          </p:cNvPr>
          <p:cNvSpPr>
            <a:spLocks noGrp="1" noChangeArrowheads="1"/>
          </p:cNvSpPr>
          <p:nvPr>
            <p:ph type="subTitle" idx="1"/>
          </p:nvPr>
        </p:nvSpPr>
        <p:spPr>
          <a:xfrm>
            <a:off x="260465" y="1125539"/>
            <a:ext cx="11532524" cy="4968875"/>
          </a:xfrm>
        </p:spPr>
        <p:txBody>
          <a:bodyPr>
            <a:normAutofit/>
          </a:bodyPr>
          <a:lstStyle/>
          <a:p>
            <a:pPr marL="0" lvl="3" algn="just">
              <a:lnSpc>
                <a:spcPct val="100000"/>
              </a:lnSpc>
              <a:spcBef>
                <a:spcPts val="0"/>
              </a:spcBef>
            </a:pPr>
            <a:r>
              <a:rPr lang="ru-RU" altLang="ru-RU" sz="2000" b="1" u="sng" dirty="0">
                <a:latin typeface="Verdana" panose="020B0604030504040204" pitchFamily="34" charset="0"/>
                <a:ea typeface="Verdana" panose="020B0604030504040204" pitchFamily="34" charset="0"/>
              </a:rPr>
              <a:t>6 Linux университета Хельсинки.</a:t>
            </a:r>
            <a:endParaRPr lang="ru-RU" altLang="ru-RU" sz="2000" b="1" dirty="0">
              <a:latin typeface="Verdana" panose="020B0604030504040204" pitchFamily="34" charset="0"/>
              <a:ea typeface="Verdana" panose="020B0604030504040204" pitchFamily="34" charset="0"/>
            </a:endParaRPr>
          </a:p>
          <a:p>
            <a:pPr marL="0" lvl="2" algn="just">
              <a:lnSpc>
                <a:spcPct val="100000"/>
              </a:lnSpc>
              <a:spcBef>
                <a:spcPts val="0"/>
              </a:spcBef>
            </a:pPr>
            <a:endParaRPr lang="ru-RU" altLang="ru-RU" sz="2000" b="1"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LINUX - это оригинальная реализация ОС UNIX для Intel-платформ, выполненная молодым сотрудником университета Хельсинки </a:t>
            </a:r>
            <a:r>
              <a:rPr lang="ru-RU" altLang="ru-RU" sz="2000" dirty="0" err="1">
                <a:latin typeface="Verdana" panose="020B0604030504040204" pitchFamily="34" charset="0"/>
                <a:ea typeface="Verdana" panose="020B0604030504040204" pitchFamily="34" charset="0"/>
              </a:rPr>
              <a:t>Линусом</a:t>
            </a:r>
            <a:r>
              <a:rPr lang="ru-RU" altLang="ru-RU" sz="2000" dirty="0">
                <a:latin typeface="Verdana" panose="020B0604030504040204" pitchFamily="34" charset="0"/>
                <a:ea typeface="Verdana" panose="020B0604030504040204" pitchFamily="34" charset="0"/>
              </a:rPr>
              <a:t> </a:t>
            </a:r>
            <a:r>
              <a:rPr lang="ru-RU" altLang="ru-RU" sz="2000" dirty="0" err="1">
                <a:latin typeface="Verdana" panose="020B0604030504040204" pitchFamily="34" charset="0"/>
                <a:ea typeface="Verdana" panose="020B0604030504040204" pitchFamily="34" charset="0"/>
              </a:rPr>
              <a:t>Торвальдом</a:t>
            </a:r>
            <a:r>
              <a:rPr lang="ru-RU" altLang="ru-RU" sz="2000" dirty="0">
                <a:latin typeface="Verdana" panose="020B0604030504040204" pitchFamily="34" charset="0"/>
                <a:ea typeface="Verdana" panose="020B0604030504040204" pitchFamily="34" charset="0"/>
              </a:rPr>
              <a:t>.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Ядро системы написано в традиционной технологии (т.е. без использования микроядра). Однако по отзывам любителей ядро LINUX отличается высоким качеством кода и хорошей модульностью. Кроме того, утверждается, что при аккуратном программировании прикладные программы, созданные в среде LINUX, без особых проблем переносятся в среду коммерческих систем, базирующихся на System V. </a:t>
            </a:r>
          </a:p>
        </p:txBody>
      </p:sp>
      <p:pic>
        <p:nvPicPr>
          <p:cNvPr id="7" name="Рисунок 6">
            <a:extLst>
              <a:ext uri="{FF2B5EF4-FFF2-40B4-BE49-F238E27FC236}">
                <a16:creationId xmlns:a16="http://schemas.microsoft.com/office/drawing/2014/main" id="{CC1793DB-55C4-4FA8-9183-FD29B38DAF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623" y="209496"/>
            <a:ext cx="1636913" cy="1239584"/>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3">
            <a:extLst>
              <a:ext uri="{FF2B5EF4-FFF2-40B4-BE49-F238E27FC236}">
                <a16:creationId xmlns:a16="http://schemas.microsoft.com/office/drawing/2014/main" id="{5B8855FF-4988-4F10-A8E9-CC3E133ECE06}"/>
              </a:ext>
            </a:extLst>
          </p:cNvPr>
          <p:cNvSpPr>
            <a:spLocks noGrp="1" noChangeArrowheads="1"/>
          </p:cNvSpPr>
          <p:nvPr>
            <p:ph type="subTitle" idx="1"/>
          </p:nvPr>
        </p:nvSpPr>
        <p:spPr>
          <a:xfrm>
            <a:off x="349136" y="1125539"/>
            <a:ext cx="11421686" cy="4968875"/>
          </a:xfrm>
        </p:spPr>
        <p:txBody>
          <a:bodyPr>
            <a:normAutofit/>
          </a:bodyPr>
          <a:lstStyle/>
          <a:p>
            <a:pPr marL="0" lvl="3" algn="just">
              <a:lnSpc>
                <a:spcPct val="100000"/>
              </a:lnSpc>
              <a:spcBef>
                <a:spcPts val="0"/>
              </a:spcBef>
            </a:pPr>
            <a:r>
              <a:rPr lang="ru-RU" altLang="ru-RU" sz="2000" b="1" u="sng" dirty="0">
                <a:latin typeface="Verdana" panose="020B0604030504040204" pitchFamily="34" charset="0"/>
                <a:ea typeface="Verdana" panose="020B0604030504040204" pitchFamily="34" charset="0"/>
              </a:rPr>
              <a:t>7 </a:t>
            </a:r>
            <a:r>
              <a:rPr lang="en-US" altLang="ru-RU" sz="2000" b="1" u="sng" dirty="0">
                <a:latin typeface="Verdana" panose="020B0604030504040204" pitchFamily="34" charset="0"/>
                <a:ea typeface="Verdana" panose="020B0604030504040204" pitchFamily="34" charset="0"/>
              </a:rPr>
              <a:t>Hurd Free Software Foundation.</a:t>
            </a:r>
            <a:endParaRPr lang="ru-RU" altLang="ru-RU" sz="2000" b="1" dirty="0">
              <a:latin typeface="Verdana" panose="020B0604030504040204" pitchFamily="34" charset="0"/>
              <a:ea typeface="Verdana" panose="020B0604030504040204" pitchFamily="34" charset="0"/>
            </a:endParaRPr>
          </a:p>
          <a:p>
            <a:pPr marL="0" lvl="2" algn="just">
              <a:lnSpc>
                <a:spcPct val="100000"/>
              </a:lnSpc>
              <a:spcBef>
                <a:spcPts val="0"/>
              </a:spcBef>
            </a:pPr>
            <a:endParaRPr lang="ru-RU" altLang="ru-RU" sz="2000" b="1"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Проект системы </a:t>
            </a:r>
            <a:r>
              <a:rPr lang="ru-RU" altLang="ru-RU" sz="2000" dirty="0" err="1">
                <a:latin typeface="Verdana" panose="020B0604030504040204" pitchFamily="34" charset="0"/>
                <a:ea typeface="Verdana" panose="020B0604030504040204" pitchFamily="34" charset="0"/>
              </a:rPr>
              <a:t>Hurd</a:t>
            </a:r>
            <a:r>
              <a:rPr lang="ru-RU" altLang="ru-RU" sz="2000" dirty="0">
                <a:latin typeface="Verdana" panose="020B0604030504040204" pitchFamily="34" charset="0"/>
                <a:ea typeface="Verdana" panose="020B0604030504040204" pitchFamily="34" charset="0"/>
              </a:rPr>
              <a:t> явился попыткой довести до логического завершения знаменитый проект GNU Ричарда </a:t>
            </a:r>
            <a:r>
              <a:rPr lang="ru-RU" altLang="ru-RU" sz="2000" dirty="0" err="1">
                <a:latin typeface="Verdana" panose="020B0604030504040204" pitchFamily="34" charset="0"/>
                <a:ea typeface="Verdana" panose="020B0604030504040204" pitchFamily="34" charset="0"/>
              </a:rPr>
              <a:t>Столлмана</a:t>
            </a:r>
            <a:r>
              <a:rPr lang="ru-RU" altLang="ru-RU" sz="2000" dirty="0">
                <a:latin typeface="Verdana" panose="020B0604030504040204" pitchFamily="34" charset="0"/>
                <a:ea typeface="Verdana" panose="020B0604030504040204" pitchFamily="34" charset="0"/>
              </a:rPr>
              <a:t>, основателя и президента Фонда свободного программного обеспечения (Free Software Foundation - FSF).  Основной идеей проекта </a:t>
            </a:r>
            <a:r>
              <a:rPr lang="ru-RU" altLang="ru-RU" sz="2000" dirty="0" err="1">
                <a:latin typeface="Verdana" panose="020B0604030504040204" pitchFamily="34" charset="0"/>
                <a:ea typeface="Verdana" panose="020B0604030504040204" pitchFamily="34" charset="0"/>
              </a:rPr>
              <a:t>Hurd</a:t>
            </a:r>
            <a:r>
              <a:rPr lang="ru-RU" altLang="ru-RU" sz="2000" dirty="0">
                <a:latin typeface="Verdana" panose="020B0604030504040204" pitchFamily="34" charset="0"/>
                <a:ea typeface="Verdana" panose="020B0604030504040204" pitchFamily="34" charset="0"/>
              </a:rPr>
              <a:t> было использование в качестве основы системы готового варианта микроядра </a:t>
            </a:r>
            <a:r>
              <a:rPr lang="ru-RU" altLang="ru-RU" sz="2000" dirty="0" err="1">
                <a:latin typeface="Verdana" panose="020B0604030504040204" pitchFamily="34" charset="0"/>
                <a:ea typeface="Verdana" panose="020B0604030504040204" pitchFamily="34" charset="0"/>
              </a:rPr>
              <a:t>Mach</a:t>
            </a:r>
            <a:r>
              <a:rPr lang="ru-RU" altLang="ru-RU" sz="2000" dirty="0">
                <a:latin typeface="Verdana" panose="020B0604030504040204" pitchFamily="34" charset="0"/>
                <a:ea typeface="Verdana" panose="020B0604030504040204" pitchFamily="34" charset="0"/>
              </a:rPr>
              <a:t>, бесплатно распространяемого университетом Карнеги-Меллон. Сам Ричард </a:t>
            </a:r>
            <a:r>
              <a:rPr lang="ru-RU" altLang="ru-RU" sz="2000" dirty="0" err="1">
                <a:latin typeface="Verdana" panose="020B0604030504040204" pitchFamily="34" charset="0"/>
                <a:ea typeface="Verdana" panose="020B0604030504040204" pitchFamily="34" charset="0"/>
              </a:rPr>
              <a:t>Столлман</a:t>
            </a:r>
            <a:r>
              <a:rPr lang="ru-RU" altLang="ru-RU" sz="2000" dirty="0">
                <a:latin typeface="Verdana" panose="020B0604030504040204" pitchFamily="34" charset="0"/>
                <a:ea typeface="Verdana" panose="020B0604030504040204" pitchFamily="34" charset="0"/>
              </a:rPr>
              <a:t> рекомендует пока использовать LINUX совместно с продуктами линии GNU. </a:t>
            </a:r>
          </a:p>
        </p:txBody>
      </p:sp>
      <p:pic>
        <p:nvPicPr>
          <p:cNvPr id="7" name="Рисунок 6">
            <a:extLst>
              <a:ext uri="{FF2B5EF4-FFF2-40B4-BE49-F238E27FC236}">
                <a16:creationId xmlns:a16="http://schemas.microsoft.com/office/drawing/2014/main" id="{898C70D1-92FB-4EDB-8BC2-AEA75156D5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86514" y="265616"/>
            <a:ext cx="1636913" cy="1239584"/>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35E2A3-912E-4C1E-B985-2FCC1AB606A5}"/>
              </a:ext>
            </a:extLst>
          </p:cNvPr>
          <p:cNvSpPr txBox="1"/>
          <p:nvPr/>
        </p:nvSpPr>
        <p:spPr>
          <a:xfrm>
            <a:off x="873477" y="922488"/>
            <a:ext cx="11054645" cy="2651303"/>
          </a:xfrm>
          <a:prstGeom prst="rect">
            <a:avLst/>
          </a:prstGeom>
          <a:noFill/>
        </p:spPr>
        <p:txBody>
          <a:bodyPr wrap="square">
            <a:spAutoFit/>
          </a:bodyPr>
          <a:lstStyle/>
          <a:p>
            <a:pPr>
              <a:lnSpc>
                <a:spcPct val="80000"/>
              </a:lnSpc>
              <a:spcBef>
                <a:spcPts val="1000"/>
              </a:spcBef>
              <a:defRPr/>
            </a:pPr>
            <a:r>
              <a:rPr lang="ru-RU" sz="2000" b="1" dirty="0">
                <a:effectLst>
                  <a:outerShdw blurRad="38100" dist="38100" dir="2700000" algn="tl">
                    <a:srgbClr val="FFFFFF"/>
                  </a:outerShdw>
                </a:effectLst>
                <a:latin typeface="Verdana" pitchFamily="34" charset="0"/>
              </a:rPr>
              <a:t>Заключение </a:t>
            </a:r>
            <a:r>
              <a:rPr lang="en-US" sz="2000" b="1" dirty="0">
                <a:effectLst>
                  <a:outerShdw blurRad="38100" dist="38100" dir="2700000" algn="tl">
                    <a:srgbClr val="FFFFFF"/>
                  </a:outerShdw>
                </a:effectLst>
                <a:latin typeface="Verdana" pitchFamily="34" charset="0"/>
              </a:rPr>
              <a:t>:</a:t>
            </a:r>
            <a:endParaRPr lang="ru-RU" sz="2000" b="1" dirty="0">
              <a:effectLst>
                <a:outerShdw blurRad="38100" dist="38100" dir="2700000" algn="tl">
                  <a:srgbClr val="FFFFFF"/>
                </a:outerShdw>
              </a:effectLst>
              <a:latin typeface="Verdana" pitchFamily="34" charset="0"/>
            </a:endParaRPr>
          </a:p>
          <a:p>
            <a:pPr>
              <a:lnSpc>
                <a:spcPct val="80000"/>
              </a:lnSpc>
              <a:spcBef>
                <a:spcPts val="1000"/>
              </a:spcBef>
              <a:defRPr/>
            </a:pPr>
            <a:endParaRPr lang="ru-RU" sz="2000" b="1" dirty="0">
              <a:effectLst>
                <a:outerShdw blurRad="38100" dist="38100" dir="2700000" algn="tl">
                  <a:srgbClr val="FFFFFF"/>
                </a:outerShdw>
              </a:effectLst>
              <a:latin typeface="Verdana" pitchFamily="34" charset="0"/>
            </a:endParaRPr>
          </a:p>
          <a:p>
            <a:r>
              <a:rPr lang="ru-RU" sz="2000" b="1" dirty="0">
                <a:effectLst>
                  <a:outerShdw blurRad="38100" dist="38100" dir="2700000" algn="tl">
                    <a:srgbClr val="FFFFFF"/>
                  </a:outerShdw>
                </a:effectLst>
                <a:latin typeface="Verdana" pitchFamily="34" charset="0"/>
              </a:rPr>
              <a:t>1 Принципы системной буферизации ввода/вывода</a:t>
            </a:r>
          </a:p>
          <a:p>
            <a:endParaRPr lang="ru-RU" sz="2000" b="1" dirty="0">
              <a:effectLst>
                <a:outerShdw blurRad="38100" dist="38100" dir="2700000" algn="tl">
                  <a:srgbClr val="FFFFFF"/>
                </a:outerShdw>
              </a:effectLst>
              <a:latin typeface="Verdana" pitchFamily="34" charset="0"/>
            </a:endParaRPr>
          </a:p>
          <a:p>
            <a:r>
              <a:rPr lang="ru-RU" sz="2000" b="1" dirty="0">
                <a:effectLst>
                  <a:outerShdw blurRad="38100" dist="38100" dir="2700000" algn="tl">
                    <a:srgbClr val="FFFFFF"/>
                  </a:outerShdw>
                </a:effectLst>
                <a:latin typeface="Verdana" pitchFamily="34" charset="0"/>
              </a:rPr>
              <a:t>2 Прерывания и особые ситуации</a:t>
            </a:r>
          </a:p>
          <a:p>
            <a:endParaRPr lang="ru-RU" sz="2000" b="1" dirty="0">
              <a:effectLst>
                <a:outerShdw blurRad="38100" dist="38100" dir="2700000" algn="tl">
                  <a:srgbClr val="FFFFFF"/>
                </a:outerShdw>
              </a:effectLst>
              <a:latin typeface="Verdana" pitchFamily="34" charset="0"/>
            </a:endParaRPr>
          </a:p>
          <a:p>
            <a:r>
              <a:rPr lang="ru-RU" sz="2000" b="1" dirty="0">
                <a:effectLst>
                  <a:outerShdw blurRad="38100" dist="38100" dir="2700000" algn="tl">
                    <a:srgbClr val="FFFFFF"/>
                  </a:outerShdw>
                </a:effectLst>
                <a:latin typeface="Verdana" pitchFamily="34" charset="0"/>
              </a:rPr>
              <a:t>3 Перспективные ОС, поддерживающие среду ОС UNIX </a:t>
            </a:r>
          </a:p>
          <a:p>
            <a:pPr fontAlgn="base">
              <a:lnSpc>
                <a:spcPct val="150000"/>
              </a:lnSpc>
              <a:tabLst>
                <a:tab pos="609600" algn="l"/>
                <a:tab pos="6473825" algn="r"/>
              </a:tabLst>
              <a:defRPr/>
            </a:pPr>
            <a:endParaRPr lang="ru-RU" altLang="ru-RU" sz="2000" b="1" dirty="0">
              <a:effectLst>
                <a:outerShdw blurRad="38100" dist="38100" dir="2700000" algn="tl">
                  <a:srgbClr val="FFFFFF"/>
                </a:outerShdw>
              </a:effectLst>
              <a:latin typeface="Verdana" pitchFamily="34" charset="0"/>
            </a:endParaRPr>
          </a:p>
        </p:txBody>
      </p:sp>
      <p:pic>
        <p:nvPicPr>
          <p:cNvPr id="4" name="Рисунок 3">
            <a:extLst>
              <a:ext uri="{FF2B5EF4-FFF2-40B4-BE49-F238E27FC236}">
                <a16:creationId xmlns:a16="http://schemas.microsoft.com/office/drawing/2014/main" id="{18D9B1B6-AAB8-4540-BA91-D2C59C12AC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01714" y="302696"/>
            <a:ext cx="1636913" cy="1239584"/>
          </a:xfrm>
          <a:prstGeom prst="rect">
            <a:avLst/>
          </a:prstGeom>
        </p:spPr>
      </p:pic>
    </p:spTree>
    <p:extLst>
      <p:ext uri="{BB962C8B-B14F-4D97-AF65-F5344CB8AC3E}">
        <p14:creationId xmlns:p14="http://schemas.microsoft.com/office/powerpoint/2010/main" val="3806416009"/>
      </p:ext>
    </p:extLst>
  </p:cSld>
  <p:clrMapOvr>
    <a:masterClrMapping/>
  </p:clrMapOvr>
  <mc:AlternateContent xmlns:mc="http://schemas.openxmlformats.org/markup-compatibility/2006" xmlns:p14="http://schemas.microsoft.com/office/powerpoint/2010/main">
    <mc:Choice Requires="p14">
      <p:transition spd="slow" p14:dur="2000" advTm="23880"/>
    </mc:Choice>
    <mc:Fallback xmlns="">
      <p:transition spd="slow" advTm="23880"/>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F8FE9D-E158-4443-92BD-0667E95ACE71}"/>
              </a:ext>
            </a:extLst>
          </p:cNvPr>
          <p:cNvSpPr txBox="1"/>
          <p:nvPr/>
        </p:nvSpPr>
        <p:spPr>
          <a:xfrm>
            <a:off x="972165" y="1836038"/>
            <a:ext cx="8587471" cy="509114"/>
          </a:xfrm>
          <a:prstGeom prst="rect">
            <a:avLst/>
          </a:prstGeom>
          <a:noFill/>
        </p:spPr>
        <p:txBody>
          <a:bodyPr wrap="square">
            <a:spAutoFit/>
          </a:bodyPr>
          <a:lstStyle/>
          <a:p>
            <a:pPr marL="270510" indent="317500" algn="ctr">
              <a:lnSpc>
                <a:spcPct val="125000"/>
              </a:lnSpc>
            </a:pPr>
            <a:r>
              <a:rPr lang="ru-RU" sz="2400" b="1" dirty="0">
                <a:effectLst>
                  <a:outerShdw blurRad="38100" dist="38100" dir="2700000" algn="tl">
                    <a:srgbClr val="FFFFFF"/>
                  </a:outerShdw>
                </a:effectLst>
                <a:latin typeface="Verdana" pitchFamily="34" charset="0"/>
              </a:rPr>
              <a:t>Спасибо за внимание!!!</a:t>
            </a:r>
            <a:endParaRPr lang="ru-RU" sz="2400" b="1" i="1" dirty="0">
              <a:latin typeface="Times New Roman" panose="02020603050405020304" pitchFamily="18" charset="0"/>
            </a:endParaRPr>
          </a:p>
        </p:txBody>
      </p:sp>
      <p:pic>
        <p:nvPicPr>
          <p:cNvPr id="5" name="Рисунок 4">
            <a:extLst>
              <a:ext uri="{FF2B5EF4-FFF2-40B4-BE49-F238E27FC236}">
                <a16:creationId xmlns:a16="http://schemas.microsoft.com/office/drawing/2014/main" id="{BACF88F1-AF64-4D77-8977-3859CE4893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21945" y="337095"/>
            <a:ext cx="1636913" cy="1239584"/>
          </a:xfrm>
          <a:prstGeom prst="rect">
            <a:avLst/>
          </a:prstGeom>
        </p:spPr>
      </p:pic>
    </p:spTree>
    <p:extLst>
      <p:ext uri="{BB962C8B-B14F-4D97-AF65-F5344CB8AC3E}">
        <p14:creationId xmlns:p14="http://schemas.microsoft.com/office/powerpoint/2010/main" val="2255635356"/>
      </p:ext>
    </p:extLst>
  </p:cSld>
  <p:clrMapOvr>
    <a:masterClrMapping/>
  </p:clrMapOvr>
  <mc:AlternateContent xmlns:mc="http://schemas.openxmlformats.org/markup-compatibility/2006" xmlns:p14="http://schemas.microsoft.com/office/powerpoint/2010/main">
    <mc:Choice Requires="p14">
      <p:transition spd="slow" p14:dur="2000" advTm="8044"/>
    </mc:Choice>
    <mc:Fallback xmlns="">
      <p:transition spd="slow" advTm="8044"/>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54DFC104-8DAD-45B6-894E-2D75F4FFF0DA}"/>
              </a:ext>
            </a:extLst>
          </p:cNvPr>
          <p:cNvSpPr txBox="1">
            <a:spLocks noChangeArrowheads="1"/>
          </p:cNvSpPr>
          <p:nvPr/>
        </p:nvSpPr>
        <p:spPr>
          <a:xfrm>
            <a:off x="500640" y="725083"/>
            <a:ext cx="11281265" cy="42481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buFont typeface="Wingdings" pitchFamily="2" charset="2"/>
              <a:buChar char="v"/>
              <a:defRPr/>
            </a:pPr>
            <a:endParaRPr lang="ru-RU" sz="900" dirty="0">
              <a:effectLst>
                <a:outerShdw blurRad="38100" dist="38100" dir="2700000" algn="tl">
                  <a:srgbClr val="FFFFFF"/>
                </a:outerShdw>
              </a:effectLst>
              <a:latin typeface="Verdana" pitchFamily="34" charset="0"/>
            </a:endParaRPr>
          </a:p>
          <a:p>
            <a:pPr>
              <a:lnSpc>
                <a:spcPct val="80000"/>
              </a:lnSpc>
              <a:buFont typeface="Wingdings" pitchFamily="2" charset="2"/>
              <a:buNone/>
              <a:defRPr/>
            </a:pPr>
            <a:r>
              <a:rPr lang="ru-RU" sz="2000" b="1" dirty="0">
                <a:effectLst>
                  <a:outerShdw blurRad="38100" dist="38100" dir="2700000" algn="tl">
                    <a:srgbClr val="FFFFFF"/>
                  </a:outerShdw>
                </a:effectLst>
                <a:latin typeface="Verdana" pitchFamily="34" charset="0"/>
              </a:rPr>
              <a:t>Рекомендуемая литература</a:t>
            </a:r>
          </a:p>
          <a:p>
            <a:pPr>
              <a:lnSpc>
                <a:spcPct val="80000"/>
              </a:lnSpc>
              <a:buFont typeface="Wingdings" pitchFamily="2" charset="2"/>
              <a:buNone/>
              <a:defRPr/>
            </a:pPr>
            <a:endParaRPr lang="ru-RU" sz="2000" b="1" dirty="0">
              <a:effectLst>
                <a:outerShdw blurRad="38100" dist="38100" dir="2700000" algn="tl">
                  <a:srgbClr val="FFFFFF"/>
                </a:outerShdw>
              </a:effectLst>
              <a:latin typeface="Verdana" pitchFamily="34" charset="0"/>
            </a:endParaRPr>
          </a:p>
          <a:p>
            <a:pPr marL="0" indent="0">
              <a:lnSpc>
                <a:spcPct val="80000"/>
              </a:lnSpc>
              <a:buNone/>
              <a:defRPr/>
            </a:pPr>
            <a:r>
              <a:rPr lang="ru-RU" sz="2000" b="1" dirty="0">
                <a:effectLst>
                  <a:outerShdw blurRad="38100" dist="38100" dir="2700000" algn="tl">
                    <a:srgbClr val="FFFFFF"/>
                  </a:outerShdw>
                </a:effectLst>
                <a:latin typeface="Verdana" pitchFamily="34" charset="0"/>
              </a:rPr>
              <a:t>1. </a:t>
            </a:r>
            <a:r>
              <a:rPr lang="ru-RU" sz="2000" b="1" dirty="0" err="1">
                <a:effectLst>
                  <a:outerShdw blurRad="38100" dist="38100" dir="2700000" algn="tl">
                    <a:srgbClr val="FFFFFF"/>
                  </a:outerShdw>
                </a:effectLst>
                <a:latin typeface="Verdana" pitchFamily="34" charset="0"/>
              </a:rPr>
              <a:t>Тенанбаум</a:t>
            </a:r>
            <a:r>
              <a:rPr lang="ru-RU" sz="2000" b="1" dirty="0">
                <a:effectLst>
                  <a:outerShdw blurRad="38100" dist="38100" dir="2700000" algn="tl">
                    <a:srgbClr val="FFFFFF"/>
                  </a:outerShdw>
                </a:effectLst>
                <a:latin typeface="Verdana" pitchFamily="34" charset="0"/>
              </a:rPr>
              <a:t> Э. Современные операционные системы. пер. с англ. 2-е изд. –СПБ.: Питер, 2015. – 1037с. </a:t>
            </a:r>
          </a:p>
          <a:p>
            <a:pPr>
              <a:lnSpc>
                <a:spcPct val="80000"/>
              </a:lnSpc>
              <a:defRPr/>
            </a:pPr>
            <a:endParaRPr lang="ru-RU" sz="2000" b="1" dirty="0">
              <a:effectLst>
                <a:outerShdw blurRad="38100" dist="38100" dir="2700000" algn="tl">
                  <a:srgbClr val="FFFFFF"/>
                </a:outerShdw>
              </a:effectLst>
              <a:latin typeface="Verdana" pitchFamily="34" charset="0"/>
            </a:endParaRPr>
          </a:p>
          <a:p>
            <a:pPr marL="0" indent="0">
              <a:lnSpc>
                <a:spcPct val="80000"/>
              </a:lnSpc>
              <a:buNone/>
              <a:defRPr/>
            </a:pPr>
            <a:r>
              <a:rPr lang="ru-RU" sz="2000" b="1" dirty="0">
                <a:effectLst>
                  <a:outerShdw blurRad="38100" dist="38100" dir="2700000" algn="tl">
                    <a:srgbClr val="FFFFFF"/>
                  </a:outerShdw>
                </a:effectLst>
                <a:latin typeface="Verdana" pitchFamily="34" charset="0"/>
              </a:rPr>
              <a:t>2. </a:t>
            </a:r>
            <a:r>
              <a:rPr lang="ru-RU" sz="2000" b="1" dirty="0" err="1">
                <a:effectLst>
                  <a:outerShdw blurRad="38100" dist="38100" dir="2700000" algn="tl">
                    <a:srgbClr val="FFFFFF"/>
                  </a:outerShdw>
                </a:effectLst>
                <a:latin typeface="Verdana" pitchFamily="34" charset="0"/>
              </a:rPr>
              <a:t>Олифер</a:t>
            </a:r>
            <a:r>
              <a:rPr lang="ru-RU" sz="2000" b="1" dirty="0">
                <a:effectLst>
                  <a:outerShdw blurRad="38100" dist="38100" dir="2700000" algn="tl">
                    <a:srgbClr val="FFFFFF"/>
                  </a:outerShdw>
                </a:effectLst>
                <a:latin typeface="Verdana" pitchFamily="34" charset="0"/>
              </a:rPr>
              <a:t> В.Г. </a:t>
            </a:r>
            <a:r>
              <a:rPr lang="ru-RU" sz="2000" b="1" dirty="0" err="1">
                <a:effectLst>
                  <a:outerShdw blurRad="38100" dist="38100" dir="2700000" algn="tl">
                    <a:srgbClr val="FFFFFF"/>
                  </a:outerShdw>
                </a:effectLst>
                <a:latin typeface="Verdana" pitchFamily="34" charset="0"/>
              </a:rPr>
              <a:t>Олифер</a:t>
            </a:r>
            <a:r>
              <a:rPr lang="ru-RU" sz="2000" b="1" dirty="0">
                <a:effectLst>
                  <a:outerShdw blurRad="38100" dist="38100" dir="2700000" algn="tl">
                    <a:srgbClr val="FFFFFF"/>
                  </a:outerShdw>
                </a:effectLst>
                <a:latin typeface="Verdana" pitchFamily="34" charset="0"/>
              </a:rPr>
              <a:t> Н.А. Сетевые операционные системы. СПБ.: Питер, 2016. – 538с.</a:t>
            </a:r>
          </a:p>
          <a:p>
            <a:pPr>
              <a:lnSpc>
                <a:spcPct val="80000"/>
              </a:lnSpc>
              <a:defRPr/>
            </a:pPr>
            <a:endParaRPr lang="ru-RU" sz="2000" b="1" dirty="0">
              <a:effectLst>
                <a:outerShdw blurRad="38100" dist="38100" dir="2700000" algn="tl">
                  <a:srgbClr val="FFFFFF"/>
                </a:outerShdw>
              </a:effectLst>
              <a:latin typeface="Verdana" pitchFamily="34" charset="0"/>
            </a:endParaRPr>
          </a:p>
          <a:p>
            <a:pPr marL="0" indent="0">
              <a:lnSpc>
                <a:spcPct val="80000"/>
              </a:lnSpc>
              <a:buNone/>
              <a:defRPr/>
            </a:pPr>
            <a:r>
              <a:rPr lang="ru-RU" sz="2000" b="1" dirty="0">
                <a:effectLst>
                  <a:outerShdw blurRad="38100" dist="38100" dir="2700000" algn="tl">
                    <a:srgbClr val="FFFFFF"/>
                  </a:outerShdw>
                </a:effectLst>
                <a:latin typeface="Verdana" pitchFamily="34" charset="0"/>
              </a:rPr>
              <a:t>3. </a:t>
            </a:r>
            <a:r>
              <a:rPr lang="ru-RU" sz="2000" b="1" dirty="0" err="1">
                <a:effectLst>
                  <a:outerShdw blurRad="38100" dist="38100" dir="2700000" algn="tl">
                    <a:srgbClr val="FFFFFF"/>
                  </a:outerShdw>
                </a:effectLst>
                <a:latin typeface="Verdana" pitchFamily="34" charset="0"/>
              </a:rPr>
              <a:t>Дейтел</a:t>
            </a:r>
            <a:r>
              <a:rPr lang="ru-RU" sz="2000" b="1" dirty="0">
                <a:effectLst>
                  <a:outerShdw blurRad="38100" dist="38100" dir="2700000" algn="tl">
                    <a:srgbClr val="FFFFFF"/>
                  </a:outerShdw>
                </a:effectLst>
                <a:latin typeface="Verdana" pitchFamily="34" charset="0"/>
              </a:rPr>
              <a:t> Х.М., </a:t>
            </a:r>
            <a:r>
              <a:rPr lang="ru-RU" sz="2000" b="1" dirty="0" err="1">
                <a:effectLst>
                  <a:outerShdw blurRad="38100" dist="38100" dir="2700000" algn="tl">
                    <a:srgbClr val="FFFFFF"/>
                  </a:outerShdw>
                </a:effectLst>
                <a:latin typeface="Verdana" pitchFamily="34" charset="0"/>
              </a:rPr>
              <a:t>Чофнес</a:t>
            </a:r>
            <a:r>
              <a:rPr lang="ru-RU" sz="2000" b="1" dirty="0">
                <a:effectLst>
                  <a:outerShdw blurRad="38100" dist="38100" dir="2700000" algn="tl">
                    <a:srgbClr val="FFFFFF"/>
                  </a:outerShdw>
                </a:effectLst>
                <a:latin typeface="Verdana" pitchFamily="34" charset="0"/>
              </a:rPr>
              <a:t> Р.Д. Операционные системы. пер. с англ. – М.: БИНОМ, 2016. – 704с.</a:t>
            </a:r>
          </a:p>
        </p:txBody>
      </p:sp>
      <p:pic>
        <p:nvPicPr>
          <p:cNvPr id="3" name="Рисунок 2">
            <a:extLst>
              <a:ext uri="{FF2B5EF4-FFF2-40B4-BE49-F238E27FC236}">
                <a16:creationId xmlns:a16="http://schemas.microsoft.com/office/drawing/2014/main" id="{C316755B-1D51-4148-BC24-63FFD990D1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77522" y="282261"/>
            <a:ext cx="1636913" cy="1239584"/>
          </a:xfrm>
          <a:prstGeom prst="rect">
            <a:avLst/>
          </a:prstGeom>
        </p:spPr>
      </p:pic>
    </p:spTree>
    <p:extLst>
      <p:ext uri="{BB962C8B-B14F-4D97-AF65-F5344CB8AC3E}">
        <p14:creationId xmlns:p14="http://schemas.microsoft.com/office/powerpoint/2010/main" val="1660980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0" name="Rectangle 12">
            <a:extLst>
              <a:ext uri="{FF2B5EF4-FFF2-40B4-BE49-F238E27FC236}">
                <a16:creationId xmlns:a16="http://schemas.microsoft.com/office/drawing/2014/main" id="{1DA940E6-D43B-49FC-98AC-C560D9AFF5AD}"/>
              </a:ext>
            </a:extLst>
          </p:cNvPr>
          <p:cNvSpPr>
            <a:spLocks noGrp="1" noChangeArrowheads="1"/>
          </p:cNvSpPr>
          <p:nvPr>
            <p:ph type="ctrTitle"/>
          </p:nvPr>
        </p:nvSpPr>
        <p:spPr>
          <a:xfrm>
            <a:off x="392428" y="444731"/>
            <a:ext cx="10246822" cy="936625"/>
          </a:xfrm>
        </p:spPr>
        <p:txBody>
          <a:bodyPr>
            <a:normAutofit fontScale="90000"/>
          </a:bodyPr>
          <a:lstStyle/>
          <a:p>
            <a:pPr marL="180975" lvl="3">
              <a:defRPr/>
            </a:pPr>
            <a:br>
              <a:rPr lang="ru-RU" sz="2400" dirty="0">
                <a:solidFill>
                  <a:schemeClr val="tx1"/>
                </a:solidFill>
                <a:effectLst>
                  <a:outerShdw blurRad="38100" dist="38100" dir="2700000" algn="tl">
                    <a:srgbClr val="FFFFFF"/>
                  </a:outerShdw>
                </a:effectLst>
                <a:latin typeface="Verdana" pitchFamily="34" charset="0"/>
              </a:rPr>
            </a:br>
            <a:r>
              <a:rPr lang="ru-RU" sz="2200" b="1" kern="1200" dirty="0">
                <a:solidFill>
                  <a:schemeClr val="tx1"/>
                </a:solidFill>
                <a:latin typeface="Verdana" panose="020B0604030504040204" pitchFamily="34" charset="0"/>
                <a:ea typeface="Verdana" panose="020B0604030504040204" pitchFamily="34" charset="0"/>
                <a:cs typeface="+mn-cs"/>
              </a:rPr>
              <a:t>1 </a:t>
            </a:r>
            <a:r>
              <a:rPr lang="ru-RU" sz="2200" b="1" dirty="0">
                <a:effectLst>
                  <a:outerShdw blurRad="38100" dist="38100" dir="2700000" algn="tl">
                    <a:srgbClr val="FFFFFF"/>
                  </a:outerShdw>
                </a:effectLst>
                <a:latin typeface="Verdana" panose="020B0604030504040204" pitchFamily="34" charset="0"/>
                <a:ea typeface="Verdana" panose="020B0604030504040204" pitchFamily="34" charset="0"/>
              </a:rPr>
              <a:t>Принципы системной буферизации ввода/вывода</a:t>
            </a:r>
            <a:br>
              <a:rPr lang="ru-RU" sz="2200" b="1" i="1" dirty="0">
                <a:effectLst/>
                <a:latin typeface="Verdana" panose="020B0604030504040204" pitchFamily="34" charset="0"/>
                <a:ea typeface="Verdana" panose="020B0604030504040204" pitchFamily="34" charset="0"/>
              </a:rPr>
            </a:br>
            <a:br>
              <a:rPr lang="ru-RU" sz="2200" b="1" i="1" dirty="0">
                <a:effectLst/>
                <a:latin typeface="Verdana" panose="020B0604030504040204" pitchFamily="34" charset="0"/>
                <a:ea typeface="Verdana" panose="020B0604030504040204" pitchFamily="34" charset="0"/>
              </a:rPr>
            </a:br>
            <a:endParaRPr lang="ru-RU" sz="2200" b="1" dirty="0">
              <a:solidFill>
                <a:schemeClr val="tx1"/>
              </a:solidFill>
              <a:effectLst>
                <a:outerShdw blurRad="38100" dist="38100" dir="2700000" algn="tl">
                  <a:srgbClr val="FFFFFF"/>
                </a:outerShdw>
              </a:effectLst>
              <a:latin typeface="Verdana" panose="020B0604030504040204" pitchFamily="34" charset="0"/>
              <a:ea typeface="Verdana" panose="020B0604030504040204" pitchFamily="34" charset="0"/>
            </a:endParaRPr>
          </a:p>
        </p:txBody>
      </p:sp>
      <p:sp>
        <p:nvSpPr>
          <p:cNvPr id="6" name="TextBox 5">
            <a:extLst>
              <a:ext uri="{FF2B5EF4-FFF2-40B4-BE49-F238E27FC236}">
                <a16:creationId xmlns:a16="http://schemas.microsoft.com/office/drawing/2014/main" id="{32A36A68-8230-4C04-B27E-7275D6EE4F92}"/>
              </a:ext>
            </a:extLst>
          </p:cNvPr>
          <p:cNvSpPr txBox="1"/>
          <p:nvPr/>
        </p:nvSpPr>
        <p:spPr>
          <a:xfrm>
            <a:off x="759228" y="2414723"/>
            <a:ext cx="10889673" cy="2246769"/>
          </a:xfrm>
          <a:prstGeom prst="rect">
            <a:avLst/>
          </a:prstGeom>
          <a:noFill/>
        </p:spPr>
        <p:txBody>
          <a:bodyPr wrap="square">
            <a:spAutoFit/>
          </a:bodyPr>
          <a:lstStyle/>
          <a:p>
            <a:pPr algn="just"/>
            <a:r>
              <a:rPr lang="ru-RU" altLang="ru-RU" sz="2000" dirty="0">
                <a:latin typeface="Verdana" panose="020B0604030504040204" pitchFamily="34" charset="0"/>
                <a:ea typeface="Verdana" panose="020B0604030504040204" pitchFamily="34" charset="0"/>
              </a:rPr>
              <a:t>В ОС UNIX выделяются </a:t>
            </a:r>
            <a:r>
              <a:rPr lang="ru-RU" altLang="ru-RU" sz="2000" b="1" dirty="0">
                <a:latin typeface="Verdana" panose="020B0604030504040204" pitchFamily="34" charset="0"/>
                <a:ea typeface="Verdana" panose="020B0604030504040204" pitchFamily="34" charset="0"/>
              </a:rPr>
              <a:t>три типа </a:t>
            </a:r>
            <a:r>
              <a:rPr lang="ru-RU" altLang="ru-RU" sz="2000" dirty="0">
                <a:latin typeface="Verdana" panose="020B0604030504040204" pitchFamily="34" charset="0"/>
                <a:ea typeface="Verdana" panose="020B0604030504040204" pitchFamily="34" charset="0"/>
              </a:rPr>
              <a:t>организации ввода/вывода и, соответственно, три типа драйверов.</a:t>
            </a:r>
          </a:p>
          <a:p>
            <a:pPr algn="just"/>
            <a:endParaRPr lang="ru-RU" altLang="ru-RU" sz="2000" dirty="0">
              <a:latin typeface="Verdana" panose="020B0604030504040204" pitchFamily="34" charset="0"/>
              <a:ea typeface="Verdana" panose="020B0604030504040204" pitchFamily="34" charset="0"/>
            </a:endParaRPr>
          </a:p>
          <a:p>
            <a:pPr algn="just"/>
            <a:r>
              <a:rPr lang="ru-RU" altLang="ru-RU" sz="2000" b="1" u="sng" dirty="0">
                <a:latin typeface="Verdana" panose="020B0604030504040204" pitchFamily="34" charset="0"/>
                <a:ea typeface="Verdana" panose="020B0604030504040204" pitchFamily="34" charset="0"/>
              </a:rPr>
              <a:t>Блочный</a:t>
            </a:r>
            <a:r>
              <a:rPr lang="ru-RU" altLang="ru-RU" sz="2000" u="sng" dirty="0">
                <a:latin typeface="Verdana" panose="020B0604030504040204" pitchFamily="34" charset="0"/>
                <a:ea typeface="Verdana" panose="020B0604030504040204" pitchFamily="34" charset="0"/>
              </a:rPr>
              <a:t> </a:t>
            </a:r>
            <a:r>
              <a:rPr lang="ru-RU" altLang="ru-RU" sz="2000" dirty="0">
                <a:latin typeface="Verdana" panose="020B0604030504040204" pitchFamily="34" charset="0"/>
                <a:ea typeface="Verdana" panose="020B0604030504040204" pitchFamily="34" charset="0"/>
              </a:rPr>
              <a:t>ввод/вывод главным образом предназначен для работы с каталогами и обычными файлами файловой системы, которые на базовом уровне имеют блочную структуру. Блочный ввод/вывод, кроме того, поддерживается системной. </a:t>
            </a:r>
          </a:p>
        </p:txBody>
      </p:sp>
      <p:pic>
        <p:nvPicPr>
          <p:cNvPr id="5" name="Рисунок 4">
            <a:extLst>
              <a:ext uri="{FF2B5EF4-FFF2-40B4-BE49-F238E27FC236}">
                <a16:creationId xmlns:a16="http://schemas.microsoft.com/office/drawing/2014/main" id="{E631E1C0-0E9E-4AA0-AF32-C6D0782C73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11988" y="402519"/>
            <a:ext cx="1636913" cy="123958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a:extLst>
              <a:ext uri="{FF2B5EF4-FFF2-40B4-BE49-F238E27FC236}">
                <a16:creationId xmlns:a16="http://schemas.microsoft.com/office/drawing/2014/main" id="{867F62C8-7AA8-417D-9F11-4957F748F5E1}"/>
              </a:ext>
            </a:extLst>
          </p:cNvPr>
          <p:cNvSpPr>
            <a:spLocks noGrp="1" noChangeArrowheads="1"/>
          </p:cNvSpPr>
          <p:nvPr>
            <p:ph type="subTitle" idx="1"/>
          </p:nvPr>
        </p:nvSpPr>
        <p:spPr>
          <a:xfrm>
            <a:off x="604058" y="1712972"/>
            <a:ext cx="10889672" cy="4968875"/>
          </a:xfrm>
        </p:spPr>
        <p:txBody>
          <a:bodyPr/>
          <a:lstStyle/>
          <a:p>
            <a:pPr algn="just">
              <a:lnSpc>
                <a:spcPct val="100000"/>
              </a:lnSpc>
              <a:spcBef>
                <a:spcPts val="0"/>
              </a:spcBef>
            </a:pPr>
            <a:r>
              <a:rPr lang="ru-RU" altLang="ru-RU" sz="2000" b="1" u="sng" dirty="0">
                <a:latin typeface="Verdana" panose="020B0604030504040204" pitchFamily="34" charset="0"/>
                <a:ea typeface="Verdana" panose="020B0604030504040204" pitchFamily="34" charset="0"/>
              </a:rPr>
              <a:t>Символьный</a:t>
            </a:r>
            <a:r>
              <a:rPr lang="ru-RU" altLang="ru-RU" sz="2000" dirty="0">
                <a:latin typeface="Verdana" panose="020B0604030504040204" pitchFamily="34" charset="0"/>
                <a:ea typeface="Verdana" panose="020B0604030504040204" pitchFamily="34" charset="0"/>
              </a:rPr>
              <a:t> ввод/вывод служит для прямого выполнения обменов между адресным пространством пользователя и соответствующим устройством. Общей для всех символьных драйверов поддержкой ядра является обеспечение функций пересылки данных между пользовательскими и ядерным адресными пространствами.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u="sng" dirty="0">
                <a:latin typeface="Verdana" panose="020B0604030504040204" pitchFamily="34" charset="0"/>
                <a:ea typeface="Verdana" panose="020B0604030504040204" pitchFamily="34" charset="0"/>
              </a:rPr>
              <a:t>Потоковый</a:t>
            </a:r>
            <a:r>
              <a:rPr lang="ru-RU" altLang="ru-RU" sz="2000" u="sng" dirty="0">
                <a:latin typeface="Verdana" panose="020B0604030504040204" pitchFamily="34" charset="0"/>
                <a:ea typeface="Verdana" panose="020B0604030504040204" pitchFamily="34" charset="0"/>
              </a:rPr>
              <a:t> </a:t>
            </a:r>
            <a:r>
              <a:rPr lang="ru-RU" altLang="ru-RU" sz="2000" dirty="0">
                <a:latin typeface="Verdana" panose="020B0604030504040204" pitchFamily="34" charset="0"/>
                <a:ea typeface="Verdana" panose="020B0604030504040204" pitchFamily="34" charset="0"/>
              </a:rPr>
              <a:t>ввод/вывод похож на символьный ввод/вывод, но по причине наличия возможности включения в поток промежуточных обрабатывающих модулей обладает существенно большей гибкостью. </a:t>
            </a:r>
          </a:p>
          <a:p>
            <a:pPr algn="just"/>
            <a:endParaRPr lang="ru-RU" altLang="ru-RU" sz="2000" dirty="0"/>
          </a:p>
        </p:txBody>
      </p:sp>
      <p:pic>
        <p:nvPicPr>
          <p:cNvPr id="7" name="Рисунок 6">
            <a:extLst>
              <a:ext uri="{FF2B5EF4-FFF2-40B4-BE49-F238E27FC236}">
                <a16:creationId xmlns:a16="http://schemas.microsoft.com/office/drawing/2014/main" id="{F8E15CCF-529D-4407-BB7D-029391E708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20039" y="275998"/>
            <a:ext cx="1636913" cy="123958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593613C2-015C-4950-8CC9-ACA150A8C008}"/>
              </a:ext>
            </a:extLst>
          </p:cNvPr>
          <p:cNvSpPr>
            <a:spLocks noGrp="1" noChangeArrowheads="1"/>
          </p:cNvSpPr>
          <p:nvPr>
            <p:ph type="subTitle" idx="1"/>
          </p:nvPr>
        </p:nvSpPr>
        <p:spPr>
          <a:xfrm>
            <a:off x="404553" y="1541176"/>
            <a:ext cx="11676611" cy="4968875"/>
          </a:xfrm>
        </p:spPr>
        <p:txBody>
          <a:bodyPr/>
          <a:lstStyle/>
          <a:p>
            <a:pPr algn="just">
              <a:lnSpc>
                <a:spcPct val="100000"/>
              </a:lnSpc>
              <a:spcBef>
                <a:spcPts val="0"/>
              </a:spcBef>
            </a:pPr>
            <a:r>
              <a:rPr lang="ru-RU" sz="2000" dirty="0">
                <a:effectLst/>
                <a:latin typeface="Verdana" panose="020B0604030504040204" pitchFamily="34" charset="0"/>
                <a:ea typeface="Verdana" panose="020B0604030504040204" pitchFamily="34" charset="0"/>
              </a:rPr>
              <a:t>Принципами организации традиционного механизма буферизации является,</a:t>
            </a:r>
          </a:p>
          <a:p>
            <a:pPr algn="just">
              <a:lnSpc>
                <a:spcPct val="100000"/>
              </a:lnSpc>
              <a:spcBef>
                <a:spcPts val="0"/>
              </a:spcBef>
            </a:pPr>
            <a:endParaRPr 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sz="2000" dirty="0">
                <a:effectLst/>
                <a:latin typeface="Verdana" panose="020B0604030504040204" pitchFamily="34" charset="0"/>
                <a:ea typeface="Verdana" panose="020B0604030504040204" pitchFamily="34" charset="0"/>
              </a:rPr>
              <a:t>во-первых, то, что копия содержимого блока удерживается в системном буфере до тех пор, пока не возникнет необходимость ее замещения по причине нехватки буферов. </a:t>
            </a:r>
          </a:p>
          <a:p>
            <a:pPr algn="just">
              <a:lnSpc>
                <a:spcPct val="100000"/>
              </a:lnSpc>
              <a:spcBef>
                <a:spcPts val="0"/>
              </a:spcBef>
            </a:pPr>
            <a:endParaRPr lang="ru-RU" sz="2000" dirty="0">
              <a:effectLst/>
              <a:latin typeface="Verdana" panose="020B0604030504040204" pitchFamily="34" charset="0"/>
              <a:ea typeface="Verdana" panose="020B0604030504040204" pitchFamily="34" charset="0"/>
            </a:endParaRPr>
          </a:p>
          <a:p>
            <a:pPr algn="just">
              <a:lnSpc>
                <a:spcPct val="100000"/>
              </a:lnSpc>
              <a:spcBef>
                <a:spcPts val="0"/>
              </a:spcBef>
            </a:pPr>
            <a:r>
              <a:rPr lang="ru-RU" sz="2000" dirty="0">
                <a:effectLst/>
                <a:latin typeface="Verdana" panose="020B0604030504040204" pitchFamily="34" charset="0"/>
                <a:ea typeface="Verdana" panose="020B0604030504040204" pitchFamily="34" charset="0"/>
              </a:rPr>
              <a:t>Во-вторых, при выполнении записи любого блока устройства внешней памяти реально выполняется лишь обновление (или образование и наполнение) буфера кэша. Действительный обмен с устройством выполняется либо при выталкивании буфера вследствие замещения его содержимого, либо при выполнении специального системного вызова </a:t>
            </a:r>
            <a:r>
              <a:rPr lang="ru-RU" sz="2000" dirty="0" err="1">
                <a:effectLst/>
                <a:latin typeface="Verdana" panose="020B0604030504040204" pitchFamily="34" charset="0"/>
                <a:ea typeface="Verdana" panose="020B0604030504040204" pitchFamily="34" charset="0"/>
              </a:rPr>
              <a:t>sync</a:t>
            </a:r>
            <a:r>
              <a:rPr lang="ru-RU" sz="2000" dirty="0">
                <a:effectLst/>
                <a:latin typeface="Verdana" panose="020B0604030504040204" pitchFamily="34" charset="0"/>
                <a:ea typeface="Verdana" panose="020B0604030504040204" pitchFamily="34" charset="0"/>
              </a:rPr>
              <a:t> (или </a:t>
            </a:r>
            <a:r>
              <a:rPr lang="ru-RU" sz="2000" dirty="0" err="1">
                <a:effectLst/>
                <a:latin typeface="Verdana" panose="020B0604030504040204" pitchFamily="34" charset="0"/>
                <a:ea typeface="Verdana" panose="020B0604030504040204" pitchFamily="34" charset="0"/>
              </a:rPr>
              <a:t>fsync</a:t>
            </a:r>
            <a:r>
              <a:rPr lang="ru-RU" sz="2000" dirty="0">
                <a:effectLst/>
                <a:latin typeface="Verdana" panose="020B0604030504040204" pitchFamily="34" charset="0"/>
                <a:ea typeface="Verdana" panose="020B0604030504040204" pitchFamily="34" charset="0"/>
              </a:rPr>
              <a:t>), поддерживаемого специально для насильственного выталкивания во внешнюю память обновленных буферов кэша. </a:t>
            </a:r>
          </a:p>
          <a:p>
            <a:pPr algn="just"/>
            <a:endParaRPr lang="ru-RU" altLang="ru-RU" sz="2000" dirty="0"/>
          </a:p>
        </p:txBody>
      </p:sp>
      <p:pic>
        <p:nvPicPr>
          <p:cNvPr id="5" name="Рисунок 4">
            <a:extLst>
              <a:ext uri="{FF2B5EF4-FFF2-40B4-BE49-F238E27FC236}">
                <a16:creationId xmlns:a16="http://schemas.microsoft.com/office/drawing/2014/main" id="{0E1C3BD8-889B-4F04-891B-8B1784153B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6604" y="234800"/>
            <a:ext cx="1636913" cy="123958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30293A5-0525-4D2B-A8F4-EB1DFF8AF0BD}"/>
              </a:ext>
            </a:extLst>
          </p:cNvPr>
          <p:cNvSpPr txBox="1"/>
          <p:nvPr/>
        </p:nvSpPr>
        <p:spPr>
          <a:xfrm>
            <a:off x="365760" y="1405373"/>
            <a:ext cx="11460480" cy="5324535"/>
          </a:xfrm>
          <a:prstGeom prst="rect">
            <a:avLst/>
          </a:prstGeom>
          <a:noFill/>
        </p:spPr>
        <p:txBody>
          <a:bodyPr wrap="square">
            <a:spAutoFit/>
          </a:bodyPr>
          <a:lstStyle/>
          <a:p>
            <a:pPr algn="just"/>
            <a:r>
              <a:rPr lang="ru-RU" sz="2000" dirty="0">
                <a:effectLst/>
                <a:latin typeface="Verdana" panose="020B0604030504040204" pitchFamily="34" charset="0"/>
                <a:ea typeface="Verdana" panose="020B0604030504040204" pitchFamily="34" charset="0"/>
              </a:rPr>
              <a:t>Суть новой схемы состоит в том, что на уровне ядра фактически воспроизводится механизм отображения файлов в сегменты виртуальной памяти. </a:t>
            </a:r>
          </a:p>
          <a:p>
            <a:pPr algn="just"/>
            <a:endParaRPr lang="ru-RU" sz="2000" dirty="0">
              <a:latin typeface="Verdana" panose="020B0604030504040204" pitchFamily="34" charset="0"/>
              <a:ea typeface="Verdana" panose="020B0604030504040204" pitchFamily="34" charset="0"/>
            </a:endParaRPr>
          </a:p>
          <a:p>
            <a:pPr algn="just"/>
            <a:r>
              <a:rPr lang="ru-RU" sz="2000" dirty="0">
                <a:effectLst/>
                <a:latin typeface="Verdana" panose="020B0604030504040204" pitchFamily="34" charset="0"/>
                <a:ea typeface="Verdana" panose="020B0604030504040204" pitchFamily="34" charset="0"/>
              </a:rPr>
              <a:t>Новая схема буферизации в ядре ОС UNIX главным образом основывается на том, что для организации буферизации можно не делать почти ничего специального. Когда один из пользовательских процессов открывает не открытый до этого времени файл, ядро образует новый сегмент и подключает к этому сегменту открываемый файл. </a:t>
            </a:r>
          </a:p>
          <a:p>
            <a:pPr algn="just"/>
            <a:endParaRPr lang="ru-RU" sz="2000" dirty="0">
              <a:latin typeface="Verdana" panose="020B0604030504040204" pitchFamily="34" charset="0"/>
              <a:ea typeface="Verdana" panose="020B0604030504040204" pitchFamily="34" charset="0"/>
            </a:endParaRPr>
          </a:p>
          <a:p>
            <a:pPr algn="just"/>
            <a:r>
              <a:rPr lang="ru-RU" sz="2000" dirty="0">
                <a:effectLst/>
                <a:latin typeface="Verdana" panose="020B0604030504040204" pitchFamily="34" charset="0"/>
                <a:ea typeface="Verdana" panose="020B0604030504040204" pitchFamily="34" charset="0"/>
              </a:rPr>
              <a:t>После этого (независимо от того, будет ли пользовательский процесс работать с файлом в традиционном режиме с использованием системных вызовов </a:t>
            </a:r>
            <a:r>
              <a:rPr lang="ru-RU" sz="2000" dirty="0" err="1">
                <a:effectLst/>
                <a:latin typeface="Verdana" panose="020B0604030504040204" pitchFamily="34" charset="0"/>
                <a:ea typeface="Verdana" panose="020B0604030504040204" pitchFamily="34" charset="0"/>
              </a:rPr>
              <a:t>read</a:t>
            </a:r>
            <a:r>
              <a:rPr lang="ru-RU" sz="2000" dirty="0">
                <a:effectLst/>
                <a:latin typeface="Verdana" panose="020B0604030504040204" pitchFamily="34" charset="0"/>
                <a:ea typeface="Verdana" panose="020B0604030504040204" pitchFamily="34" charset="0"/>
              </a:rPr>
              <a:t> и </a:t>
            </a:r>
            <a:r>
              <a:rPr lang="ru-RU" sz="2000" dirty="0" err="1">
                <a:effectLst/>
                <a:latin typeface="Verdana" panose="020B0604030504040204" pitchFamily="34" charset="0"/>
                <a:ea typeface="Verdana" panose="020B0604030504040204" pitchFamily="34" charset="0"/>
              </a:rPr>
              <a:t>write</a:t>
            </a:r>
            <a:r>
              <a:rPr lang="ru-RU" sz="2000" dirty="0">
                <a:effectLst/>
                <a:latin typeface="Verdana" panose="020B0604030504040204" pitchFamily="34" charset="0"/>
                <a:ea typeface="Verdana" panose="020B0604030504040204" pitchFamily="34" charset="0"/>
              </a:rPr>
              <a:t> или подключит файл к сегменту своей виртуальной памяти) на уровне ядра работа будет производиться с тем ядерным сегментом, к которому подключен файл на уровне ядра. </a:t>
            </a:r>
          </a:p>
          <a:p>
            <a:pPr algn="just"/>
            <a:endParaRPr lang="ru-RU" sz="2000" dirty="0">
              <a:latin typeface="Verdana" panose="020B0604030504040204" pitchFamily="34" charset="0"/>
              <a:ea typeface="Verdana" panose="020B0604030504040204" pitchFamily="34" charset="0"/>
            </a:endParaRPr>
          </a:p>
          <a:p>
            <a:pPr algn="just"/>
            <a:r>
              <a:rPr lang="ru-RU" sz="2000" u="sng" dirty="0">
                <a:effectLst/>
                <a:latin typeface="Verdana" panose="020B0604030504040204" pitchFamily="34" charset="0"/>
                <a:ea typeface="Verdana" panose="020B0604030504040204" pitchFamily="34" charset="0"/>
              </a:rPr>
              <a:t>Основная идея нового подхода состоит в том, что устраняется разрыв между управлением виртуальной памятью и общесистемной буферизацией. </a:t>
            </a:r>
          </a:p>
        </p:txBody>
      </p:sp>
      <p:pic>
        <p:nvPicPr>
          <p:cNvPr id="6" name="Рисунок 5">
            <a:extLst>
              <a:ext uri="{FF2B5EF4-FFF2-40B4-BE49-F238E27FC236}">
                <a16:creationId xmlns:a16="http://schemas.microsoft.com/office/drawing/2014/main" id="{7EA6504C-5B1C-4AE0-8913-550169D6CA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7493" y="217547"/>
            <a:ext cx="1636913" cy="1239584"/>
          </a:xfrm>
          <a:prstGeom prst="rect">
            <a:avLst/>
          </a:prstGeom>
        </p:spPr>
      </p:pic>
    </p:spTree>
    <p:extLst>
      <p:ext uri="{BB962C8B-B14F-4D97-AF65-F5344CB8AC3E}">
        <p14:creationId xmlns:p14="http://schemas.microsoft.com/office/powerpoint/2010/main" val="2558411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593613C2-015C-4950-8CC9-ACA150A8C008}"/>
              </a:ext>
            </a:extLst>
          </p:cNvPr>
          <p:cNvSpPr>
            <a:spLocks noGrp="1" noChangeArrowheads="1"/>
          </p:cNvSpPr>
          <p:nvPr>
            <p:ph type="subTitle" idx="1"/>
          </p:nvPr>
        </p:nvSpPr>
        <p:spPr>
          <a:xfrm>
            <a:off x="404553" y="1541176"/>
            <a:ext cx="11676611" cy="4968875"/>
          </a:xfrm>
        </p:spPr>
        <p:txBody>
          <a:bodyPr/>
          <a:lstStyle/>
          <a:p>
            <a:pPr marL="87313" lvl="2" algn="just"/>
            <a:r>
              <a:rPr lang="ru-RU" altLang="ru-RU" sz="2000" b="1" u="sng" dirty="0">
                <a:latin typeface="Verdana" panose="020B0604030504040204" pitchFamily="34" charset="0"/>
                <a:ea typeface="Verdana" panose="020B0604030504040204" pitchFamily="34" charset="0"/>
              </a:rPr>
              <a:t>1 Семафоры. </a:t>
            </a:r>
          </a:p>
          <a:p>
            <a:pPr marL="87313" lvl="2" algn="just"/>
            <a:endParaRPr lang="ru-RU" altLang="ru-RU" sz="2000" b="1" i="1" dirty="0">
              <a:latin typeface="Verdana" panose="020B0604030504040204" pitchFamily="34" charset="0"/>
              <a:ea typeface="Verdana" panose="020B0604030504040204" pitchFamily="34" charset="0"/>
            </a:endParaRPr>
          </a:p>
          <a:p>
            <a:pPr algn="just"/>
            <a:r>
              <a:rPr lang="ru-RU" altLang="ru-RU" sz="2000" dirty="0">
                <a:latin typeface="Verdana" panose="020B0604030504040204" pitchFamily="34" charset="0"/>
                <a:ea typeface="Verdana" panose="020B0604030504040204" pitchFamily="34" charset="0"/>
              </a:rPr>
              <a:t>Семафор может рассматриваться как целочисленная переменная, которая принимает только неотрицательные значения.</a:t>
            </a:r>
          </a:p>
          <a:p>
            <a:pPr algn="just"/>
            <a:r>
              <a:rPr lang="ru-RU" altLang="ru-RU" sz="2000" dirty="0">
                <a:latin typeface="Verdana" panose="020B0604030504040204" pitchFamily="34" charset="0"/>
                <a:ea typeface="Verdana" panose="020B0604030504040204" pitchFamily="34" charset="0"/>
              </a:rPr>
              <a:t> </a:t>
            </a:r>
          </a:p>
          <a:p>
            <a:pPr algn="just"/>
            <a:r>
              <a:rPr lang="ru-RU" altLang="ru-RU" sz="2000" dirty="0">
                <a:latin typeface="Verdana" panose="020B0604030504040204" pitchFamily="34" charset="0"/>
                <a:ea typeface="Verdana" panose="020B0604030504040204" pitchFamily="34" charset="0"/>
              </a:rPr>
              <a:t>Так, процесс, требующий защищенного семафором ресурса, вынужден ожидать до тех пор, пока семафор не станет доступным, что свидетельствует об освобождении ожидаемого ресурса, и, захватив ресурс, установить семафор. В свою очередь, другие процессы также будут ожидать доступа к ресурсу вплоть до того момента, когда семафор возвратит соответствующий ресурс системе распределения ресурсов.</a:t>
            </a:r>
          </a:p>
          <a:p>
            <a:pPr algn="just"/>
            <a:endParaRPr lang="ru-RU" altLang="ru-RU" sz="2000" dirty="0"/>
          </a:p>
        </p:txBody>
      </p:sp>
      <p:pic>
        <p:nvPicPr>
          <p:cNvPr id="5" name="Рисунок 4">
            <a:extLst>
              <a:ext uri="{FF2B5EF4-FFF2-40B4-BE49-F238E27FC236}">
                <a16:creationId xmlns:a16="http://schemas.microsoft.com/office/drawing/2014/main" id="{0E1C3BD8-889B-4F04-891B-8B1784153B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3044" y="405886"/>
            <a:ext cx="1636913" cy="1239584"/>
          </a:xfrm>
          <a:prstGeom prst="rect">
            <a:avLst/>
          </a:prstGeom>
        </p:spPr>
      </p:pic>
    </p:spTree>
    <p:extLst>
      <p:ext uri="{BB962C8B-B14F-4D97-AF65-F5344CB8AC3E}">
        <p14:creationId xmlns:p14="http://schemas.microsoft.com/office/powerpoint/2010/main" val="2117524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75B8A7C-4EA1-4270-8320-E967C790A726}"/>
              </a:ext>
            </a:extLst>
          </p:cNvPr>
          <p:cNvSpPr>
            <a:spLocks noGrp="1"/>
          </p:cNvSpPr>
          <p:nvPr>
            <p:ph idx="1"/>
          </p:nvPr>
        </p:nvSpPr>
        <p:spPr>
          <a:xfrm>
            <a:off x="360217" y="764771"/>
            <a:ext cx="11488189" cy="5373399"/>
          </a:xfrm>
        </p:spPr>
        <p:txBody>
          <a:bodyPr>
            <a:normAutofit fontScale="85000" lnSpcReduction="20000"/>
          </a:bodyPr>
          <a:lstStyle/>
          <a:p>
            <a:pPr marL="0" indent="0" algn="just">
              <a:lnSpc>
                <a:spcPct val="120000"/>
              </a:lnSpc>
              <a:spcBef>
                <a:spcPts val="0"/>
              </a:spcBef>
              <a:buNone/>
            </a:pPr>
            <a:r>
              <a:rPr lang="ru-RU" sz="2400" dirty="0">
                <a:effectLst/>
                <a:latin typeface="Verdana" panose="020B0604030504040204" pitchFamily="34" charset="0"/>
                <a:ea typeface="Verdana" panose="020B0604030504040204" pitchFamily="34" charset="0"/>
              </a:rPr>
              <a:t>Семафор в ОС UNIX состоит из следующих элементов: </a:t>
            </a:r>
          </a:p>
          <a:p>
            <a:pPr marL="0" indent="0" algn="just">
              <a:lnSpc>
                <a:spcPct val="120000"/>
              </a:lnSpc>
              <a:spcBef>
                <a:spcPts val="0"/>
              </a:spcBef>
              <a:buNone/>
            </a:pPr>
            <a:endParaRPr lang="ru-RU" sz="2400" dirty="0">
              <a:effectLst/>
              <a:latin typeface="Verdana" panose="020B0604030504040204" pitchFamily="34" charset="0"/>
              <a:ea typeface="Verdana" panose="020B0604030504040204" pitchFamily="34" charset="0"/>
            </a:endParaRPr>
          </a:p>
          <a:p>
            <a:pPr marL="0" lvl="0" indent="0" algn="just">
              <a:lnSpc>
                <a:spcPct val="120000"/>
              </a:lnSpc>
              <a:spcBef>
                <a:spcPts val="0"/>
              </a:spcBef>
              <a:buFont typeface="Wingdings" panose="05000000000000000000" pitchFamily="2" charset="2"/>
              <a:buChar char="v"/>
            </a:pPr>
            <a:r>
              <a:rPr lang="ru-RU" sz="2400" dirty="0">
                <a:effectLst/>
                <a:latin typeface="Verdana" panose="020B0604030504040204" pitchFamily="34" charset="0"/>
                <a:ea typeface="Verdana" panose="020B0604030504040204" pitchFamily="34" charset="0"/>
              </a:rPr>
              <a:t>значение семафора; </a:t>
            </a:r>
          </a:p>
          <a:p>
            <a:pPr marL="0" lvl="0" indent="0" algn="just">
              <a:lnSpc>
                <a:spcPct val="120000"/>
              </a:lnSpc>
              <a:spcBef>
                <a:spcPts val="0"/>
              </a:spcBef>
              <a:buFont typeface="Wingdings" panose="05000000000000000000" pitchFamily="2" charset="2"/>
              <a:buChar char="v"/>
            </a:pPr>
            <a:r>
              <a:rPr lang="ru-RU" sz="2400" dirty="0">
                <a:effectLst/>
                <a:latin typeface="Verdana" panose="020B0604030504040204" pitchFamily="34" charset="0"/>
                <a:ea typeface="Verdana" panose="020B0604030504040204" pitchFamily="34" charset="0"/>
              </a:rPr>
              <a:t>идентификатор процесса, который хронологически последним работал с семафором; </a:t>
            </a:r>
          </a:p>
          <a:p>
            <a:pPr marL="0" lvl="0" indent="0" algn="just">
              <a:lnSpc>
                <a:spcPct val="120000"/>
              </a:lnSpc>
              <a:spcBef>
                <a:spcPts val="0"/>
              </a:spcBef>
              <a:buFont typeface="Wingdings" panose="05000000000000000000" pitchFamily="2" charset="2"/>
              <a:buChar char="v"/>
            </a:pPr>
            <a:r>
              <a:rPr lang="ru-RU" sz="2400" dirty="0">
                <a:effectLst/>
                <a:latin typeface="Verdana" panose="020B0604030504040204" pitchFamily="34" charset="0"/>
                <a:ea typeface="Verdana" panose="020B0604030504040204" pitchFamily="34" charset="0"/>
              </a:rPr>
              <a:t>число процессов, ожидающих увеличения значения семафора; </a:t>
            </a:r>
          </a:p>
          <a:p>
            <a:pPr marL="0" lvl="0" indent="0" algn="just">
              <a:lnSpc>
                <a:spcPct val="120000"/>
              </a:lnSpc>
              <a:spcBef>
                <a:spcPts val="0"/>
              </a:spcBef>
              <a:buFont typeface="Wingdings" panose="05000000000000000000" pitchFamily="2" charset="2"/>
              <a:buChar char="v"/>
            </a:pPr>
            <a:r>
              <a:rPr lang="ru-RU" sz="2400" dirty="0">
                <a:effectLst/>
                <a:latin typeface="Verdana" panose="020B0604030504040204" pitchFamily="34" charset="0"/>
                <a:ea typeface="Verdana" panose="020B0604030504040204" pitchFamily="34" charset="0"/>
              </a:rPr>
              <a:t>число процессов, ожидающих нулевого значения семафора. </a:t>
            </a:r>
          </a:p>
          <a:p>
            <a:pPr marL="0" lvl="0" indent="0" algn="just">
              <a:lnSpc>
                <a:spcPct val="120000"/>
              </a:lnSpc>
              <a:spcBef>
                <a:spcPts val="0"/>
              </a:spcBef>
              <a:buNone/>
            </a:pPr>
            <a:endParaRPr lang="ru-RU" sz="2400" dirty="0">
              <a:effectLst/>
              <a:latin typeface="Verdana" panose="020B0604030504040204" pitchFamily="34" charset="0"/>
              <a:ea typeface="Verdana" panose="020B0604030504040204" pitchFamily="34" charset="0"/>
            </a:endParaRPr>
          </a:p>
          <a:p>
            <a:pPr marL="0" indent="0" algn="just">
              <a:lnSpc>
                <a:spcPct val="120000"/>
              </a:lnSpc>
              <a:spcBef>
                <a:spcPts val="0"/>
              </a:spcBef>
              <a:buNone/>
            </a:pPr>
            <a:r>
              <a:rPr lang="ru-RU" sz="2400" dirty="0">
                <a:effectLst/>
                <a:latin typeface="Verdana" panose="020B0604030504040204" pitchFamily="34" charset="0"/>
                <a:ea typeface="Verdana" panose="020B0604030504040204" pitchFamily="34" charset="0"/>
              </a:rPr>
              <a:t>Для работы с семафорами поддерживаются три системных вызова: </a:t>
            </a:r>
          </a:p>
          <a:p>
            <a:pPr marL="0" indent="0" algn="just">
              <a:lnSpc>
                <a:spcPct val="120000"/>
              </a:lnSpc>
              <a:spcBef>
                <a:spcPts val="0"/>
              </a:spcBef>
              <a:buNone/>
            </a:pPr>
            <a:endParaRPr lang="ru-RU" sz="2400" dirty="0">
              <a:effectLst/>
              <a:latin typeface="Verdana" panose="020B0604030504040204" pitchFamily="34" charset="0"/>
              <a:ea typeface="Verdana" panose="020B0604030504040204" pitchFamily="34" charset="0"/>
            </a:endParaRPr>
          </a:p>
          <a:p>
            <a:pPr marL="0" lvl="0" indent="0" algn="just">
              <a:lnSpc>
                <a:spcPct val="120000"/>
              </a:lnSpc>
              <a:spcBef>
                <a:spcPts val="0"/>
              </a:spcBef>
              <a:buFont typeface="Wingdings" panose="05000000000000000000" pitchFamily="2" charset="2"/>
              <a:buChar char="v"/>
            </a:pPr>
            <a:r>
              <a:rPr lang="ru-RU" sz="2400" b="1" dirty="0" err="1">
                <a:effectLst/>
                <a:latin typeface="Verdana" panose="020B0604030504040204" pitchFamily="34" charset="0"/>
                <a:ea typeface="Verdana" panose="020B0604030504040204" pitchFamily="34" charset="0"/>
              </a:rPr>
              <a:t>semget</a:t>
            </a:r>
            <a:r>
              <a:rPr lang="ru-RU" sz="2400" dirty="0">
                <a:effectLst/>
                <a:latin typeface="Verdana" panose="020B0604030504040204" pitchFamily="34" charset="0"/>
                <a:ea typeface="Verdana" panose="020B0604030504040204" pitchFamily="34" charset="0"/>
              </a:rPr>
              <a:t> для создания и получения доступа к набору семафоров; </a:t>
            </a:r>
          </a:p>
          <a:p>
            <a:pPr marL="0" lvl="0" indent="0" algn="just">
              <a:lnSpc>
                <a:spcPct val="120000"/>
              </a:lnSpc>
              <a:spcBef>
                <a:spcPts val="0"/>
              </a:spcBef>
              <a:buFont typeface="Wingdings" panose="05000000000000000000" pitchFamily="2" charset="2"/>
              <a:buChar char="v"/>
            </a:pPr>
            <a:r>
              <a:rPr lang="ru-RU" sz="2400" b="1" dirty="0" err="1">
                <a:effectLst/>
                <a:latin typeface="Verdana" panose="020B0604030504040204" pitchFamily="34" charset="0"/>
                <a:ea typeface="Verdana" panose="020B0604030504040204" pitchFamily="34" charset="0"/>
              </a:rPr>
              <a:t>semop</a:t>
            </a:r>
            <a:r>
              <a:rPr lang="ru-RU" sz="2400" dirty="0">
                <a:effectLst/>
                <a:latin typeface="Verdana" panose="020B0604030504040204" pitchFamily="34" charset="0"/>
                <a:ea typeface="Verdana" panose="020B0604030504040204" pitchFamily="34" charset="0"/>
              </a:rPr>
              <a:t> для манипулирования значениями семафоров (это именно тот системный вызов, который позволяет процессам синхронизоваться на основе использования семафоров); </a:t>
            </a:r>
          </a:p>
          <a:p>
            <a:pPr marL="0" lvl="0" indent="0" algn="just">
              <a:lnSpc>
                <a:spcPct val="120000"/>
              </a:lnSpc>
              <a:spcBef>
                <a:spcPts val="0"/>
              </a:spcBef>
              <a:buFont typeface="Wingdings" panose="05000000000000000000" pitchFamily="2" charset="2"/>
              <a:buChar char="v"/>
            </a:pPr>
            <a:r>
              <a:rPr lang="ru-RU" sz="2400" b="1" dirty="0" err="1">
                <a:effectLst/>
                <a:latin typeface="Verdana" panose="020B0604030504040204" pitchFamily="34" charset="0"/>
                <a:ea typeface="Verdana" panose="020B0604030504040204" pitchFamily="34" charset="0"/>
              </a:rPr>
              <a:t>semctl</a:t>
            </a:r>
            <a:r>
              <a:rPr lang="ru-RU" sz="2400" dirty="0">
                <a:effectLst/>
                <a:latin typeface="Verdana" panose="020B0604030504040204" pitchFamily="34" charset="0"/>
                <a:ea typeface="Verdana" panose="020B0604030504040204" pitchFamily="34" charset="0"/>
              </a:rPr>
              <a:t> для выполнения разнообразных управляющих операций над набором семафоров. </a:t>
            </a:r>
          </a:p>
          <a:p>
            <a:endParaRPr lang="ru-RU" dirty="0"/>
          </a:p>
        </p:txBody>
      </p:sp>
      <p:pic>
        <p:nvPicPr>
          <p:cNvPr id="4" name="Рисунок 3">
            <a:extLst>
              <a:ext uri="{FF2B5EF4-FFF2-40B4-BE49-F238E27FC236}">
                <a16:creationId xmlns:a16="http://schemas.microsoft.com/office/drawing/2014/main" id="{7C029890-1FC5-4E6C-AD73-9DCDDBFBFD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0877" y="281749"/>
            <a:ext cx="1636913" cy="1239584"/>
          </a:xfrm>
          <a:prstGeom prst="rect">
            <a:avLst/>
          </a:prstGeom>
        </p:spPr>
      </p:pic>
    </p:spTree>
    <p:extLst>
      <p:ext uri="{BB962C8B-B14F-4D97-AF65-F5344CB8AC3E}">
        <p14:creationId xmlns:p14="http://schemas.microsoft.com/office/powerpoint/2010/main" val="89232436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475</TotalTime>
  <Words>2081</Words>
  <Application>Microsoft Office PowerPoint</Application>
  <PresentationFormat>Широкоэкранный</PresentationFormat>
  <Paragraphs>152</Paragraphs>
  <Slides>29</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29</vt:i4>
      </vt:variant>
    </vt:vector>
  </HeadingPairs>
  <TitlesOfParts>
    <vt:vector size="36" baseType="lpstr">
      <vt:lpstr>Arial</vt:lpstr>
      <vt:lpstr>Calibri</vt:lpstr>
      <vt:lpstr>Calibri Light</vt:lpstr>
      <vt:lpstr>Times New Roman</vt:lpstr>
      <vt:lpstr>Verdana</vt:lpstr>
      <vt:lpstr>Wingdings</vt:lpstr>
      <vt:lpstr>Тема Office</vt:lpstr>
      <vt:lpstr>Презентация PowerPoint</vt:lpstr>
      <vt:lpstr>Презентация PowerPoint</vt:lpstr>
      <vt:lpstr>Презентация PowerPoint</vt:lpstr>
      <vt:lpstr> 1 Принципы системной буферизации ввода/вывода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2 Прерывания и особые ситуации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3 Перспективные ОС, поддерживающие среду ОС UNIX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Julia Bulatbayeva</dc:creator>
  <cp:lastModifiedBy>Julia Bulatbayeva</cp:lastModifiedBy>
  <cp:revision>109</cp:revision>
  <dcterms:created xsi:type="dcterms:W3CDTF">2024-01-25T16:25:26Z</dcterms:created>
  <dcterms:modified xsi:type="dcterms:W3CDTF">2025-11-10T09:25:41Z</dcterms:modified>
</cp:coreProperties>
</file>