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77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632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9AA13-8C2C-491C-A8F0-CD667A7CD298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1F24E-B632-42B4-A5E5-53556EE4EE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307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5258" y="4531023"/>
            <a:ext cx="684132" cy="273844"/>
          </a:xfrm>
          <a:prstGeom prst="rect">
            <a:avLst/>
          </a:prstGeom>
        </p:spPr>
        <p:txBody>
          <a:bodyPr/>
          <a:lstStyle/>
          <a:p>
            <a:fld id="{E32B0120-34BC-4D2D-A004-D755CDB5BD4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4531023"/>
            <a:ext cx="462297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4676" y="4531023"/>
            <a:ext cx="512638" cy="273844"/>
          </a:xfrm>
          <a:prstGeom prst="rect">
            <a:avLst/>
          </a:prstGeom>
        </p:spPr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71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375" y="234270"/>
            <a:ext cx="5537213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570182"/>
            <a:ext cx="7961281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1. Введение в практическую </a:t>
            </a:r>
            <a:r>
              <a:rPr lang="ru-RU" sz="2800" b="1" dirty="0" err="1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геомеханику</a:t>
            </a:r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и методы исследований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40841"/>
            <a:ext cx="8027756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Заключение по лекции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0189" y="1252984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ru-RU" sz="1600" b="1" dirty="0"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Основные выводы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60189" y="1576388"/>
            <a:ext cx="3701845" cy="18125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1600"/>
              </a:lnSpc>
              <a:buSzPct val="100000"/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1) Практическая геомеханика</a:t>
            </a:r>
            <a:r>
              <a:rPr lang="en-US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фундамент безопасного и эффективного проектирования горных работ</a:t>
            </a:r>
            <a:r>
              <a:rPr lang="en-US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Funnel Sans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buSzPct val="100000"/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2) Сочетает в себе геологию, физику, механику и вычислительные технологии</a:t>
            </a:r>
            <a:r>
              <a:rPr lang="en-US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Funnel Sans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  <a:buSzPct val="100000"/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3) Четыре основные группы задач: устойчивость </a:t>
            </a:r>
            <a:r>
              <a:rPr lang="en-US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-</a:t>
            </a: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горное давление </a:t>
            </a:r>
            <a:r>
              <a:rPr lang="en-US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-</a:t>
            </a: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стойка </a:t>
            </a:r>
            <a:r>
              <a:rPr lang="en-US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-</a:t>
            </a: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управление сдвигом</a:t>
            </a:r>
            <a:r>
              <a:rPr lang="en-US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Funnel Sans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buSzPct val="100000"/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4) Периодическое геомеханическое обоснование минимизирует риски</a:t>
            </a:r>
            <a:r>
              <a:rPr lang="en-US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736454" y="1252984"/>
            <a:ext cx="27819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ru-RU" sz="1600" b="1" dirty="0"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Вопросы для самостоятельной 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736455" y="1576388"/>
            <a:ext cx="3888730" cy="22770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600"/>
              </a:lnSpc>
              <a:buSzPct val="1000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Какова дисциплина практической </a:t>
            </a:r>
            <a:r>
              <a:rPr lang="ru-RU" sz="1400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геомеханики</a:t>
            </a: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и ее роль в системе </a:t>
            </a:r>
            <a:r>
              <a:rPr lang="ru-RU" sz="1400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геотехнологий</a:t>
            </a: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lnSpc>
                <a:spcPts val="1600"/>
              </a:lnSpc>
              <a:buSzPct val="1000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Назовите четыре основные группы </a:t>
            </a:r>
            <a:r>
              <a:rPr lang="ru-RU" sz="1400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геомеханических</a:t>
            </a: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задач и опишите каждую из них.</a:t>
            </a:r>
          </a:p>
          <a:p>
            <a:pPr marL="342900" indent="-342900">
              <a:lnSpc>
                <a:spcPts val="1600"/>
              </a:lnSpc>
              <a:buSzPct val="1000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Преимущества и недостатки численного моделирования по сравнению с естественными наблюдениями?</a:t>
            </a:r>
          </a:p>
          <a:p>
            <a:pPr marL="342900" indent="-342900">
              <a:lnSpc>
                <a:spcPts val="1600"/>
              </a:lnSpc>
              <a:buSzPct val="1000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Что такое рейтинговые классификации? Для чего используется GSI?</a:t>
            </a:r>
          </a:p>
          <a:p>
            <a:pPr marL="342900" indent="-342900">
              <a:lnSpc>
                <a:spcPts val="1600"/>
              </a:lnSpc>
              <a:buSzPct val="1000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Опишите последовательность этапов </a:t>
            </a:r>
            <a:r>
              <a:rPr lang="ru-RU" sz="1400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геомеханического</a:t>
            </a: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обоснования</a:t>
            </a:r>
            <a:r>
              <a:rPr lang="en-US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6738" y="318981"/>
            <a:ext cx="3080221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План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лекции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: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494443" y="687659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1)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Предмет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и задачи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494443" y="958675"/>
            <a:ext cx="398293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Определение практической геомеханики, предмет и место в системе геотехнологии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494368" y="1796392"/>
            <a:ext cx="298690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2)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Классификация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геомеханических задач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494368" y="2067408"/>
            <a:ext cx="398301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Оценка устойчивости, прогноз горного давления, параметры опоры, управление смещением горных пород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494367" y="2876773"/>
            <a:ext cx="169031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3)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Методы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исследования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494367" y="3135819"/>
            <a:ext cx="4178146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Натурные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наблюдения, лабораторные испытания, физическое и численное моделирование, рейтинговые классификации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494292" y="3983962"/>
            <a:ext cx="293102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4)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Этапы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геомеханического обоснования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494292" y="4254978"/>
            <a:ext cx="398301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Циклический процесс от сбора данных до разработки программы мониторинга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39996" y="4625479"/>
            <a:ext cx="1274618" cy="46972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AF5EB"/>
              </a:solidFill>
              <a:highlight>
                <a:srgbClr val="FAF5EB"/>
              </a:highlight>
            </a:endParaRPr>
          </a:p>
        </p:txBody>
      </p:sp>
      <p:pic>
        <p:nvPicPr>
          <p:cNvPr id="21" name="Рисунок 20" descr="Геомеханика подземной разработки месторождений | SRK Consulting">
            <a:extLst>
              <a:ext uri="{FF2B5EF4-FFF2-40B4-BE49-F238E27FC236}">
                <a16:creationId xmlns:a16="http://schemas.microsoft.com/office/drawing/2014/main" id="{12AFF45F-980B-8A20-16BF-7F5EB5C697E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564" y="1037562"/>
            <a:ext cx="3910000" cy="29464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BC875BB-7444-399A-ACB9-D3FC74C942E5}"/>
              </a:ext>
            </a:extLst>
          </p:cNvPr>
          <p:cNvSpPr txBox="1"/>
          <p:nvPr/>
        </p:nvSpPr>
        <p:spPr>
          <a:xfrm>
            <a:off x="666619" y="4337609"/>
            <a:ext cx="35389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Анкерная установка (буро-анкерная машина) в подземной горной выработке </a:t>
            </a:r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https://www.srk.com/ru/услуги/геомеханика-подземной-разработки-месторождений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23577" y="478706"/>
            <a:ext cx="4944350" cy="7314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1)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Предмет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и задачи практической геомеханики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434057" y="1387376"/>
            <a:ext cx="2361307" cy="3277419"/>
          </a:xfrm>
          <a:prstGeom prst="roundRect">
            <a:avLst>
              <a:gd name="adj" fmla="val 3792"/>
            </a:avLst>
          </a:prstGeom>
          <a:solidFill>
            <a:srgbClr val="3371A5"/>
          </a:solidFill>
          <a:ln/>
        </p:spPr>
      </p:sp>
      <p:sp>
        <p:nvSpPr>
          <p:cNvPr id="5" name="Text 2"/>
          <p:cNvSpPr/>
          <p:nvPr/>
        </p:nvSpPr>
        <p:spPr>
          <a:xfrm>
            <a:off x="558403" y="1505471"/>
            <a:ext cx="1463055" cy="182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Определение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58403" y="1806401"/>
            <a:ext cx="2112615" cy="13574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Практическая геомеханика-область прикладной науки, направленная на решение конкретных инженерных задач при проектировании, строительстве и эксплуатации горных предприятий.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58403" y="3270126"/>
            <a:ext cx="2112615" cy="9696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Предмет: исследование, оценка и прогноз напряженно-деформационного состояния (КДК) горных массивов, связанных с проведением горных работ</a:t>
            </a:r>
            <a:r>
              <a:rPr lang="en-US" sz="1050" dirty="0">
                <a:solidFill>
                  <a:srgbClr val="FFFFFF"/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.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3013918" y="1505471"/>
            <a:ext cx="1463055" cy="182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Основная задача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013918" y="1806401"/>
            <a:ext cx="2182267" cy="7756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Количественное обоснование параметров горных работ на основе геомеханических расчетов и наблюдений: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3013918" y="2688357"/>
            <a:ext cx="2182267" cy="387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Форма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и размеры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добывающих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выработок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;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013918" y="3182466"/>
            <a:ext cx="2182267" cy="387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Производственные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системы и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параметры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опоры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;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3013918" y="3676576"/>
            <a:ext cx="2182267" cy="387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Обеспечение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устойчивости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горных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пород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;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3009155" y="4170685"/>
            <a:ext cx="2182267" cy="387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Эффективное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управление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горным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давлением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.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Услуги — ТОО «ГЕО ИНЖЕНЕРИНГ» — Топографическая съёмка, аэрофотосъёмка,  лазерное сканирование, геология, геодезия, геомеханика, маркшейдерские  работы, инженерные изыскания, Казахстан, Караганда, Астана">
            <a:extLst>
              <a:ext uri="{FF2B5EF4-FFF2-40B4-BE49-F238E27FC236}">
                <a16:creationId xmlns:a16="http://schemas.microsoft.com/office/drawing/2014/main" id="{DD90C746-0545-3C2C-8ACE-ECFF3AF8B7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349" y="1075292"/>
            <a:ext cx="3406594" cy="312511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922BB42-EB53-4A8B-ED69-86EB3FDF811D}"/>
              </a:ext>
            </a:extLst>
          </p:cNvPr>
          <p:cNvSpPr txBox="1"/>
          <p:nvPr/>
        </p:nvSpPr>
        <p:spPr>
          <a:xfrm>
            <a:off x="5303349" y="4200409"/>
            <a:ext cx="340659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Облако точек (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point cloud)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открытого карьера по результатам лазерного сканирования </a:t>
            </a:r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https://geo-in.kz/ru/services/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5392" y="355029"/>
            <a:ext cx="8179157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50"/>
              </a:lnSpc>
              <a:buNone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Междисциплинарные связи в системе геотехнологий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15392" y="987698"/>
            <a:ext cx="8342858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b="1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Практическая</a:t>
            </a:r>
            <a:r>
              <a:rPr lang="en-US" sz="1600" b="1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геомеханика</a:t>
            </a:r>
            <a:r>
              <a:rPr lang="ru-RU" sz="1600" b="1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–</a:t>
            </a:r>
            <a:r>
              <a:rPr lang="ru-RU" sz="16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это</a:t>
            </a:r>
            <a:r>
              <a:rPr lang="en-US" sz="16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интеграционная дисциплина, объединяющая несколько областей науки. В системе геотехнологии он играет фундаментальную основополагающую роль.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15392" y="2020119"/>
            <a:ext cx="2099667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0"/>
              </a:lnSpc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Механика горных пород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15392" y="2285628"/>
            <a:ext cx="2762500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600"/>
              </a:lnSpc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Теоретическая основа законов деформации и разрушения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3680526" y="2027673"/>
            <a:ext cx="158732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0"/>
              </a:lnSpc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Инженерная геология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3680526" y="2293182"/>
            <a:ext cx="2518794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600"/>
              </a:lnSpc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С </a:t>
            </a:r>
            <a:r>
              <a:rPr lang="ru-RU" sz="1400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труктура</a:t>
            </a: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массива, трещиноватость, гидрогеология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6678012" y="2027673"/>
            <a:ext cx="1516038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Маркшейдерия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6678012" y="2293182"/>
            <a:ext cx="1784058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600"/>
              </a:lnSpc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Геодезический мониторинг сдвигов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1516319" y="3128592"/>
            <a:ext cx="1516038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0"/>
              </a:lnSpc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Численные методы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1038386" y="3394102"/>
            <a:ext cx="3076621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00"/>
              </a:lnSpc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Моделирование и программирование НДС</a:t>
            </a:r>
          </a:p>
          <a:p>
            <a:pPr algn="ctr">
              <a:lnSpc>
                <a:spcPts val="1600"/>
              </a:lnSpc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массива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0"/>
          <p:cNvSpPr/>
          <p:nvPr/>
        </p:nvSpPr>
        <p:spPr>
          <a:xfrm>
            <a:off x="4859908" y="3117986"/>
            <a:ext cx="1602060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450"/>
              </a:lnSpc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Строительная механика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1"/>
          <p:cNvSpPr/>
          <p:nvPr/>
        </p:nvSpPr>
        <p:spPr>
          <a:xfrm>
            <a:off x="4874641" y="3383496"/>
            <a:ext cx="2797019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600"/>
              </a:lnSpc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Расчет опор и конструкций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3"/>
          <p:cNvSpPr/>
          <p:nvPr/>
        </p:nvSpPr>
        <p:spPr>
          <a:xfrm>
            <a:off x="460374" y="4200748"/>
            <a:ext cx="8342857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160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Без надежной оценки устойчивости и учета горного давления невозможно разработать безопасную и эффективную технологию производства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AutoShape 5" descr="Image search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AutoShape 8" descr="Image search resul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5425" y="297359"/>
            <a:ext cx="8293150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5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2) Классификация геомеханических задач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7493" y="782910"/>
            <a:ext cx="6553200" cy="36576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492" y="782910"/>
            <a:ext cx="6553200" cy="3657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35214" y="4607436"/>
            <a:ext cx="8293150" cy="486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1200"/>
              </a:lnSpc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Эти четыре группы тесно связаны между собой: результаты оценки устойчивости для обоснования параметров опоры, а управление сдвигом-используется для защиты объектов на поверхности.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99094" y="350337"/>
            <a:ext cx="5774705" cy="660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3) Методы исследования: натурные наблюдения и лабораторные испытания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499095" y="1302172"/>
            <a:ext cx="2221409" cy="334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00"/>
              </a:lnSpc>
            </a:pPr>
            <a:r>
              <a:rPr lang="en-US" sz="1050" dirty="0"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Натурные наблюдения (мониторинг)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99095" y="1733327"/>
            <a:ext cx="2221409" cy="3336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00"/>
              </a:lnSpc>
            </a:pPr>
            <a:r>
              <a:rPr lang="ru-RU" sz="12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Самый надежный источник информации из прямых измерений массива</a:t>
            </a:r>
            <a:r>
              <a:rPr lang="ru-RU" sz="105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: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99094" y="2372878"/>
            <a:ext cx="2221409" cy="21031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300"/>
              </a:lnSpc>
              <a:buSzPct val="100000"/>
              <a:buChar char="•"/>
            </a:pPr>
            <a:r>
              <a:rPr lang="ru-RU" sz="1200" b="1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Измерение сдвигов: реперы, разгибатели, </a:t>
            </a:r>
            <a:r>
              <a:rPr lang="ru-RU" sz="1200" b="1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стеномеры</a:t>
            </a:r>
            <a:r>
              <a:rPr lang="ru-RU" sz="1200" b="1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( конвергенция)</a:t>
            </a:r>
          </a:p>
          <a:p>
            <a:pPr marL="342900" indent="-342900">
              <a:lnSpc>
                <a:spcPts val="1300"/>
              </a:lnSpc>
              <a:buSzPct val="100000"/>
              <a:buChar char="•"/>
            </a:pPr>
            <a:r>
              <a:rPr lang="ru-RU" sz="1200" b="1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Контроль напряжений: тензометрические датчики, гидравлические домкраты</a:t>
            </a:r>
          </a:p>
          <a:p>
            <a:pPr marL="342900" indent="-342900">
              <a:lnSpc>
                <a:spcPts val="1300"/>
              </a:lnSpc>
              <a:buSzPct val="100000"/>
              <a:buChar char="•"/>
            </a:pPr>
            <a:r>
              <a:rPr lang="ru-RU" sz="1200" b="1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Геофизические методы: </a:t>
            </a:r>
            <a:r>
              <a:rPr lang="ru-RU" sz="1200" b="1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сейсмоакустика</a:t>
            </a:r>
            <a:r>
              <a:rPr lang="ru-RU" sz="1200" b="1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, ультразвуковое исследование</a:t>
            </a:r>
          </a:p>
          <a:p>
            <a:pPr marL="342900" indent="-342900">
              <a:lnSpc>
                <a:spcPts val="1300"/>
              </a:lnSpc>
              <a:buSzPct val="100000"/>
              <a:buChar char="•"/>
            </a:pPr>
            <a:r>
              <a:rPr lang="ru-RU" sz="1200" b="1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Геодезический мониторинг: тахеометрия, GPS, лазерное сканирование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2999259" y="1302172"/>
            <a:ext cx="1682353" cy="169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00"/>
              </a:lnSpc>
            </a:pPr>
            <a:r>
              <a:rPr lang="en-US" sz="1050" dirty="0"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Лабораторные тесты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2999259" y="1568276"/>
            <a:ext cx="2221409" cy="500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300"/>
              </a:lnSpc>
            </a:pPr>
            <a:r>
              <a:rPr lang="ru-RU" sz="12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Проводится на образцах горных пород, полученных из керна или обнажений: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2999259" y="2155478"/>
            <a:ext cx="2221409" cy="1268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300"/>
              </a:lnSpc>
              <a:buSzPct val="100000"/>
              <a:buChar char="•"/>
            </a:pPr>
            <a:r>
              <a:rPr lang="ru-RU" sz="1200" b="1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Одноосное сжатие: определение </a:t>
            </a:r>
            <a:r>
              <a:rPr lang="ru-RU" sz="1200" b="1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σ</a:t>
            </a:r>
            <a:r>
              <a:rPr lang="ru-RU" sz="1200" b="1" baseline="-25000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сж</a:t>
            </a:r>
            <a:r>
              <a:rPr lang="ru-RU" sz="1200" b="1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, E, ν</a:t>
            </a:r>
          </a:p>
          <a:p>
            <a:pPr marL="342900" indent="-342900">
              <a:lnSpc>
                <a:spcPts val="1300"/>
              </a:lnSpc>
              <a:buSzPct val="100000"/>
              <a:buChar char="•"/>
            </a:pPr>
            <a:r>
              <a:rPr lang="ru-RU" sz="1200" b="1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Трехосное сжатие: создание паспорта прочности (c, φ)</a:t>
            </a:r>
          </a:p>
          <a:p>
            <a:pPr marL="342900" indent="-342900">
              <a:lnSpc>
                <a:spcPts val="1300"/>
              </a:lnSpc>
              <a:buSzPct val="100000"/>
              <a:buChar char="•"/>
            </a:pPr>
            <a:r>
              <a:rPr lang="ru-RU" sz="1200" b="1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Растяжение (бразильский метод): определение </a:t>
            </a:r>
            <a:r>
              <a:rPr lang="ru-RU" sz="1200" b="1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σ</a:t>
            </a:r>
            <a:r>
              <a:rPr lang="ru-RU" sz="1200" b="1" baseline="-25000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р</a:t>
            </a:r>
            <a:endParaRPr lang="ru-RU" sz="1200" b="1" baseline="-25000" dirty="0">
              <a:latin typeface="Times New Roman" panose="02020603050405020304" pitchFamily="18" charset="0"/>
              <a:ea typeface="Funnel Sans" pitchFamily="3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ts val="1300"/>
              </a:lnSpc>
              <a:buSzPct val="100000"/>
              <a:buChar char="•"/>
            </a:pPr>
            <a:r>
              <a:rPr lang="ru-RU" sz="1200" b="1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Специальный: растяжение, расслабление, устойчивость к трещинам</a:t>
            </a:r>
            <a:endParaRPr 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3289145" y="4058952"/>
            <a:ext cx="2133950" cy="8341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ru-RU" sz="1100" i="1" dirty="0">
                <a:solidFill>
                  <a:srgbClr val="000000"/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Свойства образцов отличаются от свойств массива – к эффекту масштаба применяются поправочные коэффициенты (например, </a:t>
            </a:r>
            <a:r>
              <a:rPr lang="en-US" sz="1100" i="1" dirty="0">
                <a:solidFill>
                  <a:srgbClr val="000000"/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GSI).</a:t>
            </a:r>
            <a:endParaRPr lang="en-US" sz="1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69BE853-1BEA-E854-4F29-80583761FCF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3710" y="350338"/>
            <a:ext cx="2057943" cy="20965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1F9BE30-F36A-98DD-8A09-2C59A2C196C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742" y="2585958"/>
            <a:ext cx="2483877" cy="20277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2F61BB-C5D9-67CC-5751-502D94873D09}"/>
              </a:ext>
            </a:extLst>
          </p:cNvPr>
          <p:cNvSpPr txBox="1"/>
          <p:nvPr/>
        </p:nvSpPr>
        <p:spPr>
          <a:xfrm>
            <a:off x="6180742" y="4636324"/>
            <a:ext cx="248387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и испытание образца горной породы в лаборатории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54546"/>
            <a:ext cx="8096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Методы исследования: моделирование и рейтинговые классификации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523577" y="1686223"/>
            <a:ext cx="2611636" cy="2236589"/>
          </a:xfrm>
          <a:prstGeom prst="roundRect">
            <a:avLst>
              <a:gd name="adj" fmla="val 2458"/>
            </a:avLst>
          </a:prstGeom>
          <a:solidFill>
            <a:srgbClr val="FAF5EB"/>
          </a:solidFill>
          <a:ln w="14288">
            <a:solidFill>
              <a:srgbClr val="D5CDB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57374" y="1831404"/>
            <a:ext cx="169760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ru-RU" sz="1600" b="1" dirty="0"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Физическое моделирование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8759" y="2102421"/>
            <a:ext cx="2321272" cy="1675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ru-RU" sz="11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Уменьшенные модели из эквивалентных материалов (гипс, песок, парафин) или метод </a:t>
            </a:r>
            <a:r>
              <a:rPr lang="ru-RU" sz="1100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фотоупругости</a:t>
            </a:r>
            <a:r>
              <a:rPr lang="ru-RU" sz="11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. Позволяет исследовать механизмы разрушения вокруг окаменелостей, визуализировать концентрацию напряжения.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266108" y="1686223"/>
            <a:ext cx="2611710" cy="2236589"/>
          </a:xfrm>
          <a:prstGeom prst="roundRect">
            <a:avLst>
              <a:gd name="adj" fmla="val 2458"/>
            </a:avLst>
          </a:prstGeom>
          <a:solidFill>
            <a:srgbClr val="FAF5EB"/>
          </a:solidFill>
          <a:ln w="14288">
            <a:solidFill>
              <a:srgbClr val="D5CDB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352020" y="1831404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ru-RU" sz="1600" b="1" dirty="0"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Численное моделирование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411289" y="2102421"/>
            <a:ext cx="2321347" cy="1465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ru-RU" sz="11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Современный "золотой стандарт" </a:t>
            </a:r>
            <a:r>
              <a:rPr lang="ru-RU" sz="1100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геомеханических</a:t>
            </a:r>
            <a:r>
              <a:rPr lang="ru-RU" sz="11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расчетов: методы </a:t>
            </a:r>
            <a:r>
              <a:rPr lang="ru-RU" sz="1100" b="1" dirty="0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МКЭ, МДЭ, ГТЕ. </a:t>
            </a:r>
            <a:r>
              <a:rPr lang="en-US" sz="1100" b="1" dirty="0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RS2/RS3, FLAC2D/3D, UDEC, PLAXIS</a:t>
            </a:r>
            <a:r>
              <a:rPr lang="ru-RU" sz="1100" b="1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- </a:t>
            </a:r>
            <a:r>
              <a:rPr lang="ru-RU" sz="11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комплексные программы. Учитывается ступенчатая выработка, изотропия, пластические деформации.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008712" y="1686223"/>
            <a:ext cx="2906688" cy="2236589"/>
          </a:xfrm>
          <a:prstGeom prst="roundRect">
            <a:avLst>
              <a:gd name="adj" fmla="val 2458"/>
            </a:avLst>
          </a:prstGeom>
          <a:solidFill>
            <a:srgbClr val="FAF5EB"/>
          </a:solidFill>
          <a:ln w="14288">
            <a:solidFill>
              <a:srgbClr val="D5CDB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094625" y="1831404"/>
            <a:ext cx="175312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ru-RU" sz="1600" b="1" dirty="0"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Рейтинговые классификации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153894" y="2102421"/>
            <a:ext cx="2321347" cy="1675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ru-RU" sz="11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Эмпирические системы быстрой оценки качества массива: </a:t>
            </a:r>
            <a:r>
              <a:rPr lang="ru-RU" sz="1100" b="1" dirty="0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RQD</a:t>
            </a:r>
            <a:r>
              <a:rPr lang="ru-RU" sz="1100" dirty="0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 (по выходу керна), </a:t>
            </a:r>
            <a:r>
              <a:rPr lang="ru-RU" sz="1100" b="1" dirty="0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RMR</a:t>
            </a:r>
            <a:r>
              <a:rPr lang="ru-RU" sz="1100" dirty="0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 (</a:t>
            </a:r>
            <a:r>
              <a:rPr lang="ru-RU" sz="1100" dirty="0" err="1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Bieniawski</a:t>
            </a:r>
            <a:r>
              <a:rPr lang="ru-RU" sz="1100" dirty="0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 - 6 параметров), </a:t>
            </a:r>
            <a:r>
              <a:rPr lang="ru-RU" sz="1100" b="1" dirty="0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Q-система</a:t>
            </a:r>
            <a:r>
              <a:rPr lang="ru-RU" sz="1100" dirty="0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 (</a:t>
            </a:r>
            <a:r>
              <a:rPr lang="ru-RU" sz="1100" dirty="0" err="1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Barton</a:t>
            </a:r>
            <a:r>
              <a:rPr lang="ru-RU" sz="1100" dirty="0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), </a:t>
            </a:r>
            <a:r>
              <a:rPr lang="ru-RU" sz="1100" b="1" dirty="0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GSI</a:t>
            </a:r>
            <a:r>
              <a:rPr lang="ru-RU" sz="1100" dirty="0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 (по критерию </a:t>
            </a:r>
            <a:r>
              <a:rPr lang="ru-RU" sz="1100" dirty="0" err="1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Hoek</a:t>
            </a:r>
            <a:r>
              <a:rPr lang="ru-RU" sz="1100" dirty="0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-Brown). Используется в качестве исходных данных для предварительной оценки и численного моделирования.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89429" y="4181168"/>
            <a:ext cx="836506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1600"/>
              </a:lnSpc>
            </a:pPr>
            <a:r>
              <a:rPr lang="ru-RU" sz="1600" dirty="0">
                <a:latin typeface="Times New Roman" panose="02020603050405020304" pitchFamily="18" charset="0"/>
                <a:ea typeface="Funnel Sans" pitchFamily="34" charset="-122"/>
                <a:cs typeface="Times New Roman" pitchFamily="18" charset="0"/>
              </a:rPr>
              <a:t>Все группы методов имеют взаимодополняющий характер: рейтинговые классификации обеспечивают начальную оценку, а численное моделирование – комплексный расчет.</a:t>
            </a:r>
            <a:endParaRPr lang="en-US" sz="16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2539" y="219669"/>
            <a:ext cx="5858917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4) Этапы геомеханического обоснования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5"/>
          <p:cNvSpPr/>
          <p:nvPr/>
        </p:nvSpPr>
        <p:spPr>
          <a:xfrm>
            <a:off x="182770" y="4120937"/>
            <a:ext cx="8705507" cy="8613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1600"/>
              </a:lnSpc>
            </a:pPr>
            <a:r>
              <a:rPr lang="ru-RU" sz="16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Геомеханическое обоснование – это циклический процесс, который продолжается от начальной стадии проекта до использования. </a:t>
            </a:r>
            <a:endParaRPr lang="en-US" sz="1600" dirty="0">
              <a:latin typeface="Times New Roman" panose="02020603050405020304" pitchFamily="18" charset="0"/>
              <a:ea typeface="Funnel Sans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</a:pPr>
            <a:r>
              <a:rPr lang="ru-RU" sz="16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На последнем этапе модель уточняется путем сравнения прогнозов с естественными данными и обратного анализа.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450A2BD-7E53-809B-79C5-13809D71DF5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2770" y="771357"/>
            <a:ext cx="8778460" cy="29285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2B7B619-A3BF-C4BE-AE42-9101D7207B92}"/>
              </a:ext>
            </a:extLst>
          </p:cNvPr>
          <p:cNvSpPr txBox="1"/>
          <p:nvPr/>
        </p:nvSpPr>
        <p:spPr>
          <a:xfrm>
            <a:off x="182770" y="3662311"/>
            <a:ext cx="87055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геомеханического обоснования </a:t>
            </a:r>
          </a:p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https://petrogm.com/3d-modelirovanie/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662176" y="400646"/>
            <a:ext cx="3444951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Практическая значимость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3952577" y="981894"/>
            <a:ext cx="2268438" cy="1803499"/>
          </a:xfrm>
          <a:prstGeom prst="roundRect">
            <a:avLst>
              <a:gd name="adj" fmla="val 3049"/>
            </a:avLst>
          </a:prstGeom>
          <a:solidFill>
            <a:srgbClr val="FAF5EB"/>
          </a:solidFill>
          <a:ln w="4763">
            <a:solidFill>
              <a:srgbClr val="D5CDB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088234" y="1117550"/>
            <a:ext cx="1540073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600" dirty="0"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Безопасность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088234" y="1376660"/>
            <a:ext cx="1997125" cy="1256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Профилактика горных ударов. Без </a:t>
            </a:r>
            <a:r>
              <a:rPr lang="ru-RU" sz="1400" dirty="0" err="1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геомеханических</a:t>
            </a: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оценок подземные работы могут быть фатальными.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351910" y="981894"/>
            <a:ext cx="2268513" cy="2235439"/>
          </a:xfrm>
          <a:prstGeom prst="roundRect">
            <a:avLst>
              <a:gd name="adj" fmla="val 3049"/>
            </a:avLst>
          </a:prstGeom>
          <a:solidFill>
            <a:srgbClr val="FAF5EB"/>
          </a:solidFill>
          <a:ln w="4763">
            <a:solidFill>
              <a:srgbClr val="D5CDB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87567" y="1117550"/>
            <a:ext cx="1997199" cy="3897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600" dirty="0"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Экономическая эффективность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487567" y="1585838"/>
            <a:ext cx="1997199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Снижение потерь и разубоживания руды, уменьшение потерь руды, полное изъятие запасов. Правильное проектирование сэкономит миллионы тенге.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952577" y="3458154"/>
            <a:ext cx="4667845" cy="1164646"/>
          </a:xfrm>
          <a:prstGeom prst="roundRect">
            <a:avLst>
              <a:gd name="adj" fmla="val 5692"/>
            </a:avLst>
          </a:prstGeom>
          <a:solidFill>
            <a:srgbClr val="FAF5EB"/>
          </a:solidFill>
          <a:ln w="4763">
            <a:solidFill>
              <a:srgbClr val="D5CDB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088234" y="3593811"/>
            <a:ext cx="235676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00"/>
              </a:lnSpc>
            </a:pPr>
            <a:r>
              <a:rPr lang="en-US" sz="1600" dirty="0"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Экологическая ответственность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088234" y="3869589"/>
            <a:ext cx="439653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00"/>
              </a:lnSpc>
            </a:pPr>
            <a:r>
              <a:rPr lang="ru-RU" sz="1400" dirty="0"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Минимизация сдвига земной поверхности, сохранение объектов инфраструктуры, снижение вредного воздействия на окружающую среду.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Разработку рудника в Сотке открытым способом могут завершить к лету">
            <a:extLst>
              <a:ext uri="{FF2B5EF4-FFF2-40B4-BE49-F238E27FC236}">
                <a16:creationId xmlns:a16="http://schemas.microsoft.com/office/drawing/2014/main" id="{F007613D-461B-D3D3-9FC3-2A18A0DBD5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6959" y="352896"/>
            <a:ext cx="2705011" cy="2235439"/>
          </a:xfrm>
          <a:prstGeom prst="rect">
            <a:avLst/>
          </a:prstGeom>
        </p:spPr>
      </p:pic>
      <p:pic>
        <p:nvPicPr>
          <p:cNvPr id="17" name="Рисунок 16" descr="Кыштымский подземный рудник по добыче гранулированного кварца на жиле №175">
            <a:extLst>
              <a:ext uri="{FF2B5EF4-FFF2-40B4-BE49-F238E27FC236}">
                <a16:creationId xmlns:a16="http://schemas.microsoft.com/office/drawing/2014/main" id="{73EF7811-4642-3C21-D7BF-E0F396ACC98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7532" y="2175500"/>
            <a:ext cx="2809387" cy="247360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C6F7BF0-52E1-1F49-786F-0A599B26B7FA}"/>
              </a:ext>
            </a:extLst>
          </p:cNvPr>
          <p:cNvSpPr txBox="1"/>
          <p:nvPr/>
        </p:nvSpPr>
        <p:spPr>
          <a:xfrm>
            <a:off x="-36824" y="4651827"/>
            <a:ext cx="398940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5 - Виды горных выработок</a:t>
            </a:r>
          </a:p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https://uralmines.ru/kyshtymskij-gok-podzemnyj-rudnik-zhily-175/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</TotalTime>
  <Words>874</Words>
  <Application>Microsoft Macintosh PowerPoint</Application>
  <PresentationFormat>Экран (16:9)</PresentationFormat>
  <Paragraphs>102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Aigerim</cp:lastModifiedBy>
  <cp:revision>17</cp:revision>
  <dcterms:created xsi:type="dcterms:W3CDTF">2026-05-14T09:13:12Z</dcterms:created>
  <dcterms:modified xsi:type="dcterms:W3CDTF">2026-07-28T11:17:39Z</dcterms:modified>
</cp:coreProperties>
</file>