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30"/>
  </p:notesMasterIdLst>
  <p:sldIdLst>
    <p:sldId id="400" r:id="rId2"/>
    <p:sldId id="257" r:id="rId3"/>
    <p:sldId id="339" r:id="rId4"/>
    <p:sldId id="393" r:id="rId5"/>
    <p:sldId id="438" r:id="rId6"/>
    <p:sldId id="441" r:id="rId7"/>
    <p:sldId id="442" r:id="rId8"/>
    <p:sldId id="443" r:id="rId9"/>
    <p:sldId id="444" r:id="rId10"/>
    <p:sldId id="439" r:id="rId11"/>
    <p:sldId id="440" r:id="rId12"/>
    <p:sldId id="437" r:id="rId13"/>
    <p:sldId id="431" r:id="rId14"/>
    <p:sldId id="432" r:id="rId15"/>
    <p:sldId id="382" r:id="rId16"/>
    <p:sldId id="383" r:id="rId17"/>
    <p:sldId id="394" r:id="rId18"/>
    <p:sldId id="380" r:id="rId19"/>
    <p:sldId id="433" r:id="rId20"/>
    <p:sldId id="434" r:id="rId21"/>
    <p:sldId id="396" r:id="rId22"/>
    <p:sldId id="397" r:id="rId23"/>
    <p:sldId id="398" r:id="rId24"/>
    <p:sldId id="399" r:id="rId25"/>
    <p:sldId id="435" r:id="rId26"/>
    <p:sldId id="436" r:id="rId27"/>
    <p:sldId id="401" r:id="rId28"/>
    <p:sldId id="402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66CC"/>
    <a:srgbClr val="6600CC"/>
    <a:srgbClr val="9933FF"/>
    <a:srgbClr val="33CCFF"/>
    <a:srgbClr val="CC66FF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511" autoAdjust="0"/>
  </p:normalViewPr>
  <p:slideViewPr>
    <p:cSldViewPr>
      <p:cViewPr varScale="1">
        <p:scale>
          <a:sx n="83" d="100"/>
          <a:sy n="83" d="100"/>
        </p:scale>
        <p:origin x="1143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A33FA18-3381-48F8-85FB-D7C4A8C3D2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B8E063D-69DD-4E6A-A0F1-A9E307BE83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8F8A0EB-9125-48BD-AD59-014B9A641764}" type="datetimeFigureOut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985F943-DB61-4B77-BD66-011A75C8AA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3B69C8EE-D9F3-47FA-9676-5D50D05C86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726B8E77-B51C-48F8-9E34-A5FB3BD08A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C076EE56-1343-457E-B6A3-B7865C7680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820EA87-101E-464E-8B48-70820F69D3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510788F-1302-4808-B647-CD8D72F356DC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92294ED-5C4E-4AA6-BC3B-995FC91BB2F2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:a16="http://schemas.microsoft.com/office/drawing/2014/main" id="{D642D820-3ADF-40D4-BE9C-C747B90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BE92A2-7853-4821-94EF-60215CC58436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:a16="http://schemas.microsoft.com/office/drawing/2014/main" id="{D1F77919-4A58-4A55-B849-F7D8377C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:a16="http://schemas.microsoft.com/office/drawing/2014/main" id="{A962CEAF-A079-4653-9716-E958A113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C54C-57A4-4583-847C-811150A87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548372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34C7D83D-C539-4A1C-9FEA-71549CFB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1081-5EB5-4E6B-AC98-1A48BB5CE650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EF6607C5-833D-4258-9006-773E77C3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C96946F4-79A3-422E-AE6E-833A2C73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36EE-FDCD-41ED-940E-0474FDBC0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076475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C83ABA4E-18F2-40B9-B811-66FE9418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0F4F-E432-46F2-A483-ED1870D65CA2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35A9D661-A918-49EC-A119-332F0CA8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2134C141-E699-4330-90F8-1CCC0070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DF9-4C6E-45F3-BEBE-D71E1D7B2F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475732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:a16="http://schemas.microsoft.com/office/drawing/2014/main" id="{52B74327-6EE1-4013-8DF9-B5EBC5A2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ADEA-F397-417A-8F7E-B91C52890F55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7BD1D7BB-33B9-4FCA-981B-02CBE64F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90DE3CBA-4545-4CDB-B0B0-1AA614BD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B76-BE36-437A-8269-A884A48BE8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297859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B9396E-CF76-462D-858A-E6B31B0C9AD3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653259-03F4-4B25-BE95-BD78CD692AB3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5D82076-64FA-4863-8223-EA72F1B79CE2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33E27BF-3172-4865-BC36-FB6CD6045C51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30189E6E-4505-4E60-B95E-E0EE449C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842847-79B2-40CF-B0ED-96D8FA9DAD02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B2AE93DA-B7EE-4757-A401-6BF72ED8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171BA59-1583-4A1E-8808-717D8ACC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04F4-C9C9-4C88-B281-AD6B7F9867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701125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:a16="http://schemas.microsoft.com/office/drawing/2014/main" id="{53D2EA79-9860-441B-B099-79FF189F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0CB1-3310-4D59-A925-142E974B9D35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94E2F4F2-B5F2-405B-B543-61D44D2B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:a16="http://schemas.microsoft.com/office/drawing/2014/main" id="{2881D005-B271-478B-89F9-8B4F81E3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0F97-B400-4F87-B35D-FF8D974BE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021532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0EAAAF-F1C4-4841-B6A1-C9420344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208EFA-6CCB-495E-B9F8-2C3630B362CB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89F064-BFBF-44D4-8CEF-F01EEA67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466E4-7C63-4328-BBDA-EA080D41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30D4-7EFF-4115-BDF3-CE4BE8438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491934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:a16="http://schemas.microsoft.com/office/drawing/2014/main" id="{79E45F81-6796-4915-AB0E-C68E9288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F4AF-1564-4E3C-9048-CDACB605DAF8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:a16="http://schemas.microsoft.com/office/drawing/2014/main" id="{57167E22-E64B-4B1E-A291-02D719A7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3FE6FCE5-7F01-45E2-9913-3B4236C9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4A1-9EDC-45F3-A81D-F4388FB48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987575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E3B81E-AB64-4BD8-9CDA-13D4D1AE2AC4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ABD922-6DC6-456F-A9AC-4420748F5CE5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120A82E5-4B22-4891-A960-67C915B9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80F4C-7C66-4BA1-A8DE-A979063E363F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6740EF08-E24E-4507-BC61-96900640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9FB82941-1C2E-4F22-A9AD-EA8BBAC5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D6DD-22D0-43AF-B0CB-112162A53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099265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213E-5D99-4B4B-BB4D-27576E4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76FD66-B124-4D36-8EAA-548D0DD7CF25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AB06A3-24F6-4FC4-AC51-F2A8C5A8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F1C7EA-770D-4F01-AC81-F6BC3A18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1317-878D-4B7D-8660-C2AE906E6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239858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A27DD5-5C34-4347-8464-FD054B25C73E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id="{F29A4145-A7C8-496C-AB9C-C42C6378877F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00D14009-D8F0-4E49-8FFC-894013C309FB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:a16="http://schemas.microsoft.com/office/drawing/2014/main" id="{9F3FD143-FF92-43E0-A968-99FDDE4D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CA91DC-24AA-4BFD-B0ED-0E0236C3B492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4BDD9B03-88F2-4B9C-92EF-D4FF41C5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:a16="http://schemas.microsoft.com/office/drawing/2014/main" id="{1CDA7666-AE20-4531-80A1-B309BD7F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D0BC-EF1E-4C20-89A5-A66767E38A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797164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:a16="http://schemas.microsoft.com/office/drawing/2014/main" id="{1E33AC78-770B-4533-B4DC-8FFAE89FEA5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AF041FE-1B84-4F0D-9039-4DB7B6F16029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:a16="http://schemas.microsoft.com/office/drawing/2014/main" id="{02B0D3EA-E306-4B16-8253-D172134310DB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C36F4D-D760-47B5-B6AD-F87B52AB46B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75B4D3-CCEA-41B9-A1A3-3D8F330B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>
            <a:extLst>
              <a:ext uri="{FF2B5EF4-FFF2-40B4-BE49-F238E27FC236}">
                <a16:creationId xmlns:a16="http://schemas.microsoft.com/office/drawing/2014/main" id="{53BED11B-26FD-4872-AED4-696AED3D3C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>
            <a:extLst>
              <a:ext uri="{FF2B5EF4-FFF2-40B4-BE49-F238E27FC236}">
                <a16:creationId xmlns:a16="http://schemas.microsoft.com/office/drawing/2014/main" id="{00D33940-F311-435C-8DC7-B20E1650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040BC693-7610-429F-AD22-7F9A1EF3624E}" type="datetime1">
              <a:rPr lang="ru-RU"/>
              <a:pPr>
                <a:defRPr/>
              </a:pPr>
              <a:t>10.11.2025</a:t>
            </a:fld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3FA1C16C-F90A-470B-BD3B-190BD2FEB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1164D554-3024-4FAE-A071-F0A5DC3E9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5419AD6D-2565-4745-9576-2337B62D98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2355293-78EA-437E-8D90-71CB9146E300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39" r:id="rId2"/>
    <p:sldLayoutId id="2147484545" r:id="rId3"/>
    <p:sldLayoutId id="2147484540" r:id="rId4"/>
    <p:sldLayoutId id="2147484546" r:id="rId5"/>
    <p:sldLayoutId id="2147484541" r:id="rId6"/>
    <p:sldLayoutId id="2147484547" r:id="rId7"/>
    <p:sldLayoutId id="2147484548" r:id="rId8"/>
    <p:sldLayoutId id="2147484549" r:id="rId9"/>
    <p:sldLayoutId id="2147484542" r:id="rId10"/>
    <p:sldLayoutId id="2147484543" r:id="rId11"/>
  </p:sldLayoutIdLst>
  <p:transition spd="med">
    <p:pull dir="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74216483-6794-4CB1-809C-7C0A586C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133475"/>
            <a:ext cx="80105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Дисциплина</a:t>
            </a:r>
            <a:r>
              <a:rPr lang="en-US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: </a:t>
            </a:r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Системы автоматизированного проектирования</a:t>
            </a:r>
            <a:endParaRPr lang="en-US" altLang="ru-RU" sz="2200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0" i="0" dirty="0">
                <a:cs typeface="Times New Roman" panose="02020603050405020304" pitchFamily="18" charset="0"/>
              </a:rPr>
              <a:t>для 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студентов образовательных программ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07101 «Автоматизация и управление»</a:t>
            </a: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6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07102 «Встроенные цифровые системы управления»</a:t>
            </a: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rgbClr val="003399"/>
                </a:solidFill>
                <a:cs typeface="Times New Roman" panose="02020603050405020304" pitchFamily="18" charset="0"/>
              </a:rPr>
              <a:t>Лекция 6. Основные системы компьютерно- интегрированного производства</a:t>
            </a:r>
          </a:p>
          <a:p>
            <a:pPr algn="ctr"/>
            <a:endParaRPr lang="ru-RU" alt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Автор курса</a:t>
            </a:r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Булатбаева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Юлия Феликсовна</a:t>
            </a:r>
          </a:p>
          <a:p>
            <a:pPr algn="ctr"/>
            <a:r>
              <a:rPr lang="en-US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PhD</a:t>
            </a:r>
            <a:r>
              <a:rPr lang="ru-RU" alt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, доцент кафедры АПП </a:t>
            </a:r>
          </a:p>
        </p:txBody>
      </p:sp>
      <p:sp>
        <p:nvSpPr>
          <p:cNvPr id="9219" name="TextBox 6">
            <a:extLst>
              <a:ext uri="{FF2B5EF4-FFF2-40B4-BE49-F238E27FC236}">
                <a16:creationId xmlns:a16="http://schemas.microsoft.com/office/drawing/2014/main" id="{15B5DAB5-99F5-4EED-B69C-CBF351C7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8121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НАО 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Карагандинский технический университет </a:t>
            </a:r>
          </a:p>
          <a:p>
            <a:pPr algn="ctr"/>
            <a:r>
              <a:rPr lang="ru-RU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имени Абылкаса Сагинова</a:t>
            </a:r>
            <a:r>
              <a:rPr lang="en-US" altLang="ru-RU" sz="2200" b="0" i="0">
                <a:solidFill>
                  <a:schemeClr val="tx1"/>
                </a:solidFill>
                <a:cs typeface="Times New Roman" panose="02020603050405020304" pitchFamily="18" charset="0"/>
              </a:rPr>
              <a:t>”</a:t>
            </a:r>
            <a:endParaRPr lang="ru-RU" altLang="ru-RU" sz="2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406B3239-7F5B-4D63-BCF0-B3CEBA04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662488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>
            <a:extLst>
              <a:ext uri="{FF2B5EF4-FFF2-40B4-BE49-F238E27FC236}">
                <a16:creationId xmlns:a16="http://schemas.microsoft.com/office/drawing/2014/main" id="{62210F92-487F-4252-9D99-BC270227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4631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>
            <a:extLst>
              <a:ext uri="{FF2B5EF4-FFF2-40B4-BE49-F238E27FC236}">
                <a16:creationId xmlns:a16="http://schemas.microsoft.com/office/drawing/2014/main" id="{5004B597-A30C-43B2-B194-D488D76D5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DECA863B-9720-4AAC-A64B-0E39408493E3}" type="slidenum">
              <a:rPr lang="ru-RU" altLang="ru-RU" sz="1200" smtClean="0">
                <a:solidFill>
                  <a:srgbClr val="B5A788"/>
                </a:solidFill>
              </a:rPr>
              <a:pPr/>
              <a:t>10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BDD0B7CD-F424-4FCB-87F1-BE980591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7696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ru-RU" altLang="ru-RU" sz="2100" i="0">
                <a:solidFill>
                  <a:schemeClr val="tx1"/>
                </a:solidFill>
                <a:cs typeface="Arial" panose="020B0604020202020204" pitchFamily="34" charset="0"/>
              </a:rPr>
              <a:t>Эффект от автоматизации производственных процессов</a:t>
            </a:r>
            <a:endParaRPr lang="ru-RU" altLang="ru-RU" sz="21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EB4F4B75-617E-4A19-9CE6-0FDC43C4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950913"/>
            <a:ext cx="792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сроков разработки/модернизации</a:t>
            </a:r>
          </a:p>
          <a:p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 изделий и постановки их на производство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lvl="1"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Точный расчет себестоимости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lvl="1"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Снижение складских остатков, заделов, неликвидов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lvl="2"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Повышение оборачиваемости средств предприятия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lvl="2"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Увеличение прибыли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Повышение степени унификации конструкторских и технологических решений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Обеспечение сохранности электронной технической информации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Отсутствие необходимости многократного ввода одних и тех же данных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Единые справочники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Возможность быстрого обмена упорядоченной технической информацией с другими предприятиями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Возможность формирования электронных каталогов и ИЭТР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Повышение общей культуры производства. Повышение привлекательности для молодых специалистов</a:t>
            </a:r>
            <a:endParaRPr lang="ru-RU" altLang="ru-RU" sz="1800" i="0">
              <a:cs typeface="Times New Roman" panose="02020603050405020304" pitchFamily="18" charset="0"/>
            </a:endParaRPr>
          </a:p>
        </p:txBody>
      </p:sp>
      <p:pic>
        <p:nvPicPr>
          <p:cNvPr id="16388" name="Рисунок 3">
            <a:extLst>
              <a:ext uri="{FF2B5EF4-FFF2-40B4-BE49-F238E27FC236}">
                <a16:creationId xmlns:a16="http://schemas.microsoft.com/office/drawing/2014/main" id="{B8AB6C6D-A65D-444A-8F0F-5718952C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37491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>
            <a:extLst>
              <a:ext uri="{FF2B5EF4-FFF2-40B4-BE49-F238E27FC236}">
                <a16:creationId xmlns:a16="http://schemas.microsoft.com/office/drawing/2014/main" id="{74C05DA1-45F7-43FB-B1C5-50DDE2960B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CE0C9C92-80E4-43EA-B261-DCCF535AADA1}" type="slidenum">
              <a:rPr lang="ru-RU" altLang="ru-RU" sz="1200" smtClean="0">
                <a:solidFill>
                  <a:srgbClr val="B5A788"/>
                </a:solidFill>
              </a:rPr>
              <a:pPr/>
              <a:t>11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B18D3893-EAFA-4CF0-9AB0-1FBBEF09E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0"/>
            <a:ext cx="7696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ts val="1200"/>
              </a:spcBef>
              <a:spcAft>
                <a:spcPts val="300"/>
              </a:spcAft>
            </a:pPr>
            <a:r>
              <a:rPr lang="ru-RU" altLang="ru-RU" sz="2100" i="0">
                <a:solidFill>
                  <a:schemeClr val="tx1"/>
                </a:solidFill>
                <a:cs typeface="Arial" panose="020B0604020202020204" pitchFamily="34" charset="0"/>
              </a:rPr>
              <a:t>Эффект от автоматизации производственных процессов</a:t>
            </a:r>
            <a:endParaRPr lang="ru-RU" altLang="ru-RU" sz="21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Box 6">
            <a:extLst>
              <a:ext uri="{FF2B5EF4-FFF2-40B4-BE49-F238E27FC236}">
                <a16:creationId xmlns:a16="http://schemas.microsoft.com/office/drawing/2014/main" id="{3ACC6A7F-627E-4133-82DA-038C670E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1447800"/>
            <a:ext cx="792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ошибок проектирования на 50%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Уменьшение необоснованного номенклатурного разнообразия деталей на 20%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на 40% потерь времени на поиск нужной проектной информации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Уменьшение на 15% количества инженерных переделок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циклов разработки на 30-50%</a:t>
            </a:r>
            <a:endParaRPr lang="ru-RU" altLang="ru-RU" sz="1800" i="0">
              <a:cs typeface="Times New Roman" panose="02020603050405020304" pitchFamily="18" charset="0"/>
            </a:endParaRP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Сокращение времени и улучшение точности при передачи информации от конструкторских подразделений в инженерные производственные службы на 40%</a:t>
            </a:r>
            <a:endParaRPr lang="ru-RU" altLang="ru-RU" sz="1800" i="0">
              <a:cs typeface="Times New Roman" panose="02020603050405020304" pitchFamily="18" charset="0"/>
            </a:endParaRPr>
          </a:p>
        </p:txBody>
      </p:sp>
      <p:pic>
        <p:nvPicPr>
          <p:cNvPr id="17412" name="Рисунок 3">
            <a:extLst>
              <a:ext uri="{FF2B5EF4-FFF2-40B4-BE49-F238E27FC236}">
                <a16:creationId xmlns:a16="http://schemas.microsoft.com/office/drawing/2014/main" id="{EECF3F09-DD32-4A5D-B074-FAED51B4C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66725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E9DE351-560C-47B5-9F47-165F8841F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5CD1AD-4617-40FA-88E2-EC7340E8DDB1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E3B46F1-4FDA-4FD8-96EB-FC7339A0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2D8494D3-D719-4257-A266-ACA7836F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76338"/>
            <a:ext cx="595312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D6F62859-898D-477F-9F4F-03BB6EFF1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3900488"/>
            <a:ext cx="754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Рисунок 1 - Элементы интегрированной схемы</a:t>
            </a:r>
          </a:p>
          <a:p>
            <a:pPr algn="ctr"/>
            <a:r>
              <a:rPr lang="en-US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https://studme.org/121114/informatika/sistemy_kompyuterizirovannogo_integrirovannogo_proizvodstva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246" name="TextBox 7">
            <a:extLst>
              <a:ext uri="{FF2B5EF4-FFF2-40B4-BE49-F238E27FC236}">
                <a16:creationId xmlns:a16="http://schemas.microsoft.com/office/drawing/2014/main" id="{9A5521AF-F49B-4E01-955C-EF2064F7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4897438"/>
            <a:ext cx="8108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Такая интегрированная система CAD/CAM на информационном уровне поддерживается единой базой данных. В ней хранится информация о структуре и геометрии изделия (как результат проектирования в системе CAD), о технологии изготовления (как результат работы системы CAPP) и управляющие программы для оборудования с ЧПУ (как исходная информация для обработки в системе CAM на оборудовании с ЧПУ).</a:t>
            </a:r>
            <a:endParaRPr lang="ru-RU" altLang="ru-RU" sz="1800" i="0">
              <a:solidFill>
                <a:schemeClr val="tx1"/>
              </a:solidFill>
            </a:endParaRPr>
          </a:p>
        </p:txBody>
      </p:sp>
      <p:sp>
        <p:nvSpPr>
          <p:cNvPr id="10247" name="TextBox 7">
            <a:extLst>
              <a:ext uri="{FF2B5EF4-FFF2-40B4-BE49-F238E27FC236}">
                <a16:creationId xmlns:a16="http://schemas.microsoft.com/office/drawing/2014/main" id="{58E1D145-B0D1-4D83-97A8-79EA8BC22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52400"/>
            <a:ext cx="74707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системы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компьютерно-интегрированного производства</a:t>
            </a:r>
          </a:p>
        </p:txBody>
      </p:sp>
      <p:pic>
        <p:nvPicPr>
          <p:cNvPr id="10248" name="Рисунок 3">
            <a:extLst>
              <a:ext uri="{FF2B5EF4-FFF2-40B4-BE49-F238E27FC236}">
                <a16:creationId xmlns:a16="http://schemas.microsoft.com/office/drawing/2014/main" id="{80292C28-FE28-460A-B03F-DD0C0050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91" y="278607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34863A4E-4EC0-4D13-94FF-E4183A88B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F27678-3F56-4820-AE26-07FD8BB88F52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B306571-6729-4112-9CF7-11381855B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1269" name="TextBox 9">
            <a:extLst>
              <a:ext uri="{FF2B5EF4-FFF2-40B4-BE49-F238E27FC236}">
                <a16:creationId xmlns:a16="http://schemas.microsoft.com/office/drawing/2014/main" id="{2FCDED4B-1EA0-4206-B15F-8A0B512B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14463"/>
            <a:ext cx="7620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1800">
                <a:solidFill>
                  <a:srgbClr val="FF0000"/>
                </a:solidFill>
                <a:cs typeface="Times New Roman" panose="02020603050405020304" pitchFamily="18" charset="0"/>
              </a:rPr>
              <a:t>Основные преимущества интегрированных систем можно сгруппировать в следующие категории:</a:t>
            </a:r>
          </a:p>
          <a:p>
            <a:pPr algn="just"/>
            <a:endParaRPr lang="ru-RU" altLang="ru-RU" sz="1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altLang="ru-RU" sz="1800">
                <a:solidFill>
                  <a:schemeClr val="tx1"/>
                </a:solidFill>
                <a:cs typeface="Times New Roman" panose="02020603050405020304" pitchFamily="18" charset="0"/>
              </a:rPr>
              <a:t>1. Качество интегрированных систем (ИС) может оказаться мощным средством как для установления требований к продукции, так и для измерения того, на сколько хорошо эти требования удовлетворяются. Когда дело касается измерения качества продукции, ИС может служить для того, чтобы: </a:t>
            </a:r>
          </a:p>
          <a:p>
            <a:pPr algn="just"/>
            <a:r>
              <a:rPr lang="ru-RU" altLang="ru-RU" sz="1800">
                <a:solidFill>
                  <a:schemeClr val="tx1"/>
                </a:solidFill>
                <a:cs typeface="Times New Roman" panose="02020603050405020304" pitchFamily="18" charset="0"/>
              </a:rPr>
              <a:t>- Обеспечить данные для статистики системы контроля производства; </a:t>
            </a:r>
          </a:p>
          <a:p>
            <a:pPr algn="just"/>
            <a:r>
              <a:rPr lang="ru-RU" altLang="ru-RU" sz="1800">
                <a:solidFill>
                  <a:schemeClr val="tx1"/>
                </a:solidFill>
                <a:cs typeface="Times New Roman" panose="02020603050405020304" pitchFamily="18" charset="0"/>
              </a:rPr>
              <a:t>- Обеспечить данные для оборудования лабораторного тестирования; </a:t>
            </a:r>
          </a:p>
          <a:p>
            <a:pPr algn="just"/>
            <a:r>
              <a:rPr lang="ru-RU" altLang="ru-RU" sz="1800">
                <a:solidFill>
                  <a:schemeClr val="tx1"/>
                </a:solidFill>
                <a:cs typeface="Times New Roman" panose="02020603050405020304" pitchFamily="18" charset="0"/>
              </a:rPr>
              <a:t>- Проводить аппаратный контроль измерения с использованием станков с ЧПУ. </a:t>
            </a:r>
          </a:p>
          <a:p>
            <a:pPr algn="just"/>
            <a:endParaRPr lang="ru-RU" altLang="ru-RU" sz="1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1268" name="Рисунок 3">
            <a:extLst>
              <a:ext uri="{FF2B5EF4-FFF2-40B4-BE49-F238E27FC236}">
                <a16:creationId xmlns:a16="http://schemas.microsoft.com/office/drawing/2014/main" id="{77556D24-34BF-4DDA-B551-6A2D1BF1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5F512CD9-16E6-48E7-89E2-DF383C665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385D24-9621-4D52-BFC1-1F57FFFCA779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A9F44AC-BDD2-4F70-ABC8-3B1C4FF3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293" name="TextBox 9">
            <a:extLst>
              <a:ext uri="{FF2B5EF4-FFF2-40B4-BE49-F238E27FC236}">
                <a16:creationId xmlns:a16="http://schemas.microsoft.com/office/drawing/2014/main" id="{54C41F99-1A65-4C3D-A1A7-4CC84B809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762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2. Потребительская стоимость. Получение максимума за ваши деньги. Чем ближе продукция была спроектирована к требованию клиента, тем охотнее он будет платить деньги.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3. Время разработки. 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4. Автоматизация – тип детального проектирования (в части чертежных работ) позволяет избежать многочисленных разнообразных ошибок (размеры, не согласующиеся между собой на проекциях, отсутствуют информации о детали). 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5. Поддержка производственной технологии. 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6. Сокращение ошибок и удобство внесения инженерных изменений. 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7. Широкие вычислительные сети, связи предприятия.</a:t>
            </a:r>
          </a:p>
        </p:txBody>
      </p:sp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6D9EBE12-1D5A-487B-A29C-E826FB4E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B705184F-2D8C-45B7-AC6A-7F0A3B6DC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484450-3A2A-4C05-B257-0AFAEB128E11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3B77C67-91AC-4105-97C3-9657CD48C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CDCB5701-DBD3-4EA7-B6DE-19104A73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371600"/>
            <a:ext cx="7848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Построение компьютерно–интегрированного производства включает в себя решение следующих </a:t>
            </a:r>
            <a:r>
              <a:rPr lang="ru-RU" altLang="ru-RU" sz="2000" i="0" u="sng">
                <a:solidFill>
                  <a:srgbClr val="0066CC"/>
                </a:solidFill>
                <a:cs typeface="Times New Roman" panose="02020603050405020304" pitchFamily="18" charset="0"/>
              </a:rPr>
              <a:t>проблем:</a:t>
            </a:r>
          </a:p>
          <a:p>
            <a:pPr algn="just"/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информационного обеспечения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(отход от принципа централизации и переход к координированной децентрализации на каждом из рассмотренных уровней как путем сбора и накопления информации внутри отдельных подсистем, так и в центральной базе данных);</a:t>
            </a: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обработки информации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(стыковка и адаптация программного обеспечения различных подсистем);</a:t>
            </a: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rgbClr val="0066CC"/>
                </a:solidFill>
                <a:cs typeface="Times New Roman" panose="02020603050405020304" pitchFamily="18" charset="0"/>
              </a:rPr>
              <a:t>физической связи подсистем </a:t>
            </a: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(создание интерфейсов, т.е. стыковка аппаратных средств ЭВМ, включая использование вычислительных систем).</a:t>
            </a:r>
          </a:p>
        </p:txBody>
      </p:sp>
      <p:pic>
        <p:nvPicPr>
          <p:cNvPr id="16389" name="Рисунок 3">
            <a:extLst>
              <a:ext uri="{FF2B5EF4-FFF2-40B4-BE49-F238E27FC236}">
                <a16:creationId xmlns:a16="http://schemas.microsoft.com/office/drawing/2014/main" id="{A3E58C63-AD12-400B-ACF4-0C563C7EC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79" y="312737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44F04800-1898-4C3B-B7CB-15EF2DB24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A7B24C-E605-45A3-8BEA-FBB9BC84BDB7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479017E-1202-4EF1-B712-BBFE13476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A65DBD53-51E9-480A-8718-553BAF31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77041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Внедрение компьютерно–интегрированного производства значительно сокращает общее время прохождения заказов за счет:</a:t>
            </a:r>
          </a:p>
          <a:p>
            <a:pPr algn="just"/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уменьшения времени передачи заказов с одного участка на другой и уменьшения времени простоя при ожидании заказов;</a:t>
            </a: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перехода от последовательной к параллельной обработке;</a:t>
            </a:r>
          </a:p>
          <a:p>
            <a:pPr algn="just">
              <a:buSzPts val="1400"/>
            </a:pPr>
            <a:endParaRPr lang="ru-RU" altLang="ru-RU" sz="20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SzPts val="1400"/>
              <a:buFont typeface="Symbol" panose="05050102010706020507" pitchFamily="18" charset="2"/>
              <a:buChar char=""/>
            </a:pPr>
            <a:r>
              <a:rPr lang="ru-RU" altLang="ru-RU" sz="2000" i="0">
                <a:solidFill>
                  <a:schemeClr val="tx1"/>
                </a:solidFill>
                <a:cs typeface="Times New Roman" panose="02020603050405020304" pitchFamily="18" charset="0"/>
              </a:rPr>
              <a:t>устранения или существенного ограничения повторяемых ручных операций подготовки и передачи данных (например, машинное изображение геометрических данных можно использовать во всех отделах, связанных с конструированием изделий).</a:t>
            </a:r>
          </a:p>
        </p:txBody>
      </p:sp>
      <p:pic>
        <p:nvPicPr>
          <p:cNvPr id="17413" name="Рисунок 3">
            <a:extLst>
              <a:ext uri="{FF2B5EF4-FFF2-40B4-BE49-F238E27FC236}">
                <a16:creationId xmlns:a16="http://schemas.microsoft.com/office/drawing/2014/main" id="{71765713-C7B5-4C2A-A5FD-EE0C19FC7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88925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421ADD81-ECB5-4AC8-976D-689603458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D60E17-DFCA-4AC4-BC5F-B3D6037099EF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0F52CA-0A37-4157-B163-2ADECAE1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D37E6FE7-27BA-486B-A7D6-FE271561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>
            <a:fillRect/>
          </a:stretch>
        </p:blipFill>
        <p:spPr bwMode="auto">
          <a:xfrm>
            <a:off x="1552575" y="192088"/>
            <a:ext cx="7318375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>
            <a:extLst>
              <a:ext uri="{FF2B5EF4-FFF2-40B4-BE49-F238E27FC236}">
                <a16:creationId xmlns:a16="http://schemas.microsoft.com/office/drawing/2014/main" id="{251EBDAC-9E3C-4932-8A8D-54A3F6015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754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 dirty="0">
                <a:solidFill>
                  <a:schemeClr val="tx1"/>
                </a:solidFill>
              </a:rPr>
              <a:t>Рисунок 2 - Основные системы компьютерно-интегрированного производства</a:t>
            </a:r>
          </a:p>
          <a:p>
            <a:pPr algn="ctr"/>
            <a:r>
              <a:rPr lang="en-US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https://studme.org/121114/informatika/sistemy_kompyuterizirovannogo_integrirovannogo_proizvodstva</a:t>
            </a:r>
            <a:endParaRPr lang="ru-RU" altLang="ru-RU" sz="18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i="0" dirty="0">
              <a:solidFill>
                <a:srgbClr val="FF0000"/>
              </a:solidFill>
            </a:endParaRPr>
          </a:p>
        </p:txBody>
      </p:sp>
      <p:pic>
        <p:nvPicPr>
          <p:cNvPr id="13318" name="Рисунок 3">
            <a:extLst>
              <a:ext uri="{FF2B5EF4-FFF2-40B4-BE49-F238E27FC236}">
                <a16:creationId xmlns:a16="http://schemas.microsoft.com/office/drawing/2014/main" id="{0BD1EA54-4F3D-4A6F-843F-A59E0773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80" y="762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6AFAE6F0-0D90-43B5-B69B-9CBC2A96D5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238E85-17B7-4A45-BE48-C2CEA3F41209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EC456FF-F0E1-42B8-ADEB-90676AA3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B601F81F-18BA-4A56-B73C-3FA0F196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142875"/>
            <a:ext cx="5546725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A9E26D6A-7B50-473A-B69B-2E874864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7543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>
                <a:solidFill>
                  <a:schemeClr val="tx1"/>
                </a:solidFill>
              </a:rPr>
              <a:t>Рисунок 2 - </a:t>
            </a:r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Информационная структура компьютерно-интегрированного производства</a:t>
            </a:r>
            <a:endParaRPr lang="ru-RU" altLang="ru-RU" sz="1800" i="0">
              <a:solidFill>
                <a:schemeClr val="tx1"/>
              </a:solidFill>
            </a:endParaRPr>
          </a:p>
          <a:p>
            <a:pPr algn="ctr"/>
            <a:r>
              <a:rPr lang="en-US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https://studme.org/121114/informatika/sistemy_kompyuterizirovannogo_integrirovannogo_proizvodstva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800" i="0">
              <a:solidFill>
                <a:srgbClr val="FF0000"/>
              </a:solidFill>
            </a:endParaRPr>
          </a:p>
        </p:txBody>
      </p:sp>
      <p:pic>
        <p:nvPicPr>
          <p:cNvPr id="14341" name="Рисунок 3">
            <a:extLst>
              <a:ext uri="{FF2B5EF4-FFF2-40B4-BE49-F238E27FC236}">
                <a16:creationId xmlns:a16="http://schemas.microsoft.com/office/drawing/2014/main" id="{46FF037F-61F2-489E-A741-7187D360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693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>
            <a:extLst>
              <a:ext uri="{FF2B5EF4-FFF2-40B4-BE49-F238E27FC236}">
                <a16:creationId xmlns:a16="http://schemas.microsoft.com/office/drawing/2014/main" id="{A0295A93-A047-4A57-8483-2A2DAF393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07FE9267-63FA-4BBC-B1D0-189A8DDEBE8D}" type="slidenum">
              <a:rPr lang="ru-RU" altLang="ru-RU" sz="1200" smtClean="0">
                <a:solidFill>
                  <a:srgbClr val="B5A788"/>
                </a:solidFill>
              </a:rPr>
              <a:pPr/>
              <a:t>19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877EB37A-3F10-4888-A258-3654DC17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76962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sz="1800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современным системам, обусловленные интеграцией:</a:t>
            </a:r>
          </a:p>
          <a:p>
            <a:pPr algn="just">
              <a:lnSpc>
                <a:spcPct val="115000"/>
              </a:lnSpc>
              <a:spcBef>
                <a:spcPts val="538"/>
              </a:spcBef>
            </a:pPr>
            <a:r>
              <a:rPr lang="ru-RU" altLang="ru-RU" sz="1800" i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 повсеместный переход к твердотельному моделированию с использованием вариационной геометрии с ассоциативными связями, как развитию параметрического геометрического моделирования;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ru-RU" altLang="ru-RU" sz="1800" i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 распространение ассоциативных связей на все уровни проекта, включая сборочные единицы, расчетные модули системы, технологическую подготовку производства;</a:t>
            </a:r>
          </a:p>
          <a:p>
            <a:pPr algn="just">
              <a:lnSpc>
                <a:spcPct val="115000"/>
              </a:lnSpc>
              <a:spcBef>
                <a:spcPts val="275"/>
              </a:spcBef>
            </a:pPr>
            <a:r>
              <a:rPr lang="ru-RU" altLang="ru-RU" sz="1800" i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 обеспечение горизонтальной и вертикальной интеграции и сбалансированности модулей в рамках единой системы;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ru-RU" altLang="ru-RU" sz="1800" i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− наличие средств поддержки параллельного проектирования и методов коллективной работы;</a:t>
            </a:r>
          </a:p>
        </p:txBody>
      </p:sp>
      <p:pic>
        <p:nvPicPr>
          <p:cNvPr id="18436" name="Рисунок 3">
            <a:extLst>
              <a:ext uri="{FF2B5EF4-FFF2-40B4-BE49-F238E27FC236}">
                <a16:creationId xmlns:a16="http://schemas.microsoft.com/office/drawing/2014/main" id="{702A38F2-DF6A-42E1-8F4F-1513823E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FBFF3-15C8-4389-B541-CD32DC8172D8}"/>
              </a:ext>
            </a:extLst>
          </p:cNvPr>
          <p:cNvSpPr txBox="1"/>
          <p:nvPr/>
        </p:nvSpPr>
        <p:spPr>
          <a:xfrm>
            <a:off x="1371600" y="711200"/>
            <a:ext cx="7696200" cy="361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План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 Система автоматизированного проектирования ЛОЦМАН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2 Основные системы компьютерно- интегрированного производства</a:t>
            </a: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3 Стратегии проектирования </a:t>
            </a:r>
          </a:p>
          <a:p>
            <a:pPr>
              <a:tabLst>
                <a:tab pos="457200" algn="l"/>
                <a:tab pos="4855369" algn="r"/>
              </a:tabLs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4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015C6D2-6791-46C0-A88A-DD67CFA8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40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AC4215B6-4ACA-4ACC-AC02-4ED73F6C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2460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>
            <a:extLst>
              <a:ext uri="{FF2B5EF4-FFF2-40B4-BE49-F238E27FC236}">
                <a16:creationId xmlns:a16="http://schemas.microsoft.com/office/drawing/2014/main" id="{44B83A76-59B1-4F12-8A53-7F77400AA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fld id="{B31A84E7-4E29-431F-B083-E6DB007CDFB6}" type="slidenum">
              <a:rPr lang="ru-RU" altLang="ru-RU" sz="1200" smtClean="0">
                <a:solidFill>
                  <a:srgbClr val="B5A788"/>
                </a:solidFill>
              </a:rPr>
              <a:pPr/>
              <a:t>20</a:t>
            </a:fld>
            <a:endParaRPr lang="ru-RU" altLang="ru-RU" sz="1200">
              <a:solidFill>
                <a:srgbClr val="B5A788"/>
              </a:solidFill>
            </a:endParaRP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A0F28C25-AC53-4234-8162-27B9A2BD5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524000"/>
            <a:ext cx="80041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8450" indent="358775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ru-RU" altLang="ru-RU" sz="1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Важное значение для обеспечения открытости САПР, ее интегрируемости с другими АС имеют интерфейсы, представляемые реализованными в системе форматами межпрограммных обменов. Очевидно, что, в первую очередь, необходимо обеспечить связи между CAE, CAD и CAM- подсистемами.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</a:pPr>
            <a:r>
              <a:rPr lang="ru-RU" altLang="ru-RU" sz="1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качестве языков — форматов межпрограммных обменов — используются IGES, DXF, Express (стандарт ISO 10303-11, входит в совокупность стандартов STEP), SAT (формат ядра ACIS) и др. Наличие взаимосвязей по стандарту STEP, что открывает возможности импорта/экспорта данных с различными CAD/CAM/CAE системами, поддерживающими этот стандарт.</a:t>
            </a:r>
          </a:p>
        </p:txBody>
      </p:sp>
      <p:pic>
        <p:nvPicPr>
          <p:cNvPr id="19460" name="Рисунок 3">
            <a:extLst>
              <a:ext uri="{FF2B5EF4-FFF2-40B4-BE49-F238E27FC236}">
                <a16:creationId xmlns:a16="http://schemas.microsoft.com/office/drawing/2014/main" id="{0D161C54-8F56-4762-9630-2019AD94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932" y="3048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C52C7C3-9E75-4153-ACAE-F5D34DCD2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4D44AF-4421-46CA-A0C7-4B187A3B620B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A92A63B-73A8-488A-BBAF-9B8A83617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30BE60C3-BEA0-402B-9570-1C517489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55816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ru-RU" altLang="ru-RU" sz="1800" i="0">
                <a:solidFill>
                  <a:schemeClr val="tx1"/>
                </a:solidFill>
              </a:rPr>
              <a:t>Рисунок 1 - Линейная (а) и циклическая (б) стратегии проектирования</a:t>
            </a:r>
          </a:p>
          <a:p>
            <a:pPr lvl="1" algn="ctr"/>
            <a:r>
              <a:rPr lang="en-US" altLang="ru-RU" sz="1800" i="0">
                <a:solidFill>
                  <a:schemeClr val="tx1"/>
                </a:solidFill>
              </a:rPr>
              <a:t>https://life-prog.ru/2_69104_strategiya-proektirovaniya-tehnologicheskih-protsessov.html</a:t>
            </a:r>
            <a:endParaRPr lang="ru-RU" altLang="ru-RU" sz="1800" i="0">
              <a:solidFill>
                <a:schemeClr val="tx1"/>
              </a:solidFill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43B796F5-D3A6-4FE2-A740-3654AC696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b="4126"/>
          <a:stretch>
            <a:fillRect/>
          </a:stretch>
        </p:blipFill>
        <p:spPr bwMode="auto">
          <a:xfrm>
            <a:off x="1981200" y="609600"/>
            <a:ext cx="60198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7">
            <a:extLst>
              <a:ext uri="{FF2B5EF4-FFF2-40B4-BE49-F238E27FC236}">
                <a16:creationId xmlns:a16="http://schemas.microsoft.com/office/drawing/2014/main" id="{46844FD9-51C4-4389-BD54-98584429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9375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449263" algn="l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ru-RU" altLang="ru-RU" sz="2400" dirty="0">
                <a:solidFill>
                  <a:schemeClr val="tx1"/>
                </a:solidFill>
                <a:cs typeface="Arial" panose="020B0604020202020204" pitchFamily="34" charset="0"/>
              </a:rPr>
              <a:t>Стратегии проектирования 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Рисунок 4">
            <a:extLst>
              <a:ext uri="{FF2B5EF4-FFF2-40B4-BE49-F238E27FC236}">
                <a16:creationId xmlns:a16="http://schemas.microsoft.com/office/drawing/2014/main" id="{266958FC-5CEA-4E84-9027-FFB636BC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4572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5E3FC50A-B19C-4BC1-B785-19D971925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ABA773-3A8A-4E25-AD10-9CB5055B825C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F25C90C-2915-4F7F-ADDB-91CCBAA33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12D36FB7-3712-404F-9F62-94810F18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558165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ru-RU" altLang="ru-RU" sz="1800" i="0">
                <a:solidFill>
                  <a:schemeClr val="tx1"/>
                </a:solidFill>
              </a:rPr>
              <a:t>Рисунок 2 - Разветвленная стратегия проектирования</a:t>
            </a:r>
          </a:p>
          <a:p>
            <a:pPr lvl="1" algn="ctr"/>
            <a:r>
              <a:rPr lang="en-US" altLang="ru-RU" sz="1800" i="0">
                <a:solidFill>
                  <a:schemeClr val="tx1"/>
                </a:solidFill>
              </a:rPr>
              <a:t>https://life-prog.ru/2_69104_strategiya-proektirovaniya-tehnologicheskih-protsessov.html</a:t>
            </a:r>
            <a:endParaRPr lang="ru-RU" altLang="ru-RU" sz="1800" i="0">
              <a:solidFill>
                <a:schemeClr val="tx1"/>
              </a:solidFill>
            </a:endParaRPr>
          </a:p>
          <a:p>
            <a:pPr lvl="1" algn="ctr"/>
            <a:endParaRPr lang="ru-RU" altLang="ru-RU" sz="1800" i="0">
              <a:solidFill>
                <a:srgbClr val="FF0000"/>
              </a:solidFill>
            </a:endParaRP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13829BBB-8FBB-4894-9AE8-E2F30AA9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b="4007"/>
          <a:stretch>
            <a:fillRect/>
          </a:stretch>
        </p:blipFill>
        <p:spPr bwMode="auto">
          <a:xfrm>
            <a:off x="1547813" y="627063"/>
            <a:ext cx="719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13E79DD-8B5F-4087-B07D-1EBDC936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32" y="322263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135BB2BF-D8EA-4907-A791-7C59374DA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739256-01EC-4ACA-9595-577023E112FD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2902BE9-6AA5-4E54-AC40-78B65F5E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3E7C844B-D099-43D1-A52C-88F134C31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7912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ru-RU" altLang="ru-RU" sz="1800" i="0">
                <a:solidFill>
                  <a:schemeClr val="tx1"/>
                </a:solidFill>
              </a:rPr>
              <a:t>Рисунок 3 - Адаптивная стратегия проектирования</a:t>
            </a:r>
          </a:p>
          <a:p>
            <a:pPr lvl="1" algn="ctr"/>
            <a:r>
              <a:rPr lang="en-US" altLang="ru-RU" sz="1800" i="0">
                <a:solidFill>
                  <a:schemeClr val="tx1"/>
                </a:solidFill>
              </a:rPr>
              <a:t>https://life-prog.ru/2_69104_strategiya-proektirovaniya-tehnologicheskih-protsessov.html</a:t>
            </a:r>
            <a:endParaRPr lang="ru-RU" altLang="ru-RU" sz="1800" i="0">
              <a:solidFill>
                <a:schemeClr val="tx1"/>
              </a:solidFill>
            </a:endParaRP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121ED794-8CFD-4271-A4E5-041921C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48355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4">
            <a:extLst>
              <a:ext uri="{FF2B5EF4-FFF2-40B4-BE49-F238E27FC236}">
                <a16:creationId xmlns:a16="http://schemas.microsoft.com/office/drawing/2014/main" id="{98056609-108E-4545-93F6-281454D3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12" y="2286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20D0347-0D34-44CC-BF14-C8BD00D0D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99588E-4D08-4298-ABEC-73CDAEFD02EC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9D85B37-2B5E-485D-83C3-69FD353B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BF675963-C1FD-4633-ABB4-CF14B861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"/>
            <a:ext cx="4267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AD4F3A3-095D-4EAB-A7A6-20DCF4089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476875"/>
            <a:ext cx="7848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ru-RU" altLang="ru-RU" sz="1800" i="0">
                <a:solidFill>
                  <a:schemeClr val="tx1"/>
                </a:solidFill>
              </a:rPr>
              <a:t>Рисунок 4 - Стратегия случайного поиска</a:t>
            </a:r>
          </a:p>
          <a:p>
            <a:pPr lvl="1" algn="ctr"/>
            <a:r>
              <a:rPr lang="en-US" altLang="ru-RU" sz="1800" i="0">
                <a:solidFill>
                  <a:schemeClr val="tx1"/>
                </a:solidFill>
              </a:rPr>
              <a:t>https://life-prog.ru/2_69104_strategiya-proektirovaniya-tehnologicheskih-protsessov.html</a:t>
            </a:r>
            <a:endParaRPr lang="ru-RU" altLang="ru-RU" sz="1800" i="0">
              <a:solidFill>
                <a:schemeClr val="tx1"/>
              </a:solidFill>
            </a:endParaRPr>
          </a:p>
        </p:txBody>
      </p:sp>
      <p:pic>
        <p:nvPicPr>
          <p:cNvPr id="13318" name="Рисунок 4">
            <a:extLst>
              <a:ext uri="{FF2B5EF4-FFF2-40B4-BE49-F238E27FC236}">
                <a16:creationId xmlns:a16="http://schemas.microsoft.com/office/drawing/2014/main" id="{F48E18B1-21BA-4A9A-B09F-25A504D4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3682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536E0A6F-DA0C-46BE-9342-E79F5A37B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FC1AC9-8D41-4F6B-AF3A-B44E9C4087A5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00400C8-8D77-4063-97B9-2218DFAD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97EFCF4-C4E2-4722-93D5-C8C0A610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60610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0DFAEC-633A-41C5-8012-F9D0CF1B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5476875"/>
            <a:ext cx="7848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ru-RU" altLang="ru-RU" sz="1800" i="0">
                <a:solidFill>
                  <a:schemeClr val="tx1"/>
                </a:solidFill>
              </a:rPr>
              <a:t>Рисунок 5 - Управление стратегией проектирования</a:t>
            </a:r>
          </a:p>
          <a:p>
            <a:pPr lvl="1" algn="ctr"/>
            <a:r>
              <a:rPr lang="en-US" altLang="ru-RU" sz="1800" i="0">
                <a:solidFill>
                  <a:schemeClr val="tx1"/>
                </a:solidFill>
              </a:rPr>
              <a:t>https://life-prog.ru/2_69104_strategiya-proektirovaniya-tehnologicheskih-protsessov.html</a:t>
            </a:r>
            <a:endParaRPr lang="ru-RU" altLang="ru-RU" sz="1800" i="0">
              <a:solidFill>
                <a:schemeClr val="tx1"/>
              </a:solidFill>
            </a:endParaRPr>
          </a:p>
        </p:txBody>
      </p:sp>
      <p:pic>
        <p:nvPicPr>
          <p:cNvPr id="14341" name="Рисунок 4">
            <a:extLst>
              <a:ext uri="{FF2B5EF4-FFF2-40B4-BE49-F238E27FC236}">
                <a16:creationId xmlns:a16="http://schemas.microsoft.com/office/drawing/2014/main" id="{13E066E6-A028-4B60-812C-6834E15C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509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A0671D3-08FA-4830-99CB-D8DBF464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6A1A5-5EA0-4D68-A62E-2443D8E5978D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2F6B1-332B-4F97-861B-3A8960AFB59A}"/>
              </a:ext>
            </a:extLst>
          </p:cNvPr>
          <p:cNvSpPr txBox="1"/>
          <p:nvPr/>
        </p:nvSpPr>
        <p:spPr>
          <a:xfrm>
            <a:off x="1295400" y="228600"/>
            <a:ext cx="457200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Стили проектирования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E07EB-8295-497D-B220-7F1442503A33}"/>
              </a:ext>
            </a:extLst>
          </p:cNvPr>
          <p:cNvSpPr txBox="1"/>
          <p:nvPr/>
        </p:nvSpPr>
        <p:spPr>
          <a:xfrm>
            <a:off x="1322047" y="1219200"/>
            <a:ext cx="7010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нисходящее проектирование (Top-</a:t>
            </a:r>
            <a:r>
              <a:rPr lang="ru-RU" sz="180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-Design); четкая реализация нисходящего проектирования приводит к спиральной модели разработки ПО, на каждом витке спирали блоки предыдущего уровня детализируются, используются обратные связи (альтернативой является так называемая каскадная модель, относящаяся к поочередной реализации частей системы);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i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восходящее проектирование (</a:t>
            </a:r>
            <a:r>
              <a:rPr lang="ru-RU" sz="180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Bottom</a:t>
            </a: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-Design);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i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эволюционное проектирование (Middle-</a:t>
            </a:r>
            <a:r>
              <a:rPr lang="ru-RU" sz="1800" i="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-Design).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800" i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Чаще всего применяют нисходящий стиль </a:t>
            </a:r>
            <a:r>
              <a:rPr lang="ru-RU" sz="1800" i="0" u="sng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блочно</a:t>
            </a:r>
            <a:r>
              <a:rPr lang="ru-RU" sz="1800" i="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-иерархического проектирования</a:t>
            </a:r>
            <a:r>
              <a:rPr lang="ru-RU" sz="1800" i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D9FCC-79C1-47E6-8719-5F2FB39A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78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02435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BF927-4D9C-47E8-9703-53894639CC13}"/>
              </a:ext>
            </a:extLst>
          </p:cNvPr>
          <p:cNvSpPr txBox="1"/>
          <p:nvPr/>
        </p:nvSpPr>
        <p:spPr>
          <a:xfrm>
            <a:off x="1371600" y="711200"/>
            <a:ext cx="7696200" cy="361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750"/>
              </a:spcBef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Заключение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Система автоматизированного проектирования ЛОЦМАН</a:t>
            </a: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Основные системы компьютерно- интегрированного производства</a:t>
            </a: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endParaRPr lang="ru-RU" altLang="ru-RU" sz="2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accent1"/>
              </a:buClr>
              <a:buSzPct val="80000"/>
              <a:tabLst>
                <a:tab pos="457200" algn="l"/>
                <a:tab pos="4855369" algn="r"/>
              </a:tabLst>
              <a:defRPr/>
            </a:pPr>
            <a:r>
              <a:rPr lang="ru-RU" alt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Стратегии проектирования </a:t>
            </a:r>
          </a:p>
          <a:p>
            <a:pPr>
              <a:tabLst>
                <a:tab pos="457200" algn="l"/>
                <a:tab pos="4855369" algn="r"/>
              </a:tabLst>
              <a:defRPr/>
            </a:pP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220" name="Рисунок 3">
            <a:extLst>
              <a:ext uri="{FF2B5EF4-FFF2-40B4-BE49-F238E27FC236}">
                <a16:creationId xmlns:a16="http://schemas.microsoft.com/office/drawing/2014/main" id="{953081B2-01A6-496C-8D2B-427DEB97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88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BE8BAC0A-30B9-4528-8457-6B4511583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02FF6D-70C9-4FC4-B5FB-7FF794446F2A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4F46E96-8EC4-4F43-9CC6-90DB2256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9C160BD3-D574-4103-9546-9B722B56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7848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>
                <a:latin typeface="Times New Roman" panose="02020603050405020304" pitchFamily="18" charset="0"/>
              </a:rPr>
              <a:t>СПАСИБО ЗА ВНИМАНИЕ!!!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>
              <a:latin typeface="Times New Roman" panose="02020603050405020304" pitchFamily="18" charset="0"/>
            </a:endParaRPr>
          </a:p>
        </p:txBody>
      </p:sp>
      <p:pic>
        <p:nvPicPr>
          <p:cNvPr id="10246" name="Рисунок 4">
            <a:extLst>
              <a:ext uri="{FF2B5EF4-FFF2-40B4-BE49-F238E27FC236}">
                <a16:creationId xmlns:a16="http://schemas.microsoft.com/office/drawing/2014/main" id="{4AC60A77-35F2-4A05-9CF2-EA0613A1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7ED8C68F-BCD5-4598-8202-488965E9F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4E2238-24F7-49B8-B438-4E0142F15031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7E8B37A-876C-489C-A1FF-35D7B486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496C4193-79F0-4649-BD3E-534B174A8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533400"/>
            <a:ext cx="7848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>
                <a:latin typeface="Times New Roman" panose="02020603050405020304" pitchFamily="18" charset="0"/>
              </a:rPr>
              <a:t>Рекомендуемая литература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i="0">
              <a:latin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 Паршина, Г. И. Системы автоматизированного проектирования: учебник для студентов. – Караганда: КарГТУ, 2018. – 221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 Селезнев В. А., Дмитроченко С. А. Компьютерная графика: учебник и практикум для студентов. – М.: Юрайт, 2018. – 228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 Гафуров Х.Л., Гафров Т.Х. Системы автоматизированного проектирования: Учебное пособие. – СПб.: Судостроение, 2015. — 320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4 Норенков И.П. Основы автоматизированного проектирования: учеб. для вузов. – М.: МГТУ им. Баумана, 2018. – 360с.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5 Джонс Дж. К. Методы проектирования. Пер. с англ. 4–е изд. доп. – М.: Мир, 2020. – 326 с.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6 Алексеев О.В., Головков А.А., Пивоваров И.Ю. и др. Автоматизация проектирования радиоэлектронных средств: Учеб. пособие для вузов. – М.: Высш. шк., 2014. – 479 с.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00" i="0">
              <a:latin typeface="Times New Roman" panose="02020603050405020304" pitchFamily="18" charset="0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64E186D9-4609-4165-B643-E1810942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02" y="190501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920977E2-1B7A-48D1-AA56-B58A6CFE8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0AB1B2-F36C-4249-9BCB-91D3FB6814CA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D4AB99F-2D0F-4968-8BB0-B1E4789A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0245" name="TextBox 7">
            <a:extLst>
              <a:ext uri="{FF2B5EF4-FFF2-40B4-BE49-F238E27FC236}">
                <a16:creationId xmlns:a16="http://schemas.microsoft.com/office/drawing/2014/main" id="{F4A5CD76-D13C-4093-8F96-37E33061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06" y="51930"/>
            <a:ext cx="74707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4854575" algn="r"/>
              </a:tabLs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alt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Система автоматизированного проектирования ЛОЦМАН</a:t>
            </a:r>
          </a:p>
        </p:txBody>
      </p:sp>
      <p:sp>
        <p:nvSpPr>
          <p:cNvPr id="10247" name="TextBox 9">
            <a:extLst>
              <a:ext uri="{FF2B5EF4-FFF2-40B4-BE49-F238E27FC236}">
                <a16:creationId xmlns:a16="http://schemas.microsoft.com/office/drawing/2014/main" id="{F9FA169E-79FD-401F-93D8-07D8974EF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85" y="793945"/>
            <a:ext cx="756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Проблемы любого предприятия заключаются в том что :</a:t>
            </a: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Производственные функции составляют как минимум 70% затрат.</a:t>
            </a:r>
          </a:p>
          <a:p>
            <a:pPr algn="just">
              <a:buFont typeface="Verdana" panose="020B0604030504040204" pitchFamily="34" charset="0"/>
              <a:buChar char="•"/>
            </a:pPr>
            <a:r>
              <a:rPr lang="ru-RU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Из них конструкторско-технологическая подготовка производства занимает более 90% времени выполнения заказа.</a:t>
            </a:r>
          </a:p>
        </p:txBody>
      </p:sp>
      <p:sp>
        <p:nvSpPr>
          <p:cNvPr id="10248" name="Rectangle 10">
            <a:extLst>
              <a:ext uri="{FF2B5EF4-FFF2-40B4-BE49-F238E27FC236}">
                <a16:creationId xmlns:a16="http://schemas.microsoft.com/office/drawing/2014/main" id="{FA1D17D3-E177-4815-A9EB-C3DE8CCA2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0246" name="Рисунок 3">
            <a:extLst>
              <a:ext uri="{FF2B5EF4-FFF2-40B4-BE49-F238E27FC236}">
                <a16:creationId xmlns:a16="http://schemas.microsoft.com/office/drawing/2014/main" id="{6A7DE137-1757-4873-A4D1-7848B6455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82" y="328807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DA86B2-1FAD-436C-B8CE-D5721BA7230E}"/>
              </a:ext>
            </a:extLst>
          </p:cNvPr>
          <p:cNvSpPr txBox="1"/>
          <p:nvPr/>
        </p:nvSpPr>
        <p:spPr>
          <a:xfrm>
            <a:off x="1357293" y="4685552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почему это происходит следующие: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Многократный ручной ввод проектных данных различными службами. Ошибки, несоответствие по составу.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количество согласований, обусловленных тем, что службы оперируют разными данными. Нет единого представления состава изделия, нет единых справочников.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5C2DE-8D2C-455C-A300-14A028F0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6" y="1797279"/>
            <a:ext cx="6850062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83D44B-878D-4CF5-AB3A-81198904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19569-A584-4F29-9E51-869230EBE4A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A5330-E088-4EF1-B2BC-851AEA7C353B}"/>
              </a:ext>
            </a:extLst>
          </p:cNvPr>
          <p:cNvSpPr txBox="1"/>
          <p:nvPr/>
        </p:nvSpPr>
        <p:spPr>
          <a:xfrm>
            <a:off x="1102231" y="918771"/>
            <a:ext cx="8001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только 2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CAD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это автоматизация черчения, </a:t>
            </a:r>
            <a:b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не проектирования.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собираемости, прогноз ошибок. Устранение ошибок на этапе проектирования.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Низкий процент использования наработок из-за неудобства доступа к архиву и поиска данных.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Абсолютная оторванность друг от друга инженерных и финансовых служб.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Невозможность контролировать ход выполнения проекта, анализировать, устранять узкие места.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инструмента для работы с типовыми изделиями и исполнениями.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это приводит к тому, что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провал сроков изготовления заказа. Потеря репутации в глазах заказчиков.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Невозможно корректно рассчитать стоимость выполнения заказа на этапе согласования с заказчиком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Verdana" panose="020B0604030504040204" pitchFamily="34" charset="0"/>
              <a:buChar char="•"/>
              <a:tabLst>
                <a:tab pos="457200" algn="l"/>
              </a:tabLs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Возникают сложности с сопровождением продукции после выпуска, ремонтные комплекты и т.п.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E1A63AA9-2A30-4A4A-AFEE-CC9A3207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83" y="152400"/>
            <a:ext cx="12271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89613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6BFE0A23-F4F8-4684-AB60-8720B43F1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067E92-ADEB-46DA-B1B5-0C7BDAFC3553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4BE6B54-371A-4EA3-A4D1-35A870A5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E8D8DA5-F071-4FF8-8701-A1601EAD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B47D03BE-1743-44CF-9254-5BEFEBC0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"/>
            <a:ext cx="4305300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71" name="TextBox 6">
            <a:extLst>
              <a:ext uri="{FF2B5EF4-FFF2-40B4-BE49-F238E27FC236}">
                <a16:creationId xmlns:a16="http://schemas.microsoft.com/office/drawing/2014/main" id="{DE3D42FB-C0E4-4A3C-89E4-E003D6339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743450"/>
            <a:ext cx="6248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Рисунок 2 – </a:t>
            </a:r>
            <a:r>
              <a:rPr lang="ru-RU" altLang="ru-RU" sz="1800" i="0">
                <a:solidFill>
                  <a:srgbClr val="333333"/>
                </a:solidFill>
                <a:cs typeface="Times New Roman" panose="02020603050405020304" pitchFamily="18" charset="0"/>
              </a:rPr>
              <a:t>Необходимое временя на взаимодействие различных служб между собой 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https://sapr.ru/article/21711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8A295507-F20A-4B60-B7F1-49B305E72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1268" name="Рисунок 3">
            <a:extLst>
              <a:ext uri="{FF2B5EF4-FFF2-40B4-BE49-F238E27FC236}">
                <a16:creationId xmlns:a16="http://schemas.microsoft.com/office/drawing/2014/main" id="{03D2E243-9D18-4A1E-B259-580F1DE5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41" y="369094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7817B342-1E3C-46F8-A466-9A30C342D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24A7EE-941A-434B-80AC-274DBB390774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3230ECC-AA84-4247-B19A-3650CC5A8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A49B751F-2A2E-4CB0-B510-0FE9B528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F05CF530-0E9A-4B04-9879-87EAF74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530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Рисунок 3 – АО АСКОН система ЛОЦМАН</a:t>
            </a:r>
          </a:p>
          <a:p>
            <a:pPr algn="ctr"/>
            <a:r>
              <a:rPr lang="en-US" altLang="ru-RU" sz="1800" i="0">
                <a:solidFill>
                  <a:schemeClr val="tx1"/>
                </a:solidFill>
                <a:cs typeface="Times New Roman" panose="02020603050405020304" pitchFamily="18" charset="0"/>
              </a:rPr>
              <a:t>https://sapr.ru/article/21711</a:t>
            </a:r>
            <a:endParaRPr lang="ru-RU" altLang="ru-RU" sz="1800" i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295" name="Rectangle 9">
            <a:extLst>
              <a:ext uri="{FF2B5EF4-FFF2-40B4-BE49-F238E27FC236}">
                <a16:creationId xmlns:a16="http://schemas.microsoft.com/office/drawing/2014/main" id="{DDF78557-861B-450B-AA48-46281F1A3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56750204-8BC5-4090-A808-FD2C45EA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82575"/>
            <a:ext cx="545147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292" name="Рисунок 3">
            <a:extLst>
              <a:ext uri="{FF2B5EF4-FFF2-40B4-BE49-F238E27FC236}">
                <a16:creationId xmlns:a16="http://schemas.microsoft.com/office/drawing/2014/main" id="{D2C90C17-A8DD-436E-A741-13101533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231" y="358626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AAD1DA13-5BAA-46F1-9EBB-FD6AE3C6F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AE409D-262C-4A80-84DD-399BECBA0CE7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CB41442-EB86-4788-89F1-665D8C58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FA7A0301-D32C-416C-984A-3088A41A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8" name="TextBox 6">
            <a:extLst>
              <a:ext uri="{FF2B5EF4-FFF2-40B4-BE49-F238E27FC236}">
                <a16:creationId xmlns:a16="http://schemas.microsoft.com/office/drawing/2014/main" id="{5A68D5F6-78E5-411B-ABAD-F871A97D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664075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4 – Сфера компетенции АСКОН </a:t>
            </a:r>
          </a:p>
          <a:p>
            <a:pPr algn="ctr"/>
            <a:r>
              <a:rPr lang="en-US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https://sapr.ru/article/21711</a:t>
            </a:r>
            <a:endParaRPr lang="ru-RU" altLang="ru-RU" sz="18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D41C4089-892B-468D-BC2A-AB906B594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20" name="Rectangle 2">
            <a:extLst>
              <a:ext uri="{FF2B5EF4-FFF2-40B4-BE49-F238E27FC236}">
                <a16:creationId xmlns:a16="http://schemas.microsoft.com/office/drawing/2014/main" id="{A4C64340-EF0A-42BB-ABBF-23DC66566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3321" name="Picture 1">
            <a:extLst>
              <a:ext uri="{FF2B5EF4-FFF2-40B4-BE49-F238E27FC236}">
                <a16:creationId xmlns:a16="http://schemas.microsoft.com/office/drawing/2014/main" id="{FA071DFF-926A-4039-8C25-308FF4AB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79767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316" name="Рисунок 3">
            <a:extLst>
              <a:ext uri="{FF2B5EF4-FFF2-40B4-BE49-F238E27FC236}">
                <a16:creationId xmlns:a16="http://schemas.microsoft.com/office/drawing/2014/main" id="{8E16FA5B-AA5C-48DC-A9FC-CDAF3F78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7" y="441325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86AA720-C390-486B-BBC1-9476CCF2E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E59DC1-EC31-499B-BCEC-B145D93EF640}" type="slidenum">
              <a:rPr lang="ru-RU" altLang="ru-RU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A1E2AA-634D-453B-829D-C61346048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0" i="0">
              <a:latin typeface="Tahoma" panose="020B0604030504040204" pitchFamily="34" charset="0"/>
            </a:endParaRP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81A76794-0F94-4318-BCBF-B6DC9FB8F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2" name="TextBox 6">
            <a:extLst>
              <a:ext uri="{FF2B5EF4-FFF2-40B4-BE49-F238E27FC236}">
                <a16:creationId xmlns:a16="http://schemas.microsoft.com/office/drawing/2014/main" id="{53AD4117-E838-4574-A927-0E9FB070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65800"/>
            <a:ext cx="757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Рисунок 5 – </a:t>
            </a:r>
            <a:r>
              <a:rPr lang="ru-RU" altLang="ru-RU" sz="1800" i="0" dirty="0">
                <a:solidFill>
                  <a:srgbClr val="000000"/>
                </a:solidFill>
                <a:cs typeface="Arial" panose="020B0604020202020204" pitchFamily="34" charset="0"/>
              </a:rPr>
              <a:t>ЛОЦМАН:PLM. Функциональные возможности</a:t>
            </a:r>
            <a:endParaRPr lang="ru-RU" altLang="ru-RU" sz="1800" dirty="0">
              <a:latin typeface="Arial" panose="020B0604020202020204" pitchFamily="34" charset="0"/>
            </a:endParaRPr>
          </a:p>
          <a:p>
            <a:pPr algn="ctr"/>
            <a:r>
              <a:rPr lang="en-US" altLang="ru-RU" sz="1800" i="0" dirty="0">
                <a:solidFill>
                  <a:schemeClr val="tx1"/>
                </a:solidFill>
                <a:cs typeface="Times New Roman" panose="02020603050405020304" pitchFamily="18" charset="0"/>
              </a:rPr>
              <a:t>https://sapr.ru/article/21711</a:t>
            </a:r>
            <a:endParaRPr lang="ru-RU" altLang="ru-RU" sz="1800" i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D1D35261-EB94-4FF6-A2BF-F6A79BFF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4" name="Rectangle 2">
            <a:extLst>
              <a:ext uri="{FF2B5EF4-FFF2-40B4-BE49-F238E27FC236}">
                <a16:creationId xmlns:a16="http://schemas.microsoft.com/office/drawing/2014/main" id="{20435A75-0A6B-4912-B351-C23B236E5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45" name="Rectangle 2">
            <a:extLst>
              <a:ext uri="{FF2B5EF4-FFF2-40B4-BE49-F238E27FC236}">
                <a16:creationId xmlns:a16="http://schemas.microsoft.com/office/drawing/2014/main" id="{489F9467-8B46-41D4-B140-F2C25002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98538"/>
            <a:ext cx="1024096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pic>
        <p:nvPicPr>
          <p:cNvPr id="14346" name="Picture 1">
            <a:extLst>
              <a:ext uri="{FF2B5EF4-FFF2-40B4-BE49-F238E27FC236}">
                <a16:creationId xmlns:a16="http://schemas.microsoft.com/office/drawing/2014/main" id="{AF3DD20B-4BF6-45D9-90B0-01D980591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6675"/>
            <a:ext cx="749776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4340" name="Рисунок 3">
            <a:extLst>
              <a:ext uri="{FF2B5EF4-FFF2-40B4-BE49-F238E27FC236}">
                <a16:creationId xmlns:a16="http://schemas.microsoft.com/office/drawing/2014/main" id="{348C8EA2-37FE-46C5-B100-894A0569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87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4573</TotalTime>
  <Words>1504</Words>
  <Application>Microsoft Office PowerPoint</Application>
  <PresentationFormat>Экран (4:3)</PresentationFormat>
  <Paragraphs>171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Corbel</vt:lpstr>
      <vt:lpstr>Gill Sans MT</vt:lpstr>
      <vt:lpstr>Symbol</vt:lpstr>
      <vt:lpstr>Tahoma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Bulatbayeva</dc:creator>
  <cp:lastModifiedBy>Julia Bulatbayeva</cp:lastModifiedBy>
  <cp:revision>761</cp:revision>
  <cp:lastPrinted>1601-01-01T00:00:00Z</cp:lastPrinted>
  <dcterms:created xsi:type="dcterms:W3CDTF">1601-01-01T00:00:00Z</dcterms:created>
  <dcterms:modified xsi:type="dcterms:W3CDTF">2025-11-10T13:44:41Z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