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68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51435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4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5" d="100"/>
          <a:sy n="165" d="100"/>
        </p:scale>
        <p:origin x="5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705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6351"/>
            <a:ext cx="9171316" cy="5156201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6" y="1803400"/>
            <a:ext cx="5826719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6" y="3038126"/>
            <a:ext cx="5826719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674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7346" y="141398"/>
            <a:ext cx="5266210" cy="93002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«Карагандинский технический университет 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Разработки месторождений полезных ископаемых</a:t>
            </a:r>
          </a:p>
          <a:p>
            <a:pPr algn="ctr"/>
            <a:endParaRPr lang="kk-KZ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solidFill>
                <a:srgbClr val="E3AE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9708" y="1756159"/>
            <a:ext cx="7581573" cy="14811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9. Нормативно-правовые и социальные аспекты горного дела</a:t>
            </a:r>
          </a:p>
          <a:p>
            <a:endParaRPr lang="ru-RU" sz="28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-16332" y="3942514"/>
            <a:ext cx="74109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en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PhD, 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ассоциированный профессор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Суимбаева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Айгерим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Маратовна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1" dirty="0" err="1">
              <a:solidFill>
                <a:srgbClr val="2734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4552E9-BBAD-32C3-4A39-5C06396804D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3507" y="64654"/>
            <a:ext cx="1239329" cy="108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33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B7151FD-EF4E-FE50-F3DD-39DDB9C7A703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0"/>
          <p:cNvSpPr/>
          <p:nvPr/>
        </p:nvSpPr>
        <p:spPr>
          <a:xfrm>
            <a:off x="472901" y="377056"/>
            <a:ext cx="8202960" cy="42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Контрольные вопросы и литература</a:t>
            </a:r>
          </a:p>
        </p:txBody>
      </p:sp>
      <p:sp>
        <p:nvSpPr>
          <p:cNvPr id="17" name="Text 1">
            <a:extLst>
              <a:ext uri="{FF2B5EF4-FFF2-40B4-BE49-F238E27FC236}">
                <a16:creationId xmlns:a16="http://schemas.microsoft.com/office/drawing/2014/main" id="{07FDF736-C36E-3B63-A530-ECFFAE1943E6}"/>
              </a:ext>
            </a:extLst>
          </p:cNvPr>
          <p:cNvSpPr/>
          <p:nvPr/>
        </p:nvSpPr>
        <p:spPr>
          <a:xfrm>
            <a:off x="540023" y="879632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Вопросы для самопроверки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6C2BE282-90D5-B8B0-8DE2-7CDAB1E25739}"/>
              </a:ext>
            </a:extLst>
          </p:cNvPr>
          <p:cNvSpPr/>
          <p:nvPr/>
        </p:nvSpPr>
        <p:spPr>
          <a:xfrm>
            <a:off x="540023" y="1264813"/>
            <a:ext cx="3846686" cy="2620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1.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 чём отличие цифровых реформ в законодательстве о недрах Казахстана (Единая платформа недропользования) от текущих изменений в российском законодательстве?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2.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Перечислите ключевые элементы социальной ответственности горной компании на примере 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KAZ Minerals (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взаимодействие с сообществами, кадровая политика и социальные инвестиции). Какой объём средств был инвестирован в социальные проекты в 2024 году?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 чём уникальность стандарта 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IRMA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 сравнению с 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TSM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 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ISO 26000?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Какие требования к управлению выбросами парниковых газов предъявляет новая версия 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IRMA 2.0?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Что такое Консолидированная горнодобывающая инициатива (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CMSI)?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Какие четыре существующих стандарта она объединяет и когда планируется её запуск?</a:t>
            </a:r>
            <a:endParaRPr lang="en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en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19" name="Text 3">
            <a:extLst>
              <a:ext uri="{FF2B5EF4-FFF2-40B4-BE49-F238E27FC236}">
                <a16:creationId xmlns:a16="http://schemas.microsoft.com/office/drawing/2014/main" id="{A93319E7-045C-D7AD-2538-71C786378602}"/>
              </a:ext>
            </a:extLst>
          </p:cNvPr>
          <p:cNvSpPr/>
          <p:nvPr/>
        </p:nvSpPr>
        <p:spPr>
          <a:xfrm>
            <a:off x="4762054" y="886743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Рекомендуемая литература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4">
            <a:extLst>
              <a:ext uri="{FF2B5EF4-FFF2-40B4-BE49-F238E27FC236}">
                <a16:creationId xmlns:a16="http://schemas.microsoft.com/office/drawing/2014/main" id="{2B009AE5-EBE5-9B30-640A-3815C0247256}"/>
              </a:ext>
            </a:extLst>
          </p:cNvPr>
          <p:cNvSpPr/>
          <p:nvPr/>
        </p:nvSpPr>
        <p:spPr>
          <a:xfrm>
            <a:off x="4572000" y="1226070"/>
            <a:ext cx="4336330" cy="2138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1.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Кодекс Республики Казахстан «О недрах и недропользовании» от 27 декабря 2017 года (с изменениями и дополнениями от 09.04.2025, от 26.12.2025)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2.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Закон Республики Казахстан от 9 апреля 2025 года № 180-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VIII «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 внесении изменений и дополнения в Кодекс Республики Казахстан «О недрах и недропользовании» по вопросам охраны и использования водного фонда»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3.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Водный кодекс Республики Казахстан № 178-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VIII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от 9 апреля 2025 года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4.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IRMA Mining Standard Version 2.0 – Draft (2025) / Initiative for Responsible Mining Assurance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5. Towards Sustainable Mining (TSM) Framework / Mining Association of Canada (MAC)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6. ISO 26000:2010. Guidance on social responsibility</a:t>
            </a:r>
          </a:p>
          <a:p>
            <a:pPr algn="l">
              <a:lnSpc>
                <a:spcPct val="132000"/>
              </a:lnSpc>
              <a:buSzPct val="100000"/>
            </a:pP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2002185"/>
            <a:ext cx="4004965" cy="19050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201" y="1889522"/>
            <a:ext cx="4005039" cy="19050"/>
          </a:xfrm>
          <a:prstGeom prst="rect">
            <a:avLst/>
          </a:prstGeom>
        </p:spPr>
      </p:pic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3326978"/>
            <a:ext cx="4004965" cy="19050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6F89910-7FC5-3756-D675-EDBBF0AC061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89A0AC95-725F-B4F4-8E65-F56829722076}"/>
              </a:ext>
            </a:extLst>
          </p:cNvPr>
          <p:cNvSpPr/>
          <p:nvPr/>
        </p:nvSpPr>
        <p:spPr>
          <a:xfrm>
            <a:off x="540023" y="665154"/>
            <a:ext cx="8063954" cy="385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ь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 план лекции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">
            <a:extLst>
              <a:ext uri="{FF2B5EF4-FFF2-40B4-BE49-F238E27FC236}">
                <a16:creationId xmlns:a16="http://schemas.microsoft.com/office/drawing/2014/main" id="{E00B3B25-898A-0E83-0B3E-E2A4197AB830}"/>
              </a:ext>
            </a:extLst>
          </p:cNvPr>
          <p:cNvSpPr/>
          <p:nvPr/>
        </p:nvSpPr>
        <p:spPr>
          <a:xfrm>
            <a:off x="540023" y="1305194"/>
            <a:ext cx="8063954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2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Цель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сформировать у обучающихся системное понимание современной системы нормативно-правового регулирования горного производства, охватывающей сферы недропользования, промышленной безопасности и экологии. Раскрыть содержание и механизмы реализации социальной ответственности горных компаний перед местными сообществами. Изучить ключевые международные стандарты ответственного недропользования и требования </a:t>
            </a:r>
            <a:r>
              <a:rPr lang="en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ESG,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определяющие «правила игры» на глобальных рынках минерального сырья.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2">
            <a:extLst>
              <a:ext uri="{FF2B5EF4-FFF2-40B4-BE49-F238E27FC236}">
                <a16:creationId xmlns:a16="http://schemas.microsoft.com/office/drawing/2014/main" id="{34A312E5-8E86-722D-6EE8-FB7A492DDF36}"/>
              </a:ext>
            </a:extLst>
          </p:cNvPr>
          <p:cNvSpPr/>
          <p:nvPr/>
        </p:nvSpPr>
        <p:spPr>
          <a:xfrm>
            <a:off x="540023" y="2955604"/>
            <a:ext cx="30859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01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hape 3">
            <a:extLst>
              <a:ext uri="{FF2B5EF4-FFF2-40B4-BE49-F238E27FC236}">
                <a16:creationId xmlns:a16="http://schemas.microsoft.com/office/drawing/2014/main" id="{014BB97D-AD4C-994B-B7DD-AF9E9AF9AFD3}"/>
              </a:ext>
            </a:extLst>
          </p:cNvPr>
          <p:cNvSpPr/>
          <p:nvPr/>
        </p:nvSpPr>
        <p:spPr>
          <a:xfrm>
            <a:off x="540023" y="3198790"/>
            <a:ext cx="2585145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494BD6E6-12C2-0971-E8A9-195B6F140054}"/>
              </a:ext>
            </a:extLst>
          </p:cNvPr>
          <p:cNvSpPr/>
          <p:nvPr/>
        </p:nvSpPr>
        <p:spPr>
          <a:xfrm>
            <a:off x="540023" y="3313983"/>
            <a:ext cx="2585145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Законодательство</a:t>
            </a:r>
          </a:p>
          <a:p>
            <a:pPr marL="0" indent="0" algn="l">
              <a:lnSpc>
                <a:spcPct val="104000"/>
              </a:lnSpc>
              <a:buNone/>
            </a:pPr>
            <a:endParaRPr lang="ru-RU" sz="1400" b="1" dirty="0">
              <a:solidFill>
                <a:srgbClr val="273490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7D03F188-2919-E3CB-65BA-9E4C80BB6F54}"/>
              </a:ext>
            </a:extLst>
          </p:cNvPr>
          <p:cNvSpPr/>
          <p:nvPr/>
        </p:nvSpPr>
        <p:spPr>
          <a:xfrm>
            <a:off x="540023" y="3556543"/>
            <a:ext cx="2585145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Недропользование, промышленная безопасность, экология</a:t>
            </a:r>
          </a:p>
          <a:p>
            <a:pPr marL="0" indent="0" algn="l">
              <a:lnSpc>
                <a:spcPct val="133000"/>
              </a:lnSpc>
              <a:buNone/>
            </a:pPr>
            <a:endParaRPr lang="ru-RU" sz="1400" dirty="0">
              <a:solidFill>
                <a:srgbClr val="383838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1C431651-71BA-4D60-36F6-5CA010F566AA}"/>
              </a:ext>
            </a:extLst>
          </p:cNvPr>
          <p:cNvSpPr/>
          <p:nvPr/>
        </p:nvSpPr>
        <p:spPr>
          <a:xfrm>
            <a:off x="3279428" y="2955604"/>
            <a:ext cx="30859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Shape 7">
            <a:extLst>
              <a:ext uri="{FF2B5EF4-FFF2-40B4-BE49-F238E27FC236}">
                <a16:creationId xmlns:a16="http://schemas.microsoft.com/office/drawing/2014/main" id="{988D0B6B-32BD-FCC6-8A77-33A91B49DFED}"/>
              </a:ext>
            </a:extLst>
          </p:cNvPr>
          <p:cNvSpPr/>
          <p:nvPr/>
        </p:nvSpPr>
        <p:spPr>
          <a:xfrm>
            <a:off x="3279428" y="3198790"/>
            <a:ext cx="2585145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36E60F6D-33EE-74E4-EE12-68767BB55F6E}"/>
              </a:ext>
            </a:extLst>
          </p:cNvPr>
          <p:cNvSpPr/>
          <p:nvPr/>
        </p:nvSpPr>
        <p:spPr>
          <a:xfrm>
            <a:off x="3279428" y="3313983"/>
            <a:ext cx="258514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Социальная ответственность</a:t>
            </a:r>
          </a:p>
          <a:p>
            <a:pPr marL="0" indent="0" algn="l">
              <a:lnSpc>
                <a:spcPct val="104000"/>
              </a:lnSpc>
              <a:buNone/>
            </a:pPr>
            <a:endParaRPr lang="ru-RU" sz="1400" b="1" dirty="0">
              <a:solidFill>
                <a:srgbClr val="273490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8D4CDB9F-8048-C77B-A2CC-D49DC0CC78A2}"/>
              </a:ext>
            </a:extLst>
          </p:cNvPr>
          <p:cNvSpPr/>
          <p:nvPr/>
        </p:nvSpPr>
        <p:spPr>
          <a:xfrm>
            <a:off x="3279428" y="3560689"/>
            <a:ext cx="2585145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Взаимодействие с сообществами, переселение, культурное наследие</a:t>
            </a:r>
          </a:p>
          <a:p>
            <a:pPr marL="0" indent="0" algn="l">
              <a:lnSpc>
                <a:spcPct val="133000"/>
              </a:lnSpc>
              <a:buNone/>
            </a:pPr>
            <a:endParaRPr lang="ru-RU" sz="14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24" name="Text 10">
            <a:extLst>
              <a:ext uri="{FF2B5EF4-FFF2-40B4-BE49-F238E27FC236}">
                <a16:creationId xmlns:a16="http://schemas.microsoft.com/office/drawing/2014/main" id="{BD99D779-B18C-F9BD-29AA-EF9EDB5973C2}"/>
              </a:ext>
            </a:extLst>
          </p:cNvPr>
          <p:cNvSpPr/>
          <p:nvPr/>
        </p:nvSpPr>
        <p:spPr>
          <a:xfrm>
            <a:off x="6018833" y="2955604"/>
            <a:ext cx="30859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03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Shape 11">
            <a:extLst>
              <a:ext uri="{FF2B5EF4-FFF2-40B4-BE49-F238E27FC236}">
                <a16:creationId xmlns:a16="http://schemas.microsoft.com/office/drawing/2014/main" id="{4761F384-C510-0187-ACC8-41F63C06F6F4}"/>
              </a:ext>
            </a:extLst>
          </p:cNvPr>
          <p:cNvSpPr/>
          <p:nvPr/>
        </p:nvSpPr>
        <p:spPr>
          <a:xfrm>
            <a:off x="6018833" y="3198790"/>
            <a:ext cx="2585145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6" name="Text 12">
            <a:extLst>
              <a:ext uri="{FF2B5EF4-FFF2-40B4-BE49-F238E27FC236}">
                <a16:creationId xmlns:a16="http://schemas.microsoft.com/office/drawing/2014/main" id="{32471CE0-9161-123E-E813-D05ABAB6BB87}"/>
              </a:ext>
            </a:extLst>
          </p:cNvPr>
          <p:cNvSpPr/>
          <p:nvPr/>
        </p:nvSpPr>
        <p:spPr>
          <a:xfrm>
            <a:off x="6018833" y="3313983"/>
            <a:ext cx="258514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Международные стандарты</a:t>
            </a:r>
          </a:p>
          <a:p>
            <a:pPr marL="0" indent="0" algn="l">
              <a:lnSpc>
                <a:spcPct val="104000"/>
              </a:lnSpc>
              <a:buNone/>
            </a:pPr>
            <a:endParaRPr lang="ru-RU" sz="1400" b="1" dirty="0">
              <a:solidFill>
                <a:srgbClr val="273490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28" name="Text 13">
            <a:extLst>
              <a:ext uri="{FF2B5EF4-FFF2-40B4-BE49-F238E27FC236}">
                <a16:creationId xmlns:a16="http://schemas.microsoft.com/office/drawing/2014/main" id="{7009D329-79CD-1F94-C9FC-6FA52A26EF71}"/>
              </a:ext>
            </a:extLst>
          </p:cNvPr>
          <p:cNvSpPr/>
          <p:nvPr/>
        </p:nvSpPr>
        <p:spPr>
          <a:xfrm>
            <a:off x="6018833" y="3568437"/>
            <a:ext cx="2784204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IRMA, TSM, ISO 26000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 требования </a:t>
            </a:r>
            <a:r>
              <a:rPr lang="en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ESG</a:t>
            </a:r>
          </a:p>
          <a:p>
            <a:pPr marL="0" indent="0" algn="l">
              <a:lnSpc>
                <a:spcPct val="133000"/>
              </a:lnSpc>
              <a:buNone/>
            </a:pPr>
            <a:endParaRPr lang="en" sz="1400" dirty="0">
              <a:solidFill>
                <a:srgbClr val="383838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6FD4DA-21DF-52E3-0642-15C87F448F3B}"/>
              </a:ext>
            </a:extLst>
          </p:cNvPr>
          <p:cNvSpPr txBox="1"/>
          <p:nvPr/>
        </p:nvSpPr>
        <p:spPr>
          <a:xfrm>
            <a:off x="618978" y="244607"/>
            <a:ext cx="79060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734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1) Законодательство в области недропользования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F8BF50F-06C0-ADA1-B824-67B43FA68DEC}"/>
              </a:ext>
            </a:extLst>
          </p:cNvPr>
          <p:cNvSpPr/>
          <p:nvPr/>
        </p:nvSpPr>
        <p:spPr>
          <a:xfrm>
            <a:off x="7966129" y="4680488"/>
            <a:ext cx="1177871" cy="46301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81D95634-CCE5-EE17-F93B-5D0EE96B78F5}"/>
              </a:ext>
            </a:extLst>
          </p:cNvPr>
          <p:cNvSpPr/>
          <p:nvPr/>
        </p:nvSpPr>
        <p:spPr>
          <a:xfrm>
            <a:off x="540023" y="449387"/>
            <a:ext cx="4634954" cy="650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endParaRPr lang="en-US" sz="205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CFD94E3-713A-6B92-5375-985BE37F3B1D}"/>
              </a:ext>
            </a:extLst>
          </p:cNvPr>
          <p:cNvSpPr txBox="1"/>
          <p:nvPr/>
        </p:nvSpPr>
        <p:spPr>
          <a:xfrm>
            <a:off x="4869723" y="4559397"/>
            <a:ext cx="414828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 –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Кодекс РК о недрах и недропользовании</a:t>
            </a: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51A25F17-0528-ABB1-4299-4430D02B7616}"/>
              </a:ext>
            </a:extLst>
          </p:cNvPr>
          <p:cNvSpPr/>
          <p:nvPr/>
        </p:nvSpPr>
        <p:spPr>
          <a:xfrm>
            <a:off x="425966" y="1045174"/>
            <a:ext cx="4425004" cy="686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Правовое регулирование в ведущих горнодобывающих странах (Россия, Казахстан, Канада, Австралия, Китай) движется в сторону </a:t>
            </a:r>
            <a:r>
              <a:rPr lang="en-US" sz="1100" b="1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ужесточения экологических требований</a:t>
            </a:r>
            <a:r>
              <a:rPr lang="en-US" sz="11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и усиления роли государства. Фундаментальный принцип — верховенство государства в отношении ресурсов недр.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2CB492DB-1601-C6FE-D9D1-6B4761A6B9DC}"/>
              </a:ext>
            </a:extLst>
          </p:cNvPr>
          <p:cNvSpPr/>
          <p:nvPr/>
        </p:nvSpPr>
        <p:spPr>
          <a:xfrm>
            <a:off x="425967" y="2205391"/>
            <a:ext cx="2015030" cy="1520726"/>
          </a:xfrm>
          <a:prstGeom prst="roundRect">
            <a:avLst>
              <a:gd name="adj" fmla="val 3242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10" name="Text 5">
            <a:extLst>
              <a:ext uri="{FF2B5EF4-FFF2-40B4-BE49-F238E27FC236}">
                <a16:creationId xmlns:a16="http://schemas.microsoft.com/office/drawing/2014/main" id="{F00E4E66-2E44-94C9-3EED-D347BABD4EA8}"/>
              </a:ext>
            </a:extLst>
          </p:cNvPr>
          <p:cNvSpPr/>
          <p:nvPr/>
        </p:nvSpPr>
        <p:spPr>
          <a:xfrm>
            <a:off x="548079" y="2327504"/>
            <a:ext cx="1802246" cy="1881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🇰🇿 Казахстан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336393CA-96A8-1337-5588-3541C7A74F30}"/>
              </a:ext>
            </a:extLst>
          </p:cNvPr>
          <p:cNvSpPr/>
          <p:nvPr/>
        </p:nvSpPr>
        <p:spPr>
          <a:xfrm>
            <a:off x="548079" y="2573964"/>
            <a:ext cx="1802246" cy="10300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0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Кодекс «О недрах и недропользовании» 2017 г. с </a:t>
            </a:r>
            <a:r>
              <a:rPr lang="en-US" sz="10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поправками</a:t>
            </a:r>
            <a:r>
              <a:rPr lang="en-US" sz="10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2025</a:t>
            </a:r>
            <a:r>
              <a:rPr lang="ru-RU" sz="10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-</a:t>
            </a:r>
            <a:r>
              <a:rPr lang="en-US" sz="10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2026 гг. Единая цифровая платформа недропользования, интеграция в систему управления ТЭК.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7">
            <a:extLst>
              <a:ext uri="{FF2B5EF4-FFF2-40B4-BE49-F238E27FC236}">
                <a16:creationId xmlns:a16="http://schemas.microsoft.com/office/drawing/2014/main" id="{E8564EAB-AD71-86AB-E97F-3609D691CE23}"/>
              </a:ext>
            </a:extLst>
          </p:cNvPr>
          <p:cNvSpPr/>
          <p:nvPr/>
        </p:nvSpPr>
        <p:spPr>
          <a:xfrm>
            <a:off x="2750701" y="2205391"/>
            <a:ext cx="2015030" cy="1520726"/>
          </a:xfrm>
          <a:prstGeom prst="roundRect">
            <a:avLst>
              <a:gd name="adj" fmla="val 3242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13" name="Text 8">
            <a:extLst>
              <a:ext uri="{FF2B5EF4-FFF2-40B4-BE49-F238E27FC236}">
                <a16:creationId xmlns:a16="http://schemas.microsoft.com/office/drawing/2014/main" id="{8F038400-51AA-A649-B158-4309DE42EAE3}"/>
              </a:ext>
            </a:extLst>
          </p:cNvPr>
          <p:cNvSpPr/>
          <p:nvPr/>
        </p:nvSpPr>
        <p:spPr>
          <a:xfrm>
            <a:off x="2872814" y="2327504"/>
            <a:ext cx="1802246" cy="1881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🇷🇺 Россия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9">
            <a:extLst>
              <a:ext uri="{FF2B5EF4-FFF2-40B4-BE49-F238E27FC236}">
                <a16:creationId xmlns:a16="http://schemas.microsoft.com/office/drawing/2014/main" id="{BE31B81E-CB95-39AE-AD13-3091CC1DD97D}"/>
              </a:ext>
            </a:extLst>
          </p:cNvPr>
          <p:cNvSpPr/>
          <p:nvPr/>
        </p:nvSpPr>
        <p:spPr>
          <a:xfrm>
            <a:off x="2872814" y="2573964"/>
            <a:ext cx="1802246" cy="10300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0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Расширены критерии стратегических участков недр (2026). Стратегический контроль за подземными водами от 3 000 м³/сут впервые введён в законодательство.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hape 10">
            <a:extLst>
              <a:ext uri="{FF2B5EF4-FFF2-40B4-BE49-F238E27FC236}">
                <a16:creationId xmlns:a16="http://schemas.microsoft.com/office/drawing/2014/main" id="{F13C2D9B-42A4-58B7-9A19-0F9A1B727708}"/>
              </a:ext>
            </a:extLst>
          </p:cNvPr>
          <p:cNvSpPr/>
          <p:nvPr/>
        </p:nvSpPr>
        <p:spPr>
          <a:xfrm>
            <a:off x="425966" y="3978284"/>
            <a:ext cx="4425004" cy="834033"/>
          </a:xfrm>
          <a:prstGeom prst="roundRect">
            <a:avLst>
              <a:gd name="adj" fmla="val 5912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32C7F533-9997-319B-8B98-A765C1A7B467}"/>
              </a:ext>
            </a:extLst>
          </p:cNvPr>
          <p:cNvSpPr/>
          <p:nvPr/>
        </p:nvSpPr>
        <p:spPr>
          <a:xfrm>
            <a:off x="548079" y="4100397"/>
            <a:ext cx="4196175" cy="1881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🌍 Глобальный тренд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57C9647B-6C25-6308-B97D-9092FCFC5518}"/>
              </a:ext>
            </a:extLst>
          </p:cNvPr>
          <p:cNvSpPr/>
          <p:nvPr/>
        </p:nvSpPr>
        <p:spPr>
          <a:xfrm>
            <a:off x="548079" y="4346856"/>
            <a:ext cx="4196175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Цифровизация отрасли, повышение доли местного содержания, приоритетные права стратегических инвесторов без аукционов.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 descr="Реализация Кодекса РК «О недрах и недропользовании»">
            <a:extLst>
              <a:ext uri="{FF2B5EF4-FFF2-40B4-BE49-F238E27FC236}">
                <a16:creationId xmlns:a16="http://schemas.microsoft.com/office/drawing/2014/main" id="{DD5DD6C4-1552-C1E4-AEFF-97966FC9F8A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74935" y="1029284"/>
            <a:ext cx="2554665" cy="339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707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BA641E4-6BEE-3672-2518-33201F422CC4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420AB181-3043-4D48-7D82-509212E96130}"/>
              </a:ext>
            </a:extLst>
          </p:cNvPr>
          <p:cNvSpPr/>
          <p:nvPr/>
        </p:nvSpPr>
        <p:spPr>
          <a:xfrm>
            <a:off x="496119" y="1347534"/>
            <a:ext cx="3989412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Промышленная безопасность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F7AC8DDA-E483-DEC9-4384-0B082434D528}"/>
              </a:ext>
            </a:extLst>
          </p:cNvPr>
          <p:cNvSpPr/>
          <p:nvPr/>
        </p:nvSpPr>
        <p:spPr>
          <a:xfrm>
            <a:off x="496119" y="1640916"/>
            <a:ext cx="3989412" cy="2551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В Казахстане </a:t>
            </a:r>
            <a:r>
              <a:rPr lang="en-US" sz="12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базовый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документ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- </a:t>
            </a:r>
            <a:r>
              <a:rPr lang="en-US" sz="12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Закон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№ 314-II «О промышленной безопасности на опасных производственных объектах». В </a:t>
            </a:r>
            <a:r>
              <a:rPr lang="en-US" sz="12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2025 году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принят закон, существенно усиливший государственный контроль. Акцент смещается на </a:t>
            </a:r>
            <a:r>
              <a:rPr lang="en-US" sz="12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профилактику аварий и снижение смертельного травматизма.</a:t>
            </a:r>
            <a:endParaRPr lang="en-US" sz="12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C2B18388-A5F8-F90C-1C74-D194820AF3AA}"/>
              </a:ext>
            </a:extLst>
          </p:cNvPr>
          <p:cNvSpPr/>
          <p:nvPr/>
        </p:nvSpPr>
        <p:spPr>
          <a:xfrm>
            <a:off x="496119" y="2860253"/>
            <a:ext cx="3989412" cy="9525"/>
          </a:xfrm>
          <a:prstGeom prst="roundRect">
            <a:avLst>
              <a:gd name="adj" fmla="val 60000"/>
            </a:avLst>
          </a:prstGeom>
          <a:solidFill>
            <a:srgbClr val="454240">
              <a:alpha val="50000"/>
            </a:srgbClr>
          </a:solidFill>
          <a:ln/>
        </p:spPr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E3BACEBE-C728-9167-3E0B-86966A9AE00D}"/>
              </a:ext>
            </a:extLst>
          </p:cNvPr>
          <p:cNvSpPr/>
          <p:nvPr/>
        </p:nvSpPr>
        <p:spPr>
          <a:xfrm>
            <a:off x="496119" y="3035786"/>
            <a:ext cx="3989412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Экологическое регулирование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53E2FEFE-65F5-6007-621B-405229DA6BDD}"/>
              </a:ext>
            </a:extLst>
          </p:cNvPr>
          <p:cNvSpPr/>
          <p:nvPr/>
        </p:nvSpPr>
        <p:spPr>
          <a:xfrm>
            <a:off x="496119" y="3282673"/>
            <a:ext cx="3989412" cy="1701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9 апреля 2025 </a:t>
            </a:r>
            <a:r>
              <a:rPr lang="en-US" sz="12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г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. </a:t>
            </a:r>
            <a:r>
              <a:rPr lang="ru-RU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– </a:t>
            </a:r>
            <a:r>
              <a:rPr lang="en-US" sz="12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Закон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№ 180-VIII (охрана водного фонда) и новый Водный кодекс РК № 178-VIII. Ужесточаются требования к углеродной отчётности, контролю выбросов метана, системе РОП.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 0" descr="preencoded.png">
            <a:extLst>
              <a:ext uri="{FF2B5EF4-FFF2-40B4-BE49-F238E27FC236}">
                <a16:creationId xmlns:a16="http://schemas.microsoft.com/office/drawing/2014/main" id="{A41ED082-72D0-7D0D-0A7C-53674DCD43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3232" y="671016"/>
            <a:ext cx="3989412" cy="3989412"/>
          </a:xfrm>
          <a:prstGeom prst="rect">
            <a:avLst/>
          </a:prstGeom>
        </p:spPr>
      </p:pic>
      <p:sp>
        <p:nvSpPr>
          <p:cNvPr id="2" name="Text 1">
            <a:extLst>
              <a:ext uri="{FF2B5EF4-FFF2-40B4-BE49-F238E27FC236}">
                <a16:creationId xmlns:a16="http://schemas.microsoft.com/office/drawing/2014/main" id="{3110817A-8722-05FE-307E-EA0810103290}"/>
              </a:ext>
            </a:extLst>
          </p:cNvPr>
          <p:cNvSpPr/>
          <p:nvPr/>
        </p:nvSpPr>
        <p:spPr>
          <a:xfrm>
            <a:off x="368084" y="317673"/>
            <a:ext cx="8407831" cy="7614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Промышленная безопасность и экологическое регулирование</a:t>
            </a:r>
          </a:p>
          <a:p>
            <a:pPr marL="0" indent="0" algn="ctr">
              <a:lnSpc>
                <a:spcPct val="104000"/>
              </a:lnSpc>
              <a:buNone/>
            </a:pPr>
            <a:endParaRPr lang="ru-RU" sz="2400" b="1" dirty="0">
              <a:solidFill>
                <a:srgbClr val="273490"/>
              </a:solidFill>
              <a:latin typeface="Times New Roman" panose="02020603050405020304" pitchFamily="18" charset="0"/>
              <a:ea typeface="Libre Baskerville" pitchFamily="34" charset="-122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E16AB8-21E3-8620-A3C9-3D6560E9BC78}"/>
              </a:ext>
            </a:extLst>
          </p:cNvPr>
          <p:cNvSpPr txBox="1"/>
          <p:nvPr/>
        </p:nvSpPr>
        <p:spPr>
          <a:xfrm>
            <a:off x="4525462" y="4452132"/>
            <a:ext cx="4264952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Пирамида приоритетов цифрового управления промышленной безопасностью и охраной окружающей среды в недропользовании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55B26E-8211-1CB2-8609-1059A83545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B99C7ACA-1B72-1E4D-8E95-EEDE8F772F05}"/>
              </a:ext>
            </a:extLst>
          </p:cNvPr>
          <p:cNvSpPr/>
          <p:nvPr/>
        </p:nvSpPr>
        <p:spPr>
          <a:xfrm>
            <a:off x="403131" y="356617"/>
            <a:ext cx="815176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2) Социальная ответственность горных компаний</a:t>
            </a: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7194A6F-86A7-EEA3-C009-1A93D5C66A05}"/>
              </a:ext>
            </a:extLst>
          </p:cNvPr>
          <p:cNvSpPr/>
          <p:nvPr/>
        </p:nvSpPr>
        <p:spPr>
          <a:xfrm>
            <a:off x="4798243" y="921762"/>
            <a:ext cx="3849639" cy="6494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Социальная ответственность перестала быть благотворительностью и стала </a:t>
            </a:r>
            <a:r>
              <a:rPr lang="en-US" sz="1400" b="1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обязательной составляющей деловой стратегии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, поддерживающей «социальную лицензию» на деятельность. Лидеры отрасли выстраивают системный диалог с сообществами.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D9C4A75A-5614-4617-3533-B067272FA05F}"/>
              </a:ext>
            </a:extLst>
          </p:cNvPr>
          <p:cNvSpPr/>
          <p:nvPr/>
        </p:nvSpPr>
        <p:spPr>
          <a:xfrm>
            <a:off x="4798243" y="2615529"/>
            <a:ext cx="1799646" cy="372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800" b="1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$52M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225172EB-0AD7-38E4-88D0-E12DE7B662D9}"/>
              </a:ext>
            </a:extLst>
          </p:cNvPr>
          <p:cNvSpPr/>
          <p:nvPr/>
        </p:nvSpPr>
        <p:spPr>
          <a:xfrm>
            <a:off x="4798243" y="3008621"/>
            <a:ext cx="1799646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Социнвестиции KAZ Minerals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FFF40D95-93DA-4DD6-60FC-FF189595823A}"/>
              </a:ext>
            </a:extLst>
          </p:cNvPr>
          <p:cNvSpPr/>
          <p:nvPr/>
        </p:nvSpPr>
        <p:spPr>
          <a:xfrm>
            <a:off x="4798243" y="3239081"/>
            <a:ext cx="1799646" cy="4871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В 2024 </a:t>
            </a:r>
            <a:r>
              <a:rPr lang="en-US" sz="10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году</a:t>
            </a:r>
            <a:r>
              <a:rPr lang="en-US" sz="10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ru-RU" sz="10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–</a:t>
            </a:r>
            <a:r>
              <a:rPr lang="en-US" sz="10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здравоохранение</a:t>
            </a:r>
            <a:r>
              <a:rPr lang="en-US" sz="10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, образование, инфраструктура, культура и спорт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13E71AB7-755D-AFCB-2C48-AEA4D062CB7D}"/>
              </a:ext>
            </a:extLst>
          </p:cNvPr>
          <p:cNvSpPr/>
          <p:nvPr/>
        </p:nvSpPr>
        <p:spPr>
          <a:xfrm>
            <a:off x="7215881" y="2615529"/>
            <a:ext cx="1799646" cy="372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800" b="1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204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8">
            <a:extLst>
              <a:ext uri="{FF2B5EF4-FFF2-40B4-BE49-F238E27FC236}">
                <a16:creationId xmlns:a16="http://schemas.microsoft.com/office/drawing/2014/main" id="{3A6FD43A-B9A5-DE85-B9AA-5864C4F7C891}"/>
              </a:ext>
            </a:extLst>
          </p:cNvPr>
          <p:cNvSpPr/>
          <p:nvPr/>
        </p:nvSpPr>
        <p:spPr>
          <a:xfrm>
            <a:off x="7215881" y="3008621"/>
            <a:ext cx="1799646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Единиц жилья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9">
            <a:extLst>
              <a:ext uri="{FF2B5EF4-FFF2-40B4-BE49-F238E27FC236}">
                <a16:creationId xmlns:a16="http://schemas.microsoft.com/office/drawing/2014/main" id="{8A47D54D-1CA6-A539-F9E3-49FAC00AB8D6}"/>
              </a:ext>
            </a:extLst>
          </p:cNvPr>
          <p:cNvSpPr/>
          <p:nvPr/>
        </p:nvSpPr>
        <p:spPr>
          <a:xfrm>
            <a:off x="7215881" y="3239081"/>
            <a:ext cx="1799646" cy="3247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Норникель передал работникам в собственность в 2025 году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10">
            <a:extLst>
              <a:ext uri="{FF2B5EF4-FFF2-40B4-BE49-F238E27FC236}">
                <a16:creationId xmlns:a16="http://schemas.microsoft.com/office/drawing/2014/main" id="{DAD3BAF0-04C5-258A-CFC5-727ACDEE6841}"/>
              </a:ext>
            </a:extLst>
          </p:cNvPr>
          <p:cNvSpPr/>
          <p:nvPr/>
        </p:nvSpPr>
        <p:spPr>
          <a:xfrm>
            <a:off x="6007025" y="3802671"/>
            <a:ext cx="1799646" cy="372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800" b="1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280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11">
            <a:extLst>
              <a:ext uri="{FF2B5EF4-FFF2-40B4-BE49-F238E27FC236}">
                <a16:creationId xmlns:a16="http://schemas.microsoft.com/office/drawing/2014/main" id="{9FAE89F2-221E-285C-EC5E-C39C8729EA96}"/>
              </a:ext>
            </a:extLst>
          </p:cNvPr>
          <p:cNvSpPr/>
          <p:nvPr/>
        </p:nvSpPr>
        <p:spPr>
          <a:xfrm>
            <a:off x="6007025" y="4195763"/>
            <a:ext cx="1799646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Мест в детсаду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12">
            <a:extLst>
              <a:ext uri="{FF2B5EF4-FFF2-40B4-BE49-F238E27FC236}">
                <a16:creationId xmlns:a16="http://schemas.microsoft.com/office/drawing/2014/main" id="{D5D65579-4A2D-8AB3-F949-B764711B3BF3}"/>
              </a:ext>
            </a:extLst>
          </p:cNvPr>
          <p:cNvSpPr/>
          <p:nvPr/>
        </p:nvSpPr>
        <p:spPr>
          <a:xfrm>
            <a:off x="6007025" y="4426223"/>
            <a:ext cx="1799646" cy="3247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Построено Норникелем в Жезказгане в рамках региональных проектов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36D96B2-72B8-1234-00C4-21FA6839F54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03131" y="914942"/>
            <a:ext cx="4100660" cy="350446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942419BA-3C37-0A7A-2DFF-A04AB0F69456}"/>
              </a:ext>
            </a:extLst>
          </p:cNvPr>
          <p:cNvSpPr txBox="1"/>
          <p:nvPr/>
        </p:nvSpPr>
        <p:spPr>
          <a:xfrm>
            <a:off x="320985" y="4461363"/>
            <a:ext cx="426495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3 -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Экологическое, социальное и корпоративное управление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56" y="419398"/>
            <a:ext cx="8151688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Переселение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и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права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коренных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народов</a:t>
            </a:r>
            <a:endParaRPr lang="kk-KZ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kk-KZ" sz="2400" b="1" dirty="0" err="1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B4D3996-939C-09CE-AE2F-083A7E350381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AD1A7C6-D686-A533-F7D8-6E1B75287ECB}"/>
              </a:ext>
            </a:extLst>
          </p:cNvPr>
          <p:cNvSpPr txBox="1"/>
          <p:nvPr/>
        </p:nvSpPr>
        <p:spPr>
          <a:xfrm>
            <a:off x="207390" y="4275451"/>
            <a:ext cx="375186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4 -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проблемы реализации прав коренных народов в сфере недропользования</a:t>
            </a:r>
          </a:p>
          <a:p>
            <a:pPr algn="ctr"/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https://nedra21.ru/upload/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iblock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/444/un4u97dq2hs8ehe38jio6wr395ve7tk8/144_153_D.V.-Spiridonov.pdf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3">
            <a:extLst>
              <a:ext uri="{FF2B5EF4-FFF2-40B4-BE49-F238E27FC236}">
                <a16:creationId xmlns:a16="http://schemas.microsoft.com/office/drawing/2014/main" id="{5277A1C6-FEFA-8F1C-DC1B-EF5D167469E1}"/>
              </a:ext>
            </a:extLst>
          </p:cNvPr>
          <p:cNvSpPr/>
          <p:nvPr/>
        </p:nvSpPr>
        <p:spPr>
          <a:xfrm>
            <a:off x="4194928" y="1057354"/>
            <a:ext cx="4457641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Принцип «нулевого выселения»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4">
            <a:extLst>
              <a:ext uri="{FF2B5EF4-FFF2-40B4-BE49-F238E27FC236}">
                <a16:creationId xmlns:a16="http://schemas.microsoft.com/office/drawing/2014/main" id="{84569694-0B38-2E0B-E7B7-9DADA84A99D1}"/>
              </a:ext>
            </a:extLst>
          </p:cNvPr>
          <p:cNvSpPr/>
          <p:nvPr/>
        </p:nvSpPr>
        <p:spPr>
          <a:xfrm>
            <a:off x="4194928" y="1316836"/>
            <a:ext cx="4457641" cy="7887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Недопущение принудительного переселения без </a:t>
            </a:r>
            <a:r>
              <a:rPr lang="en-US" sz="12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добровольного, предварительного и осознанного согласия (FPIC)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. Политика KAZ Minerals в области прав человека имплементирует этот международный принцип.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5">
            <a:extLst>
              <a:ext uri="{FF2B5EF4-FFF2-40B4-BE49-F238E27FC236}">
                <a16:creationId xmlns:a16="http://schemas.microsoft.com/office/drawing/2014/main" id="{23761DAA-9AE8-8841-7C13-5D2CF90C6B7C}"/>
              </a:ext>
            </a:extLst>
          </p:cNvPr>
          <p:cNvSpPr/>
          <p:nvPr/>
        </p:nvSpPr>
        <p:spPr>
          <a:xfrm>
            <a:off x="4194928" y="2296627"/>
            <a:ext cx="4457641" cy="14288"/>
          </a:xfrm>
          <a:prstGeom prst="roundRect">
            <a:avLst>
              <a:gd name="adj" fmla="val 59998"/>
            </a:avLst>
          </a:prstGeom>
          <a:solidFill>
            <a:srgbClr val="454240">
              <a:alpha val="50000"/>
            </a:srgbClr>
          </a:solidFill>
          <a:ln/>
        </p:spPr>
      </p:sp>
      <p:sp>
        <p:nvSpPr>
          <p:cNvPr id="7" name="Text 6">
            <a:extLst>
              <a:ext uri="{FF2B5EF4-FFF2-40B4-BE49-F238E27FC236}">
                <a16:creationId xmlns:a16="http://schemas.microsoft.com/office/drawing/2014/main" id="{873C6C59-4C46-8DD7-B403-33321C2EF6BE}"/>
              </a:ext>
            </a:extLst>
          </p:cNvPr>
          <p:cNvSpPr/>
          <p:nvPr/>
        </p:nvSpPr>
        <p:spPr>
          <a:xfrm>
            <a:off x="4194928" y="2369944"/>
            <a:ext cx="4457641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Культурное наследие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B9148212-602F-BECC-C353-3A5EF8B7430A}"/>
              </a:ext>
            </a:extLst>
          </p:cNvPr>
          <p:cNvSpPr/>
          <p:nvPr/>
        </p:nvSpPr>
        <p:spPr>
          <a:xfrm>
            <a:off x="4194928" y="2629426"/>
            <a:ext cx="4457641" cy="6310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Обязательные археологические изыскания, релокация сакральных мест и памятников за счёт недропользователя, компенсационные программы.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8">
            <a:extLst>
              <a:ext uri="{FF2B5EF4-FFF2-40B4-BE49-F238E27FC236}">
                <a16:creationId xmlns:a16="http://schemas.microsoft.com/office/drawing/2014/main" id="{2E86A82C-B4DA-35F6-59C4-7C277C3487D2}"/>
              </a:ext>
            </a:extLst>
          </p:cNvPr>
          <p:cNvSpPr/>
          <p:nvPr/>
        </p:nvSpPr>
        <p:spPr>
          <a:xfrm>
            <a:off x="4194928" y="3413752"/>
            <a:ext cx="4457641" cy="14288"/>
          </a:xfrm>
          <a:prstGeom prst="roundRect">
            <a:avLst>
              <a:gd name="adj" fmla="val 59998"/>
            </a:avLst>
          </a:prstGeom>
          <a:solidFill>
            <a:srgbClr val="454240">
              <a:alpha val="50000"/>
            </a:srgbClr>
          </a:solidFill>
          <a:ln/>
        </p:spPr>
      </p:sp>
      <p:sp>
        <p:nvSpPr>
          <p:cNvPr id="10" name="Text 9">
            <a:extLst>
              <a:ext uri="{FF2B5EF4-FFF2-40B4-BE49-F238E27FC236}">
                <a16:creationId xmlns:a16="http://schemas.microsoft.com/office/drawing/2014/main" id="{BC607649-0A9D-AA62-ABD6-967B26EA585C}"/>
              </a:ext>
            </a:extLst>
          </p:cNvPr>
          <p:cNvSpPr/>
          <p:nvPr/>
        </p:nvSpPr>
        <p:spPr>
          <a:xfrm>
            <a:off x="4194928" y="3524776"/>
            <a:ext cx="4457641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Кадровая политика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10">
            <a:extLst>
              <a:ext uri="{FF2B5EF4-FFF2-40B4-BE49-F238E27FC236}">
                <a16:creationId xmlns:a16="http://schemas.microsoft.com/office/drawing/2014/main" id="{60BD6FC1-DBC5-AABE-39C8-058E759F6C31}"/>
              </a:ext>
            </a:extLst>
          </p:cNvPr>
          <p:cNvSpPr/>
          <p:nvPr/>
        </p:nvSpPr>
        <p:spPr>
          <a:xfrm>
            <a:off x="4194928" y="3784257"/>
            <a:ext cx="4457641" cy="6310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Приоритет найма местных граждан, обязательное обучение, гендиректора подразделений несут персональную ответственность за связи с общественностью.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Организация радиосвязи на объектах горнодобывающей промышленности –  работаем по всей России. Программное обеспечение КУПОЛ DMR, работа с  большим количеством абонентов | Комплексные системы связи СЗ">
            <a:extLst>
              <a:ext uri="{FF2B5EF4-FFF2-40B4-BE49-F238E27FC236}">
                <a16:creationId xmlns:a16="http://schemas.microsoft.com/office/drawing/2014/main" id="{54AEDB6E-DFD9-372B-831C-4EA01AB22D1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431" y="953320"/>
            <a:ext cx="2808610" cy="1676106"/>
          </a:xfrm>
          <a:prstGeom prst="rect">
            <a:avLst/>
          </a:prstGeom>
        </p:spPr>
      </p:pic>
      <p:pic>
        <p:nvPicPr>
          <p:cNvPr id="13" name="Рисунок 12" descr="СОВРЕМЕННЫЕ ПРОБЛЕМЫ РЕАЛИЗАЦИИ ПРАВ КОРЕННЫХ НАРОДОВ В СФЕРЕ НЕДРОП">
            <a:extLst>
              <a:ext uri="{FF2B5EF4-FFF2-40B4-BE49-F238E27FC236}">
                <a16:creationId xmlns:a16="http://schemas.microsoft.com/office/drawing/2014/main" id="{19E0BDC1-69A1-6C43-ED8D-26A387E3D9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2408" y="2437596"/>
            <a:ext cx="2029870" cy="177613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455897"/>
            <a:ext cx="7799636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3) Стандарт </a:t>
            </a:r>
            <a:r>
              <a:rPr lang="en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IRMA: 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наиболее строгий независимый аудит</a:t>
            </a:r>
          </a:p>
          <a:p>
            <a:pPr marL="0" indent="0" algn="ctr">
              <a:lnSpc>
                <a:spcPct val="104000"/>
              </a:lnSpc>
              <a:buNone/>
            </a:pPr>
            <a:endParaRPr lang="ru-RU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13AB587-97AB-FCFD-7499-78453CFE11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4" name="Text 3">
            <a:extLst>
              <a:ext uri="{FF2B5EF4-FFF2-40B4-BE49-F238E27FC236}">
                <a16:creationId xmlns:a16="http://schemas.microsoft.com/office/drawing/2014/main" id="{C8FD7CDF-4B58-F78A-20CE-6F7DDF7858B7}"/>
              </a:ext>
            </a:extLst>
          </p:cNvPr>
          <p:cNvSpPr/>
          <p:nvPr/>
        </p:nvSpPr>
        <p:spPr>
          <a:xfrm>
            <a:off x="496119" y="1099694"/>
            <a:ext cx="8151763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Initiative for Responsible Mining Assurance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стандарт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, разработанный при равноправном участии промышленности, сообществ, профсоюзов и НПО. Только здесь пострадавшие сообщества и коренные народы имеют равный голос с горными компаниями в управлении стандартом.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448140E5-4507-BDA6-EC7D-4D6ABD062A5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2195247"/>
            <a:ext cx="2622724" cy="2492355"/>
          </a:xfrm>
          <a:prstGeom prst="rect">
            <a:avLst/>
          </a:prstGeom>
        </p:spPr>
      </p:pic>
      <p:sp>
        <p:nvSpPr>
          <p:cNvPr id="7" name="Text 4">
            <a:extLst>
              <a:ext uri="{FF2B5EF4-FFF2-40B4-BE49-F238E27FC236}">
                <a16:creationId xmlns:a16="http://schemas.microsoft.com/office/drawing/2014/main" id="{6BA476CD-6BA4-9282-2D0B-BA404A396A28}"/>
              </a:ext>
            </a:extLst>
          </p:cNvPr>
          <p:cNvSpPr/>
          <p:nvPr/>
        </p:nvSpPr>
        <p:spPr>
          <a:xfrm>
            <a:off x="733127" y="2356057"/>
            <a:ext cx="2224906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Климат (версия 2.0, 2025</a:t>
            </a:r>
            <a:r>
              <a:rPr lang="ru-RU" sz="1400" b="1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-</a:t>
            </a:r>
            <a:r>
              <a:rPr lang="en-US" sz="1400" b="1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2026)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98C31160-5348-A060-45E4-2E47EFDD430D}"/>
              </a:ext>
            </a:extLst>
          </p:cNvPr>
          <p:cNvSpPr/>
          <p:nvPr/>
        </p:nvSpPr>
        <p:spPr>
          <a:xfrm>
            <a:off x="733127" y="3028961"/>
            <a:ext cx="2224906" cy="8247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Оценка вклада в изменение климата с учётом выбросов </a:t>
            </a:r>
            <a:r>
              <a:rPr lang="en-US" sz="1400" dirty="0">
                <a:solidFill>
                  <a:srgbClr val="454240"/>
                </a:solidFill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Scope 1, 2 и 3</a:t>
            </a:r>
            <a:r>
              <a:rPr lang="en-US" sz="1400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, разработка планов по их сокращению.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 1" descr="preencoded.png">
            <a:extLst>
              <a:ext uri="{FF2B5EF4-FFF2-40B4-BE49-F238E27FC236}">
                <a16:creationId xmlns:a16="http://schemas.microsoft.com/office/drawing/2014/main" id="{35AC3B19-0B66-62F0-3940-315618E591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0601" y="2195247"/>
            <a:ext cx="2622724" cy="2492355"/>
          </a:xfrm>
          <a:prstGeom prst="rect">
            <a:avLst/>
          </a:prstGeom>
        </p:spPr>
      </p:pic>
      <p:sp>
        <p:nvSpPr>
          <p:cNvPr id="15" name="Text 6">
            <a:extLst>
              <a:ext uri="{FF2B5EF4-FFF2-40B4-BE49-F238E27FC236}">
                <a16:creationId xmlns:a16="http://schemas.microsoft.com/office/drawing/2014/main" id="{3394F572-17F6-B6B8-5D47-8CB642EA05FC}"/>
              </a:ext>
            </a:extLst>
          </p:cNvPr>
          <p:cNvSpPr/>
          <p:nvPr/>
        </p:nvSpPr>
        <p:spPr>
          <a:xfrm>
            <a:off x="3497610" y="2356057"/>
            <a:ext cx="222490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Коренные народы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19B51A34-107B-9C72-8C42-86064417DB81}"/>
              </a:ext>
            </a:extLst>
          </p:cNvPr>
          <p:cNvSpPr/>
          <p:nvPr/>
        </p:nvSpPr>
        <p:spPr>
          <a:xfrm>
            <a:off x="3497610" y="2807504"/>
            <a:ext cx="2224906" cy="8247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Интеграция местных традиционных знаний в управленческие планы приветствуется и поощряется.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Image 2" descr="preencoded.png">
            <a:extLst>
              <a:ext uri="{FF2B5EF4-FFF2-40B4-BE49-F238E27FC236}">
                <a16:creationId xmlns:a16="http://schemas.microsoft.com/office/drawing/2014/main" id="{92EB703A-B8BA-2D50-0209-8F01C7D831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5083" y="2195247"/>
            <a:ext cx="2622724" cy="2492355"/>
          </a:xfrm>
          <a:prstGeom prst="rect">
            <a:avLst/>
          </a:prstGeom>
        </p:spPr>
      </p:pic>
      <p:sp>
        <p:nvSpPr>
          <p:cNvPr id="18" name="Text 8">
            <a:extLst>
              <a:ext uri="{FF2B5EF4-FFF2-40B4-BE49-F238E27FC236}">
                <a16:creationId xmlns:a16="http://schemas.microsoft.com/office/drawing/2014/main" id="{D73AD8B9-10CC-51F1-2A4A-1A4CF67EC517}"/>
              </a:ext>
            </a:extLst>
          </p:cNvPr>
          <p:cNvSpPr/>
          <p:nvPr/>
        </p:nvSpPr>
        <p:spPr>
          <a:xfrm>
            <a:off x="6262092" y="2356057"/>
            <a:ext cx="222490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45424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Независимость аудита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9">
            <a:extLst>
              <a:ext uri="{FF2B5EF4-FFF2-40B4-BE49-F238E27FC236}">
                <a16:creationId xmlns:a16="http://schemas.microsoft.com/office/drawing/2014/main" id="{6DD98D49-A1F2-230D-13CA-3C65726C1E13}"/>
              </a:ext>
            </a:extLst>
          </p:cNvPr>
          <p:cNvSpPr/>
          <p:nvPr/>
        </p:nvSpPr>
        <p:spPr>
          <a:xfrm>
            <a:off x="6262092" y="2807504"/>
            <a:ext cx="2224906" cy="8247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Процесс полностью </a:t>
            </a:r>
            <a:r>
              <a:rPr lang="en-US" sz="1400" dirty="0" err="1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независим</a:t>
            </a:r>
            <a:r>
              <a:rPr lang="en-US" sz="1400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сертификация</a:t>
            </a:r>
            <a:r>
              <a:rPr lang="en-US" sz="1400" dirty="0">
                <a:solidFill>
                  <a:srgbClr val="45424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IRMA считается наиболее надёжной на рынке.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44098" y="391357"/>
            <a:ext cx="865580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Стандарты </a:t>
            </a:r>
            <a:r>
              <a:rPr lang="en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TSM 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и </a:t>
            </a:r>
            <a:r>
              <a:rPr lang="en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ISO 26000</a:t>
            </a:r>
            <a:endParaRPr lang="ru-RU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58AB7F8-EE15-7EF2-AFAC-6B33C58F233E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4" name="Text 3">
            <a:extLst>
              <a:ext uri="{FF2B5EF4-FFF2-40B4-BE49-F238E27FC236}">
                <a16:creationId xmlns:a16="http://schemas.microsoft.com/office/drawing/2014/main" id="{B5F1C967-429F-F1BE-B0D2-59CEE6728676}"/>
              </a:ext>
            </a:extLst>
          </p:cNvPr>
          <p:cNvSpPr/>
          <p:nvPr/>
        </p:nvSpPr>
        <p:spPr>
          <a:xfrm>
            <a:off x="496119" y="1174112"/>
            <a:ext cx="3989412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TSM </a:t>
            </a:r>
            <a:r>
              <a:rPr lang="ru-RU" sz="14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–</a:t>
            </a:r>
            <a:r>
              <a:rPr lang="en-US" sz="14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 Towards Sustainable Mining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4">
            <a:extLst>
              <a:ext uri="{FF2B5EF4-FFF2-40B4-BE49-F238E27FC236}">
                <a16:creationId xmlns:a16="http://schemas.microsoft.com/office/drawing/2014/main" id="{74E6C8F8-5D01-6638-C161-FE3E4E3333B5}"/>
              </a:ext>
            </a:extLst>
          </p:cNvPr>
          <p:cNvSpPr/>
          <p:nvPr/>
        </p:nvSpPr>
        <p:spPr>
          <a:xfrm>
            <a:off x="496119" y="1452238"/>
            <a:ext cx="3989412" cy="1701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Разработан Канадской ассоциацией горной промышленности (MAC). Применяется в </a:t>
            </a:r>
            <a:r>
              <a:rPr lang="en-US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13 странах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, включая Турцию (2025), Финляндию, Монголию, Бразилию.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FABA854E-A25D-85D4-04CE-55D8B4AE2A49}"/>
              </a:ext>
            </a:extLst>
          </p:cNvPr>
          <p:cNvSpPr/>
          <p:nvPr/>
        </p:nvSpPr>
        <p:spPr>
          <a:xfrm>
            <a:off x="496119" y="2389490"/>
            <a:ext cx="3989412" cy="3772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11760" indent="-111760" algn="l">
              <a:lnSpc>
                <a:spcPct val="100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Оценивает </a:t>
            </a:r>
            <a:r>
              <a:rPr lang="en-US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30 индикаторов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по 9 направлениям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1760" indent="-111760" algn="l">
              <a:lnSpc>
                <a:spcPct val="100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Обязателен для всех членов ассоциаций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1760" indent="-111760" algn="l">
              <a:lnSpc>
                <a:spcPct val="100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Предусматривает независимую валидацию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1760" indent="-111760" algn="l">
              <a:lnSpc>
                <a:spcPct val="100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Приоритеты: климат, хвосты, вода, коренные народы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6">
            <a:extLst>
              <a:ext uri="{FF2B5EF4-FFF2-40B4-BE49-F238E27FC236}">
                <a16:creationId xmlns:a16="http://schemas.microsoft.com/office/drawing/2014/main" id="{AC5ECECB-9E55-F114-0717-BE002C848128}"/>
              </a:ext>
            </a:extLst>
          </p:cNvPr>
          <p:cNvSpPr/>
          <p:nvPr/>
        </p:nvSpPr>
        <p:spPr>
          <a:xfrm>
            <a:off x="496119" y="3634995"/>
            <a:ext cx="3989412" cy="9525"/>
          </a:xfrm>
          <a:prstGeom prst="roundRect">
            <a:avLst>
              <a:gd name="adj" fmla="val 60000"/>
            </a:avLst>
          </a:prstGeom>
          <a:solidFill>
            <a:srgbClr val="454240">
              <a:alpha val="50000"/>
            </a:srgbClr>
          </a:solidFill>
          <a:ln/>
        </p:spPr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C713AEF6-C745-EB23-1CA2-CC8B993A5CE3}"/>
              </a:ext>
            </a:extLst>
          </p:cNvPr>
          <p:cNvSpPr/>
          <p:nvPr/>
        </p:nvSpPr>
        <p:spPr>
          <a:xfrm>
            <a:off x="496119" y="3768031"/>
            <a:ext cx="3989412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ISO 26000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8">
            <a:extLst>
              <a:ext uri="{FF2B5EF4-FFF2-40B4-BE49-F238E27FC236}">
                <a16:creationId xmlns:a16="http://schemas.microsoft.com/office/drawing/2014/main" id="{EECA37A2-9A36-802D-3928-4CE4B83C43A1}"/>
              </a:ext>
            </a:extLst>
          </p:cNvPr>
          <p:cNvSpPr/>
          <p:nvPr/>
        </p:nvSpPr>
        <p:spPr>
          <a:xfrm>
            <a:off x="496119" y="4036730"/>
            <a:ext cx="3989412" cy="1701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Рамочный (не сертификационный) стандарт: </a:t>
            </a:r>
            <a:r>
              <a:rPr lang="en-US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7 принципов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и </a:t>
            </a:r>
            <a:r>
              <a:rPr lang="en-US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7 тем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социальной ответственности. Универсальный язык для диалога бизнеса, государства и общества.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Image 0" descr="preencoded.png">
            <a:extLst>
              <a:ext uri="{FF2B5EF4-FFF2-40B4-BE49-F238E27FC236}">
                <a16:creationId xmlns:a16="http://schemas.microsoft.com/office/drawing/2014/main" id="{A550A633-C192-EE0B-50BD-98DB0D07084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3232" y="825996"/>
            <a:ext cx="3989412" cy="39894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60F7F45-5551-8A09-FF8A-FF36973AFE26}"/>
              </a:ext>
            </a:extLst>
          </p:cNvPr>
          <p:cNvSpPr txBox="1"/>
          <p:nvPr/>
        </p:nvSpPr>
        <p:spPr>
          <a:xfrm>
            <a:off x="4782004" y="4473606"/>
            <a:ext cx="387064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5 -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международных стандартов ответственной горной добычи: 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IRMA, TSM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ISO 26000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397261"/>
            <a:ext cx="7770837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CMSI 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и глобальные тренды </a:t>
            </a:r>
            <a:r>
              <a:rPr lang="en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ESG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A2E4D2E-D742-BA7A-5F63-D2853326486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4" name="Shape 3">
            <a:extLst>
              <a:ext uri="{FF2B5EF4-FFF2-40B4-BE49-F238E27FC236}">
                <a16:creationId xmlns:a16="http://schemas.microsoft.com/office/drawing/2014/main" id="{222281EF-15B6-7B0A-2950-A380C4454140}"/>
              </a:ext>
            </a:extLst>
          </p:cNvPr>
          <p:cNvSpPr/>
          <p:nvPr/>
        </p:nvSpPr>
        <p:spPr>
          <a:xfrm>
            <a:off x="3925119" y="952647"/>
            <a:ext cx="2305124" cy="2365587"/>
          </a:xfrm>
          <a:prstGeom prst="roundRect">
            <a:avLst>
              <a:gd name="adj" fmla="val 2846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5" name="Text 4">
            <a:extLst>
              <a:ext uri="{FF2B5EF4-FFF2-40B4-BE49-F238E27FC236}">
                <a16:creationId xmlns:a16="http://schemas.microsoft.com/office/drawing/2014/main" id="{1A13997C-57DA-8D62-4976-F5DC1A16AF09}"/>
              </a:ext>
            </a:extLst>
          </p:cNvPr>
          <p:cNvSpPr/>
          <p:nvPr/>
        </p:nvSpPr>
        <p:spPr>
          <a:xfrm>
            <a:off x="4056087" y="1083617"/>
            <a:ext cx="2043187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🌐 CMSI </a:t>
            </a:r>
            <a:r>
              <a:rPr lang="ru-RU" sz="12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-</a:t>
            </a:r>
            <a:r>
              <a:rPr lang="en-US" sz="12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 2026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5C1B7A5F-56EA-BD77-1C74-D54E743807F9}"/>
              </a:ext>
            </a:extLst>
          </p:cNvPr>
          <p:cNvSpPr/>
          <p:nvPr/>
        </p:nvSpPr>
        <p:spPr>
          <a:xfrm>
            <a:off x="4056087" y="1348308"/>
            <a:ext cx="2043187" cy="11456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Консолидированная горнодобывающая инициатива объединяет </a:t>
            </a:r>
            <a:r>
              <a:rPr lang="en-US" sz="1200" b="1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4 стандарта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(WGC, MAC, ICMM, The Copper Mark) в один глобальный инструмент. Охват: </a:t>
            </a:r>
            <a:r>
              <a:rPr lang="en-US" sz="1200" b="1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700+ шахт в 60 странах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6">
            <a:extLst>
              <a:ext uri="{FF2B5EF4-FFF2-40B4-BE49-F238E27FC236}">
                <a16:creationId xmlns:a16="http://schemas.microsoft.com/office/drawing/2014/main" id="{829EFB23-8E7F-AC60-3791-16AFB74CD817}"/>
              </a:ext>
            </a:extLst>
          </p:cNvPr>
          <p:cNvSpPr/>
          <p:nvPr/>
        </p:nvSpPr>
        <p:spPr>
          <a:xfrm>
            <a:off x="6342683" y="952647"/>
            <a:ext cx="2305199" cy="2365587"/>
          </a:xfrm>
          <a:prstGeom prst="roundRect">
            <a:avLst>
              <a:gd name="adj" fmla="val 2846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AC6768F4-DA24-07F2-10E1-DC60B5777037}"/>
              </a:ext>
            </a:extLst>
          </p:cNvPr>
          <p:cNvSpPr/>
          <p:nvPr/>
        </p:nvSpPr>
        <p:spPr>
          <a:xfrm>
            <a:off x="6473651" y="1083617"/>
            <a:ext cx="2043261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🇨🇳 </a:t>
            </a:r>
            <a:r>
              <a:rPr lang="en-US" sz="1200" b="1" dirty="0" err="1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Китай</a:t>
            </a:r>
            <a:r>
              <a:rPr lang="ru-RU" sz="12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, </a:t>
            </a:r>
            <a:r>
              <a:rPr lang="en-US" sz="12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 декабрь 2025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8">
            <a:extLst>
              <a:ext uri="{FF2B5EF4-FFF2-40B4-BE49-F238E27FC236}">
                <a16:creationId xmlns:a16="http://schemas.microsoft.com/office/drawing/2014/main" id="{6AB572F1-05BD-A1E4-8A34-2E4C1F787271}"/>
              </a:ext>
            </a:extLst>
          </p:cNvPr>
          <p:cNvSpPr/>
          <p:nvPr/>
        </p:nvSpPr>
        <p:spPr>
          <a:xfrm>
            <a:off x="6473651" y="1348308"/>
            <a:ext cx="2043261" cy="13366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Первый национальный отраслевой стандарт раскрытия ESG-информации для горного сектора: «Всеобщие принципы раскрытия информации об окружающей среде, обществе и управлении».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9">
            <a:extLst>
              <a:ext uri="{FF2B5EF4-FFF2-40B4-BE49-F238E27FC236}">
                <a16:creationId xmlns:a16="http://schemas.microsoft.com/office/drawing/2014/main" id="{9DB38D4A-9368-2D86-E476-7256CBB10371}"/>
              </a:ext>
            </a:extLst>
          </p:cNvPr>
          <p:cNvSpPr/>
          <p:nvPr/>
        </p:nvSpPr>
        <p:spPr>
          <a:xfrm>
            <a:off x="3925119" y="3607073"/>
            <a:ext cx="4722763" cy="1099468"/>
          </a:xfrm>
          <a:prstGeom prst="roundRect">
            <a:avLst>
              <a:gd name="adj" fmla="val 4823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14" name="Text 10">
            <a:extLst>
              <a:ext uri="{FF2B5EF4-FFF2-40B4-BE49-F238E27FC236}">
                <a16:creationId xmlns:a16="http://schemas.microsoft.com/office/drawing/2014/main" id="{DF053BC2-F995-D771-8680-513526F838CB}"/>
              </a:ext>
            </a:extLst>
          </p:cNvPr>
          <p:cNvSpPr/>
          <p:nvPr/>
        </p:nvSpPr>
        <p:spPr>
          <a:xfrm>
            <a:off x="4056087" y="3672053"/>
            <a:ext cx="4460825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 err="1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Ключевой</a:t>
            </a:r>
            <a:r>
              <a:rPr lang="en-US" sz="12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 вывод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1">
            <a:extLst>
              <a:ext uri="{FF2B5EF4-FFF2-40B4-BE49-F238E27FC236}">
                <a16:creationId xmlns:a16="http://schemas.microsoft.com/office/drawing/2014/main" id="{A61CB761-5588-528E-0BAB-DEF807BFEDFE}"/>
              </a:ext>
            </a:extLst>
          </p:cNvPr>
          <p:cNvSpPr/>
          <p:nvPr/>
        </p:nvSpPr>
        <p:spPr>
          <a:xfrm>
            <a:off x="4056087" y="3936743"/>
            <a:ext cx="4460825" cy="5728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Сегодня «уметь добывать руду» недостаточно. Инженер должен работать </a:t>
            </a:r>
            <a:r>
              <a:rPr lang="en-US" sz="1200" b="1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в рамках закона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, получать </a:t>
            </a:r>
            <a:r>
              <a:rPr lang="en-US" sz="1200" b="1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поддержку сообщества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и соответствовать </a:t>
            </a:r>
            <a:r>
              <a:rPr lang="en-US" sz="1200" b="1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международным стандартам</a:t>
            </a:r>
            <a:r>
              <a:rPr lang="en-US" sz="12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 descr="В рейтинге по индексу ESG Казахстан обгоняет все страны СНГ и ЦА |  EnergyProm">
            <a:extLst>
              <a:ext uri="{FF2B5EF4-FFF2-40B4-BE49-F238E27FC236}">
                <a16:creationId xmlns:a16="http://schemas.microsoft.com/office/drawing/2014/main" id="{6534A44D-BD06-C128-EA70-06F44FC565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786" y="846264"/>
            <a:ext cx="2974425" cy="367920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43F879C-2B11-6B77-077B-AFABF5F076E4}"/>
              </a:ext>
            </a:extLst>
          </p:cNvPr>
          <p:cNvSpPr txBox="1"/>
          <p:nvPr/>
        </p:nvSpPr>
        <p:spPr>
          <a:xfrm>
            <a:off x="53735" y="4518170"/>
            <a:ext cx="387064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6 –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 стран по уровню рисков индекса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ESG</a:t>
            </a:r>
          </a:p>
          <a:p>
            <a:pPr algn="ctr"/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energyprom.kz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/articles-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/v-rejtinge-po-indeksu-esg-kazahstan-obgonyaet-vse-strany-sng-i-cza/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766</TotalTime>
  <Words>1105</Words>
  <Application>Microsoft Macintosh PowerPoint</Application>
  <PresentationFormat>Экран (16:9)</PresentationFormat>
  <Paragraphs>101</Paragraphs>
  <Slides>10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Admin</dc:creator>
  <cp:lastModifiedBy>Aigerim</cp:lastModifiedBy>
  <cp:revision>21</cp:revision>
  <dcterms:created xsi:type="dcterms:W3CDTF">2026-05-17T11:18:59Z</dcterms:created>
  <dcterms:modified xsi:type="dcterms:W3CDTF">2026-08-07T16:42:03Z</dcterms:modified>
</cp:coreProperties>
</file>