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</p:sldMasterIdLst>
  <p:notesMasterIdLst>
    <p:notesMasterId r:id="rId25"/>
  </p:notesMasterIdLst>
  <p:sldIdLst>
    <p:sldId id="400" r:id="rId2"/>
    <p:sldId id="257" r:id="rId3"/>
    <p:sldId id="422" r:id="rId4"/>
    <p:sldId id="378" r:id="rId5"/>
    <p:sldId id="390" r:id="rId6"/>
    <p:sldId id="402" r:id="rId7"/>
    <p:sldId id="424" r:id="rId8"/>
    <p:sldId id="425" r:id="rId9"/>
    <p:sldId id="392" r:id="rId10"/>
    <p:sldId id="393" r:id="rId11"/>
    <p:sldId id="431" r:id="rId12"/>
    <p:sldId id="432" r:id="rId13"/>
    <p:sldId id="405" r:id="rId14"/>
    <p:sldId id="433" r:id="rId15"/>
    <p:sldId id="434" r:id="rId16"/>
    <p:sldId id="435" r:id="rId17"/>
    <p:sldId id="436" r:id="rId18"/>
    <p:sldId id="440" r:id="rId19"/>
    <p:sldId id="406" r:id="rId20"/>
    <p:sldId id="407" r:id="rId21"/>
    <p:sldId id="408" r:id="rId22"/>
    <p:sldId id="441" r:id="rId23"/>
    <p:sldId id="442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0066CC"/>
    <a:srgbClr val="6600CC"/>
    <a:srgbClr val="9933FF"/>
    <a:srgbClr val="33CCFF"/>
    <a:srgbClr val="CC66FF"/>
    <a:srgbClr val="FF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61" autoAdjust="0"/>
    <p:restoredTop sz="94511" autoAdjust="0"/>
  </p:normalViewPr>
  <p:slideViewPr>
    <p:cSldViewPr>
      <p:cViewPr varScale="1">
        <p:scale>
          <a:sx n="83" d="100"/>
          <a:sy n="83" d="100"/>
        </p:scale>
        <p:origin x="1269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BA658729-AE75-481F-AE07-5238A9CD42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426319E1-AE84-498C-858D-3A9F48BF947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986F5575-F561-4551-9EC6-843B78C761D1}" type="datetimeFigureOut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0F51CD00-2340-4781-8D01-DB12EE0A033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B5637F33-98AD-40A2-BD55-808FB60F072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3974" name="Rectangle 6">
            <a:extLst>
              <a:ext uri="{FF2B5EF4-FFF2-40B4-BE49-F238E27FC236}">
                <a16:creationId xmlns:a16="http://schemas.microsoft.com/office/drawing/2014/main" id="{FD766711-A813-4CC7-AB8C-ECD8E6CE62F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5" name="Rectangle 7">
            <a:extLst>
              <a:ext uri="{FF2B5EF4-FFF2-40B4-BE49-F238E27FC236}">
                <a16:creationId xmlns:a16="http://schemas.microsoft.com/office/drawing/2014/main" id="{2A0FED2E-753C-468F-9A0F-C2DA6DE966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E1F8A5B-9B11-48EA-AFF7-53A9FF2802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0B32BDD4-BDEB-40A8-B52C-228CD7E5FB03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0AAD8AB-73D0-4E95-8822-919994961640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6">
            <a:extLst>
              <a:ext uri="{FF2B5EF4-FFF2-40B4-BE49-F238E27FC236}">
                <a16:creationId xmlns:a16="http://schemas.microsoft.com/office/drawing/2014/main" id="{491CFD46-5F21-4031-BBB5-DD077265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A87890-AF4F-402B-BC03-E07BAAC8F876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7" name="Нижний колонтитул 19">
            <a:extLst>
              <a:ext uri="{FF2B5EF4-FFF2-40B4-BE49-F238E27FC236}">
                <a16:creationId xmlns:a16="http://schemas.microsoft.com/office/drawing/2014/main" id="{34634F17-2718-4CEB-9D39-315DBF770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>
            <a:extLst>
              <a:ext uri="{FF2B5EF4-FFF2-40B4-BE49-F238E27FC236}">
                <a16:creationId xmlns:a16="http://schemas.microsoft.com/office/drawing/2014/main" id="{28B686A8-B7C8-49EB-AB0D-B8C08298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D706-E2E0-40AB-AC4D-B5624C7222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9018817"/>
      </p:ext>
    </p:extLst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id="{55670A8B-BAE5-4396-9FBE-AFC8A00DB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B292-D314-44DD-83A6-E01905960460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320265A5-5F5E-4013-9E35-B1423933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9E51807E-E432-4A26-8353-6FB37FEF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740F-EDAE-4D1E-AE41-A7A963F198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0968919"/>
      </p:ext>
    </p:extLst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id="{EC0003E0-6CF7-449A-8F40-51A992BD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C46-3E9D-48CD-BE24-C71FA7777856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3D649877-7885-4041-ABD2-5F74EB3E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853B6BE7-DC7F-4C84-B102-F082CBFD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383DC-1EEA-4443-BB17-B08AFFB177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6244353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id="{58DC4D00-B617-43AB-8453-DC5999671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810E1-0406-42BA-973B-37605D7FE28A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7A50D095-62C3-49E3-A958-525E6F72B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91BD226C-E720-4062-B850-0FBEBD1C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0161-69F8-4174-9B03-88B849E43D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146231"/>
      </p:ext>
    </p:extLst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78AE68C-A578-4358-80C7-B1DC81BA7EE5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A0736D-83E4-4E1F-8277-A4E7D66136FB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0BEA564-A82F-4AD5-974E-74C9CD828AF6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6974C8E-88BF-4AFC-BC04-E841CDFD153C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ACB23ACF-2FB1-44A4-A38B-263B9FDA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9E99C9-FA29-4491-8F1E-2241909E44EA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7289B181-8D17-4F15-B099-6464521C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D409A8E-FACE-4F13-96F7-02A30F9CB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0232B-26F1-45FA-B785-CF5AB7D6B8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4478272"/>
      </p:ext>
    </p:extLst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>
            <a:extLst>
              <a:ext uri="{FF2B5EF4-FFF2-40B4-BE49-F238E27FC236}">
                <a16:creationId xmlns:a16="http://schemas.microsoft.com/office/drawing/2014/main" id="{15BE0FDB-27D3-45D6-83DB-D5B5FEEE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9D3DA-D113-492E-BBAE-99C71137843C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6" name="Нижний колонтитул 9">
            <a:extLst>
              <a:ext uri="{FF2B5EF4-FFF2-40B4-BE49-F238E27FC236}">
                <a16:creationId xmlns:a16="http://schemas.microsoft.com/office/drawing/2014/main" id="{1C7D6781-6F47-4E3C-81F0-A26DC0F4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>
            <a:extLst>
              <a:ext uri="{FF2B5EF4-FFF2-40B4-BE49-F238E27FC236}">
                <a16:creationId xmlns:a16="http://schemas.microsoft.com/office/drawing/2014/main" id="{831E25B0-9356-4F83-A791-E3ECF0CA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33CFF-742A-4AF7-BC17-0365D347D9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4112861"/>
      </p:ext>
    </p:extLst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D54E76-2780-42B2-A56B-958E66EA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BC8178-7F7C-4EEF-85B5-4E824606F797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D40401-1322-4006-9AE0-03DFFA4A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9AF0525-FC1C-440A-9DAD-11E83E59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82885-9CDB-41A9-83DB-6885F99CCA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93663"/>
      </p:ext>
    </p:extLst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>
            <a:extLst>
              <a:ext uri="{FF2B5EF4-FFF2-40B4-BE49-F238E27FC236}">
                <a16:creationId xmlns:a16="http://schemas.microsoft.com/office/drawing/2014/main" id="{984E0F02-AE77-49C1-89D7-C9F9AA9A5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1A5B-E119-4E05-8DDB-079C35AE4181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4" name="Нижний колонтитул 9">
            <a:extLst>
              <a:ext uri="{FF2B5EF4-FFF2-40B4-BE49-F238E27FC236}">
                <a16:creationId xmlns:a16="http://schemas.microsoft.com/office/drawing/2014/main" id="{5FB9F9EA-CB0D-4976-AF89-60CC85657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>
            <a:extLst>
              <a:ext uri="{FF2B5EF4-FFF2-40B4-BE49-F238E27FC236}">
                <a16:creationId xmlns:a16="http://schemas.microsoft.com/office/drawing/2014/main" id="{5A3310E6-D429-4E9E-9137-55BF92F4A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BE94-DBBB-4C0C-AF68-DC45C48DF7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2931522"/>
      </p:ext>
    </p:extLst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3B66A4-FCD0-4143-8583-AB45EA93008A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FA91D2-FBDB-4D93-A6C6-6EB374062E02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Дата 1">
            <a:extLst>
              <a:ext uri="{FF2B5EF4-FFF2-40B4-BE49-F238E27FC236}">
                <a16:creationId xmlns:a16="http://schemas.microsoft.com/office/drawing/2014/main" id="{03D3A395-940D-4BDA-A7DF-EF370912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D115F3-CFE6-44B6-B07F-9B50D602E37B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74F2A40B-D0F1-47D6-B77F-57AE25D79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96244CF9-71A6-43EB-98E8-DB2B8F98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2AF54-6E0B-4E58-BC7E-FCC1C30CD8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0770794"/>
      </p:ext>
    </p:extLst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185D18-A512-4DCA-B82E-3CB59AB2F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21E661-345A-4D0F-91D2-50C0E2A2342F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ED32B2-14BD-4614-B906-6F133BA8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AFA324-E904-4A8E-BC26-9D9FEB52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AD507-0BE6-485E-9941-4767D162BE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2943339"/>
      </p:ext>
    </p:extLst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5C2EB04-9175-4ACB-86EB-74A212825A01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Блок-схема: процесс 5">
            <a:extLst>
              <a:ext uri="{FF2B5EF4-FFF2-40B4-BE49-F238E27FC236}">
                <a16:creationId xmlns:a16="http://schemas.microsoft.com/office/drawing/2014/main" id="{320D639A-16E5-4005-BEE5-D5A5627C65AA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Блок-схема: процесс 6">
            <a:extLst>
              <a:ext uri="{FF2B5EF4-FFF2-40B4-BE49-F238E27FC236}">
                <a16:creationId xmlns:a16="http://schemas.microsoft.com/office/drawing/2014/main" id="{018FC6CA-9B62-4C7B-9B0A-8D60A07B878F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id="{7F1BFB85-DBCF-47B6-A96E-F6CAD4FA2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ABFD8B-B911-4EB6-8BAF-82DC4BCA82A9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A8CDD6B6-43E9-4E94-9693-1FE371E8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40F87CB5-5F4F-4264-A56B-D0F03AF7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FCBFA-A73A-40E6-81B1-75B2F37CFB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4132771"/>
      </p:ext>
    </p:extLst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>
            <a:extLst>
              <a:ext uri="{FF2B5EF4-FFF2-40B4-BE49-F238E27FC236}">
                <a16:creationId xmlns:a16="http://schemas.microsoft.com/office/drawing/2014/main" id="{333B3BF3-1D06-49A6-87F4-605CA1EAFCFE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7EE7E59-B230-4FDC-B92A-0D120899B6F7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Кольцо 10">
            <a:extLst>
              <a:ext uri="{FF2B5EF4-FFF2-40B4-BE49-F238E27FC236}">
                <a16:creationId xmlns:a16="http://schemas.microsoft.com/office/drawing/2014/main" id="{A8389F72-B240-419C-A53E-25E4552F99F0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10B0D7B-AB8A-407B-B423-F42663034054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C02244-E0ED-4929-8671-F097F31D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8">
            <a:extLst>
              <a:ext uri="{FF2B5EF4-FFF2-40B4-BE49-F238E27FC236}">
                <a16:creationId xmlns:a16="http://schemas.microsoft.com/office/drawing/2014/main" id="{9A93D9E2-677E-409A-85C8-1F443484EA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4" name="Дата 23">
            <a:extLst>
              <a:ext uri="{FF2B5EF4-FFF2-40B4-BE49-F238E27FC236}">
                <a16:creationId xmlns:a16="http://schemas.microsoft.com/office/drawing/2014/main" id="{CFFF6D29-A6D3-40A7-83B1-270A95AB3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84F8AC4-9150-4149-BA5D-0A1678188580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34DD7164-9947-496C-ACFB-4D5161EA8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8B7458CE-645B-499C-BBBA-30B68E73C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A3DA3459-2959-4DCA-993B-9E9909340C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B331285-7E13-4D84-B5D8-7F064390634D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88" r:id="rId2"/>
    <p:sldLayoutId id="2147484494" r:id="rId3"/>
    <p:sldLayoutId id="2147484489" r:id="rId4"/>
    <p:sldLayoutId id="2147484495" r:id="rId5"/>
    <p:sldLayoutId id="2147484490" r:id="rId6"/>
    <p:sldLayoutId id="2147484496" r:id="rId7"/>
    <p:sldLayoutId id="2147484497" r:id="rId8"/>
    <p:sldLayoutId id="2147484498" r:id="rId9"/>
    <p:sldLayoutId id="2147484491" r:id="rId10"/>
    <p:sldLayoutId id="2147484492" r:id="rId11"/>
  </p:sldLayoutIdLst>
  <p:transition spd="med">
    <p:pull dir="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>
            <a:extLst>
              <a:ext uri="{FF2B5EF4-FFF2-40B4-BE49-F238E27FC236}">
                <a16:creationId xmlns:a16="http://schemas.microsoft.com/office/drawing/2014/main" id="{E6E7D07F-404C-484A-AAB3-5E0DB86EC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057485"/>
            <a:ext cx="80105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2200" dirty="0">
                <a:solidFill>
                  <a:srgbClr val="003399"/>
                </a:solidFill>
                <a:cs typeface="Times New Roman" panose="02020603050405020304" pitchFamily="18" charset="0"/>
              </a:rPr>
              <a:t>Дисциплина</a:t>
            </a:r>
            <a:r>
              <a:rPr lang="en-US" altLang="ru-RU" sz="2200" dirty="0">
                <a:solidFill>
                  <a:srgbClr val="003399"/>
                </a:solidFill>
                <a:cs typeface="Times New Roman" panose="02020603050405020304" pitchFamily="18" charset="0"/>
              </a:rPr>
              <a:t>: </a:t>
            </a:r>
            <a:r>
              <a:rPr lang="ru-RU" altLang="ru-RU" sz="2200" dirty="0">
                <a:solidFill>
                  <a:srgbClr val="003399"/>
                </a:solidFill>
                <a:cs typeface="Times New Roman" panose="02020603050405020304" pitchFamily="18" charset="0"/>
              </a:rPr>
              <a:t>Системы автоматизированного проектирования</a:t>
            </a:r>
            <a:endParaRPr lang="en-US" altLang="ru-RU" sz="22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algn="ctr"/>
            <a:endParaRPr lang="ru-RU" alt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0" i="0" dirty="0">
                <a:cs typeface="Times New Roman" panose="02020603050405020304" pitchFamily="18" charset="0"/>
              </a:rPr>
              <a:t>для 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студентов образовательных программ</a:t>
            </a:r>
          </a:p>
          <a:p>
            <a:pPr algn="ctr"/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6</a:t>
            </a:r>
            <a:r>
              <a:rPr lang="en-US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07101 «Автоматизация и управление»</a:t>
            </a:r>
          </a:p>
          <a:p>
            <a:pPr algn="ctr"/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6</a:t>
            </a:r>
            <a:r>
              <a:rPr lang="en-US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07102 «Встроенные цифровые системы управления»</a:t>
            </a:r>
          </a:p>
          <a:p>
            <a:pPr algn="ctr"/>
            <a:endParaRPr lang="ru-RU" alt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solidFill>
                  <a:srgbClr val="003399"/>
                </a:solidFill>
                <a:cs typeface="Times New Roman" panose="02020603050405020304" pitchFamily="18" charset="0"/>
              </a:rPr>
              <a:t>Лекция 7. Стадии создания САПР</a:t>
            </a:r>
          </a:p>
          <a:p>
            <a:pPr algn="ctr"/>
            <a:endParaRPr lang="ru-RU" altLang="ru-RU" sz="2200" b="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Автор курса</a:t>
            </a:r>
            <a:r>
              <a:rPr lang="en-US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Булатбаева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Юлия Феликсовна</a:t>
            </a:r>
          </a:p>
          <a:p>
            <a:pPr algn="ctr"/>
            <a:r>
              <a:rPr lang="en-US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PhD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, доцент кафедры АПП </a:t>
            </a:r>
          </a:p>
        </p:txBody>
      </p:sp>
      <p:sp>
        <p:nvSpPr>
          <p:cNvPr id="9219" name="TextBox 6">
            <a:extLst>
              <a:ext uri="{FF2B5EF4-FFF2-40B4-BE49-F238E27FC236}">
                <a16:creationId xmlns:a16="http://schemas.microsoft.com/office/drawing/2014/main" id="{E11626B6-A6DE-42F8-9DE0-7869B05B9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"/>
            <a:ext cx="81216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2200" b="0" i="0">
                <a:solidFill>
                  <a:schemeClr val="tx1"/>
                </a:solidFill>
                <a:cs typeface="Times New Roman" panose="02020603050405020304" pitchFamily="18" charset="0"/>
              </a:rPr>
              <a:t>НАО </a:t>
            </a:r>
            <a:r>
              <a:rPr lang="en-US" altLang="ru-RU" sz="2200" b="0" i="0">
                <a:solidFill>
                  <a:schemeClr val="tx1"/>
                </a:solidFill>
                <a:cs typeface="Times New Roman" panose="02020603050405020304" pitchFamily="18" charset="0"/>
              </a:rPr>
              <a:t>“</a:t>
            </a:r>
            <a:r>
              <a:rPr lang="ru-RU" altLang="ru-RU" sz="2200" b="0" i="0">
                <a:solidFill>
                  <a:schemeClr val="tx1"/>
                </a:solidFill>
                <a:cs typeface="Times New Roman" panose="02020603050405020304" pitchFamily="18" charset="0"/>
              </a:rPr>
              <a:t>Карагандинский технический университет </a:t>
            </a:r>
          </a:p>
          <a:p>
            <a:pPr algn="ctr"/>
            <a:r>
              <a:rPr lang="ru-RU" altLang="ru-RU" sz="2200" b="0" i="0">
                <a:solidFill>
                  <a:schemeClr val="tx1"/>
                </a:solidFill>
                <a:cs typeface="Times New Roman" panose="02020603050405020304" pitchFamily="18" charset="0"/>
              </a:rPr>
              <a:t>имени Абылкаса Сагинова</a:t>
            </a:r>
            <a:r>
              <a:rPr lang="en-US" altLang="ru-RU" sz="2200" b="0" i="0">
                <a:solidFill>
                  <a:schemeClr val="tx1"/>
                </a:solidFill>
                <a:cs typeface="Times New Roman" panose="02020603050405020304" pitchFamily="18" charset="0"/>
              </a:rPr>
              <a:t>”</a:t>
            </a:r>
            <a:endParaRPr lang="ru-RU" altLang="ru-RU" sz="2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6912B6D2-8681-4372-AFDC-1BBB3EA3E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662488"/>
            <a:ext cx="20256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5">
            <a:extLst>
              <a:ext uri="{FF2B5EF4-FFF2-40B4-BE49-F238E27FC236}">
                <a16:creationId xmlns:a16="http://schemas.microsoft.com/office/drawing/2014/main" id="{12F6BDE5-A8B4-49A9-ABA0-109BF51EB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4368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9CF59541-4A5C-4957-9909-418E2F7BD5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D6EDE2-9276-409C-9422-C29270126C8F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D4D36C7-84EF-4998-824D-88AF0FAB0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19460" name="TextBox 6">
            <a:extLst>
              <a:ext uri="{FF2B5EF4-FFF2-40B4-BE49-F238E27FC236}">
                <a16:creationId xmlns:a16="http://schemas.microsoft.com/office/drawing/2014/main" id="{2C8493D3-5C14-43BC-854E-A6988E298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1606"/>
            <a:ext cx="7775575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9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2400" dirty="0">
                <a:solidFill>
                  <a:srgbClr val="0066CC"/>
                </a:solidFill>
                <a:cs typeface="Times New Roman" panose="02020603050405020304" pitchFamily="18" charset="0"/>
              </a:rPr>
              <a:t>Основные разделы технико-</a:t>
            </a:r>
          </a:p>
          <a:p>
            <a:pPr algn="ctr"/>
            <a:r>
              <a:rPr lang="ru-RU" altLang="ru-RU" sz="2400" dirty="0">
                <a:solidFill>
                  <a:srgbClr val="0066CC"/>
                </a:solidFill>
                <a:cs typeface="Times New Roman" panose="02020603050405020304" pitchFamily="18" charset="0"/>
              </a:rPr>
              <a:t>экономического обоснования САПР:</a:t>
            </a:r>
          </a:p>
          <a:p>
            <a:pPr algn="ctr"/>
            <a:endParaRPr lang="ru-RU" altLang="ru-RU" sz="2400" dirty="0">
              <a:solidFill>
                <a:srgbClr val="0066CC"/>
              </a:solidFill>
              <a:cs typeface="Times New Roman" panose="02020603050405020304" pitchFamily="18" charset="0"/>
            </a:endParaRPr>
          </a:p>
          <a:p>
            <a:pPr indent="0" algn="just"/>
            <a:r>
              <a:rPr lang="ru-RU" altLang="ru-RU" sz="2400" i="0" dirty="0">
                <a:solidFill>
                  <a:schemeClr val="tx1"/>
                </a:solidFill>
                <a:cs typeface="Times New Roman" panose="02020603050405020304" pitchFamily="18" charset="0"/>
              </a:rPr>
              <a:t>5. Требования к совместимости САПР с другими автоматизируемыми системами.</a:t>
            </a:r>
          </a:p>
          <a:p>
            <a:pPr indent="0" algn="just"/>
            <a:endParaRPr lang="ru-RU" altLang="ru-RU" sz="240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indent="0" algn="just"/>
            <a:r>
              <a:rPr lang="ru-RU" altLang="ru-RU" sz="2400" i="0" dirty="0">
                <a:solidFill>
                  <a:schemeClr val="tx1"/>
                </a:solidFill>
                <a:cs typeface="Times New Roman" panose="02020603050405020304" pitchFamily="18" charset="0"/>
              </a:rPr>
              <a:t>6. Условия размещения и функционирования КСАП.</a:t>
            </a:r>
          </a:p>
          <a:p>
            <a:pPr indent="0" algn="just"/>
            <a:endParaRPr lang="ru-RU" altLang="ru-RU" sz="240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Font typeface="Gill Sans MT" panose="020B0502020104020203" pitchFamily="34" charset="0"/>
              <a:buAutoNum type="arabicPeriod" startAt="7"/>
            </a:pPr>
            <a:r>
              <a:rPr lang="ru-RU" altLang="ru-RU" sz="2400" i="0" dirty="0">
                <a:solidFill>
                  <a:schemeClr val="tx1"/>
                </a:solidFill>
              </a:rPr>
              <a:t>Рекомендации по включению в САПР существующих средств автоматизации и/или автоматизированных процедур.</a:t>
            </a:r>
          </a:p>
          <a:p>
            <a:pPr algn="just">
              <a:buFont typeface="Gill Sans MT" panose="020B0502020104020203" pitchFamily="34" charset="0"/>
              <a:buAutoNum type="arabicPeriod" startAt="7"/>
            </a:pPr>
            <a:endParaRPr lang="ru-RU" altLang="ru-RU" sz="2400" i="0" dirty="0">
              <a:solidFill>
                <a:schemeClr val="tx1"/>
              </a:solidFill>
            </a:endParaRPr>
          </a:p>
          <a:p>
            <a:pPr algn="just">
              <a:buFont typeface="Gill Sans MT" panose="020B0502020104020203" pitchFamily="34" charset="0"/>
              <a:buAutoNum type="arabicPeriod" startAt="7"/>
            </a:pPr>
            <a:r>
              <a:rPr lang="ru-RU" altLang="ru-RU" sz="2400" i="0" dirty="0">
                <a:solidFill>
                  <a:schemeClr val="tx1"/>
                </a:solidFill>
              </a:rPr>
              <a:t>Требования к срокам ввода САПР в действие и другие ограничения на процесс создания системы.</a:t>
            </a:r>
          </a:p>
          <a:p>
            <a:pPr algn="just">
              <a:buFont typeface="Gill Sans MT" panose="020B0502020104020203" pitchFamily="34" charset="0"/>
              <a:buAutoNum type="arabicPeriod" startAt="7"/>
            </a:pPr>
            <a:endParaRPr lang="ru-RU" altLang="ru-RU" sz="2400" i="0" dirty="0">
              <a:solidFill>
                <a:schemeClr val="tx1"/>
              </a:solidFill>
            </a:endParaRPr>
          </a:p>
          <a:p>
            <a:pPr algn="just"/>
            <a:endParaRPr lang="ru-RU" altLang="ru-RU" sz="1400" dirty="0">
              <a:solidFill>
                <a:srgbClr val="0066CC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48CC11-D48B-4959-B4BF-ECC040352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260483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9CF59541-4A5C-4957-9909-418E2F7BD5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D6EDE2-9276-409C-9422-C29270126C8F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D4D36C7-84EF-4998-824D-88AF0FAB0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19460" name="TextBox 6">
            <a:extLst>
              <a:ext uri="{FF2B5EF4-FFF2-40B4-BE49-F238E27FC236}">
                <a16:creationId xmlns:a16="http://schemas.microsoft.com/office/drawing/2014/main" id="{2C8493D3-5C14-43BC-854E-A6988E298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618" y="1117626"/>
            <a:ext cx="7775575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9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2400" dirty="0">
                <a:solidFill>
                  <a:srgbClr val="0066CC"/>
                </a:solidFill>
                <a:cs typeface="Times New Roman" panose="02020603050405020304" pitchFamily="18" charset="0"/>
              </a:rPr>
              <a:t>Основные разделы технико-</a:t>
            </a:r>
          </a:p>
          <a:p>
            <a:pPr algn="ctr"/>
            <a:r>
              <a:rPr lang="ru-RU" altLang="ru-RU" sz="2400" dirty="0">
                <a:solidFill>
                  <a:srgbClr val="0066CC"/>
                </a:solidFill>
                <a:cs typeface="Times New Roman" panose="02020603050405020304" pitchFamily="18" charset="0"/>
              </a:rPr>
              <a:t>экономического обоснования САПР:</a:t>
            </a:r>
          </a:p>
          <a:p>
            <a:pPr algn="ctr"/>
            <a:endParaRPr lang="ru-RU" altLang="ru-RU" sz="2400" dirty="0">
              <a:solidFill>
                <a:srgbClr val="0066CC"/>
              </a:solidFill>
              <a:cs typeface="Times New Roman" panose="02020603050405020304" pitchFamily="18" charset="0"/>
            </a:endParaRPr>
          </a:p>
          <a:p>
            <a:pPr indent="0" algn="just"/>
            <a:r>
              <a:rPr lang="ru-RU" altLang="ru-RU" sz="2400" i="0" dirty="0">
                <a:solidFill>
                  <a:schemeClr val="tx1"/>
                </a:solidFill>
              </a:rPr>
              <a:t>9. Описание содержания и параметров автоматизируемых проектных процедур и операций.</a:t>
            </a:r>
          </a:p>
          <a:p>
            <a:pPr indent="0" algn="just"/>
            <a:endParaRPr lang="ru-RU" altLang="ru-RU" sz="2400" i="0" dirty="0">
              <a:solidFill>
                <a:schemeClr val="tx1"/>
              </a:solidFill>
            </a:endParaRPr>
          </a:p>
          <a:p>
            <a:pPr indent="0" algn="just"/>
            <a:r>
              <a:rPr lang="ru-RU" altLang="ru-RU" sz="2400" i="0" dirty="0">
                <a:solidFill>
                  <a:schemeClr val="tx1"/>
                </a:solidFill>
              </a:rPr>
              <a:t>10. Описание основных информационных потребностей проектных процедур и пользователей САПР.</a:t>
            </a:r>
          </a:p>
          <a:p>
            <a:pPr indent="0" algn="just"/>
            <a:endParaRPr lang="ru-RU" altLang="ru-RU" sz="2400" i="0" dirty="0">
              <a:solidFill>
                <a:schemeClr val="tx1"/>
              </a:solidFill>
            </a:endParaRPr>
          </a:p>
          <a:p>
            <a:pPr indent="0" algn="just"/>
            <a:r>
              <a:rPr lang="ru-RU" altLang="ru-RU" sz="2400" i="0" dirty="0">
                <a:solidFill>
                  <a:schemeClr val="tx1"/>
                </a:solidFill>
              </a:rPr>
              <a:t>11. Объемно-временные характеристики информационных потоков в автоматизируемой системе.</a:t>
            </a:r>
          </a:p>
          <a:p>
            <a:pPr algn="just"/>
            <a:endParaRPr lang="ru-RU" altLang="ru-RU" sz="1400" dirty="0">
              <a:solidFill>
                <a:srgbClr val="0066CC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48CC11-D48B-4959-B4BF-ECC040352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009" y="187351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131575"/>
      </p:ext>
    </p:extLst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5587DC0E-BE51-4827-8C18-90C33DCF0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AF26D2-2872-41BB-9189-86277A6FE184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A6F943E-364E-40BA-80CF-64D3C10A0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C1351A-243A-4E08-82C8-AEF8C5AB23A9}"/>
              </a:ext>
            </a:extLst>
          </p:cNvPr>
          <p:cNvSpPr txBox="1"/>
          <p:nvPr/>
        </p:nvSpPr>
        <p:spPr>
          <a:xfrm>
            <a:off x="1524000" y="553959"/>
            <a:ext cx="6324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Техническое задание (ТЗ)</a:t>
            </a:r>
            <a:endParaRPr lang="ru-RU" i="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DE5CEB-D921-40F2-ACF2-3AFE71DA4BA5}"/>
              </a:ext>
            </a:extLst>
          </p:cNvPr>
          <p:cNvSpPr txBox="1"/>
          <p:nvPr/>
        </p:nvSpPr>
        <p:spPr>
          <a:xfrm>
            <a:off x="1069974" y="1371600"/>
            <a:ext cx="77692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/>
            <a:r>
              <a:rPr lang="ru-RU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на этой стадии проводятся в три этапа, обязательным из которых является последний: </a:t>
            </a:r>
          </a:p>
          <a:p>
            <a:pPr indent="540385" algn="just"/>
            <a:endParaRPr lang="ru-RU" sz="240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rabicParenR"/>
            </a:pPr>
            <a:r>
              <a:rPr lang="ru-RU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 научно-исследовательской работы;</a:t>
            </a:r>
          </a:p>
          <a:p>
            <a:pPr lvl="1" algn="just"/>
            <a:endParaRPr lang="ru-RU" sz="240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/>
            <a:r>
              <a:rPr lang="ru-RU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разработка аванпроекта САПР;</a:t>
            </a:r>
          </a:p>
          <a:p>
            <a:pPr lvl="1" algn="just"/>
            <a:endParaRPr lang="ru-RU" sz="240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/>
            <a:r>
              <a:rPr lang="ru-RU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разработка технического задания на создание САПР.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D0D2B9-4D92-4AD5-AABB-9223EEBBB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2" y="223848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480206"/>
      </p:ext>
    </p:extLst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5587DC0E-BE51-4827-8C18-90C33DCF0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AF26D2-2872-41BB-9189-86277A6FE184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A6F943E-364E-40BA-80CF-64D3C10A0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C1351A-243A-4E08-82C8-AEF8C5AB23A9}"/>
              </a:ext>
            </a:extLst>
          </p:cNvPr>
          <p:cNvSpPr txBox="1"/>
          <p:nvPr/>
        </p:nvSpPr>
        <p:spPr>
          <a:xfrm>
            <a:off x="1371600" y="1143000"/>
            <a:ext cx="7848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/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Этап 1.</a:t>
            </a:r>
            <a:r>
              <a:rPr lang="ru-RU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 научно-исследовательской работы</a:t>
            </a:r>
            <a:r>
              <a:rPr lang="ru-RU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indent="540385" algn="just"/>
            <a:endParaRPr lang="ru-RU" sz="2400" i="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indent="540385" algn="just"/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НИР предназначена для определения возможностей, принципов и путей автоматизации проектных процедур и операций, выявленных на стадии исследования и обоснования создания САПР.</a:t>
            </a:r>
            <a:r>
              <a:rPr lang="ru-RU" sz="18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D0D2B9-4D92-4AD5-AABB-9223EEBBB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325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5587DC0E-BE51-4827-8C18-90C33DCF0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AF26D2-2872-41BB-9189-86277A6FE184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A6F943E-364E-40BA-80CF-64D3C10A0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C1351A-243A-4E08-82C8-AEF8C5AB23A9}"/>
              </a:ext>
            </a:extLst>
          </p:cNvPr>
          <p:cNvSpPr txBox="1"/>
          <p:nvPr/>
        </p:nvSpPr>
        <p:spPr>
          <a:xfrm>
            <a:off x="1295400" y="508610"/>
            <a:ext cx="770798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Этап 2. Разработка аванпроекта САПР</a:t>
            </a:r>
            <a:r>
              <a:rPr lang="ru-RU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sz="240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Целью данного этапа является завершение формирования внешнего проекта САПР, т. е. целостного описания системы проектирования в условиях автоматизации. Состав и порядок выполнения основных работ на этом этапе представлены на рисунке 1. </a:t>
            </a:r>
            <a:r>
              <a:rPr lang="ru-RU" sz="24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Разработка</a:t>
            </a:r>
            <a:endParaRPr lang="ru-RU" sz="1800" b="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058C8596-6581-4B4C-A94F-7F3236F00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68" y="3479523"/>
            <a:ext cx="2787848" cy="16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7BFC23-30B1-4F88-A449-0F0C7D60B236}"/>
              </a:ext>
            </a:extLst>
          </p:cNvPr>
          <p:cNvSpPr txBox="1"/>
          <p:nvPr/>
        </p:nvSpPr>
        <p:spPr>
          <a:xfrm>
            <a:off x="1298575" y="5384129"/>
            <a:ext cx="7772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000" b="0" i="0" dirty="0">
                <a:solidFill>
                  <a:srgbClr val="333333"/>
                </a:solidFill>
                <a:cs typeface="Times New Roman" panose="02020603050405020304" pitchFamily="18" charset="0"/>
              </a:rPr>
              <a:t>Рисунок 1 - 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 и порядок выполнения основных работ</a:t>
            </a:r>
            <a:endParaRPr lang="en-US" altLang="ru-RU" sz="2000" b="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b="0" i="0" dirty="0">
                <a:solidFill>
                  <a:srgbClr val="333333"/>
                </a:solidFill>
                <a:cs typeface="Times New Roman" panose="02020603050405020304" pitchFamily="18" charset="0"/>
              </a:rPr>
              <a:t>https://swsu.ru/sveden/files/SAPR_SOLIDWORKS_YAcun_S.F._Bezmen_P.A.pdf</a:t>
            </a:r>
            <a:r>
              <a:rPr lang="ru-RU" altLang="ru-RU" sz="2000" b="0" i="0" dirty="0">
                <a:solidFill>
                  <a:srgbClr val="333333"/>
                </a:solidFill>
                <a:cs typeface="Times New Roman" panose="02020603050405020304" pitchFamily="18" charset="0"/>
              </a:rPr>
              <a:t>  </a:t>
            </a:r>
            <a:endParaRPr lang="ru-RU" altLang="ru-RU" sz="2000" b="0" i="0" dirty="0"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D0D2B9-4D92-4AD5-AABB-9223EEBBB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43393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583809"/>
      </p:ext>
    </p:extLst>
  </p:cSld>
  <p:clrMapOvr>
    <a:masterClrMapping/>
  </p:clrMapOvr>
  <p:transition spd="med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6222AD6-6C5F-4501-8353-578D4C3B2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F6993B-E27A-46AF-9ED8-EC66DD67877C}"/>
              </a:ext>
            </a:extLst>
          </p:cNvPr>
          <p:cNvSpPr txBox="1"/>
          <p:nvPr/>
        </p:nvSpPr>
        <p:spPr>
          <a:xfrm>
            <a:off x="1143000" y="1295400"/>
            <a:ext cx="7772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buAutoNum type="arabicPeriod"/>
              <a:tabLst>
                <a:tab pos="540385" algn="l"/>
              </a:tabLst>
            </a:pP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функциональных подсистем САПР</a:t>
            </a:r>
            <a:r>
              <a:rPr lang="ru-RU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lvl="0" algn="just">
              <a:tabLst>
                <a:tab pos="540385" algn="l"/>
              </a:tabLst>
            </a:pPr>
            <a:endParaRPr lang="ru-RU" sz="2400" i="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lvl="0" algn="just">
              <a:tabLst>
                <a:tab pos="540385" algn="l"/>
              </a:tabLst>
            </a:pPr>
            <a:r>
              <a:rPr lang="ru-RU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Функциональные подсистемы САПР формируются на основе множества функций (проектных процедур и операций), выбранных для автоматизации на предыдущей стадии. Результатом этой процедуры является перечень проектирующих и обслуживающих подсистем САПР, а также структура каждой подсистемы. Элементами (компонентами) такой структуры являются комплексы задач, каждый из которых реализует логически законченную часть проектной процедуры (операции).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F35E52-084D-4795-B9C5-91110ACE3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76" y="333495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790469"/>
      </p:ext>
    </p:extLst>
  </p:cSld>
  <p:clrMapOvr>
    <a:masterClrMapping/>
  </p:clrMapOvr>
  <p:transition spd="med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4CFCA03-73C6-4B12-8D38-32DB73817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1A8100-B292-4E69-AFBD-9990222F0120}"/>
              </a:ext>
            </a:extLst>
          </p:cNvPr>
          <p:cNvSpPr txBox="1"/>
          <p:nvPr/>
        </p:nvSpPr>
        <p:spPr>
          <a:xfrm>
            <a:off x="1219200" y="1447800"/>
            <a:ext cx="7696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540385" algn="l"/>
              </a:tabLst>
            </a:pP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Разработка функциональной структуры САПР</a:t>
            </a:r>
            <a:r>
              <a:rPr lang="ru-RU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lvl="0" algn="just">
              <a:tabLst>
                <a:tab pos="540385" algn="l"/>
              </a:tabLst>
            </a:pPr>
            <a:endParaRPr lang="ru-RU" sz="2400" i="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lvl="0" algn="just">
              <a:tabLst>
                <a:tab pos="540385" algn="l"/>
              </a:tabLst>
            </a:pPr>
            <a:r>
              <a:rPr lang="ru-RU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Функциональная структура САПР представляет собой нагруженный ориентированный граф, вершины которого соответствуют функциональным подсистемам или комплексам задач, а дуги — информационным связям между ними. Вершины графа нагружаются ориентировочными значениями параметров, характеризующих потребности комплексов задач в вычислительных ресурсах, а дуги — объемно-временными характеристиками информационных потоков.</a:t>
            </a:r>
          </a:p>
        </p:txBody>
      </p:sp>
      <p:pic>
        <p:nvPicPr>
          <p:cNvPr id="4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FCE5337E-58EF-4894-80FE-B41F152E10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61375" y="292582"/>
            <a:ext cx="304800" cy="3048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823489-C9DE-4908-BFC6-959F1828D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978" y="142062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10829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F658BD3-1A50-4561-8622-D5C58C060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34806-51EF-4D50-9FCB-794B61D1D974}"/>
              </a:ext>
            </a:extLst>
          </p:cNvPr>
          <p:cNvSpPr txBox="1"/>
          <p:nvPr/>
        </p:nvSpPr>
        <p:spPr>
          <a:xfrm>
            <a:off x="1219200" y="1143000"/>
            <a:ext cx="76962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540385" algn="l"/>
                <a:tab pos="3982720" algn="l"/>
              </a:tabLst>
            </a:pPr>
            <a:r>
              <a:rPr lang="ru-RU" sz="2400" b="1" i="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i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функционально-топологической структуры САПР</a:t>
            </a:r>
            <a:r>
              <a:rPr lang="ru-RU" sz="2400" i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основной задачей на стадии ТЗ. </a:t>
            </a:r>
          </a:p>
          <a:p>
            <a:pPr lvl="0" algn="just">
              <a:tabLst>
                <a:tab pos="540385" algn="l"/>
                <a:tab pos="3982720" algn="l"/>
              </a:tabLst>
            </a:pPr>
            <a:endParaRPr lang="ru-RU" sz="2400" i="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tabLst>
                <a:tab pos="540385" algn="l"/>
                <a:tab pos="3982720" algn="l"/>
              </a:tabLst>
            </a:pPr>
            <a:r>
              <a:rPr lang="ru-RU" sz="2400" i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 стадии ТЗ допускается оставлять некоторое подмножество вершин функциональной структуры свободными, не привязывая соответствующие комплексы задач к конкретным пунктам обработки информации. Окончательное их закрепление, а также выбор типов вычислительных средств и каналов передачи данных осуществляется при разработке архитектуры системы, как правило, на следующей стадии создания САПР.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9138FB-5557-47E1-81FC-A9016F039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34" y="2286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027113"/>
      </p:ext>
    </p:extLst>
  </p:cSld>
  <p:clrMapOvr>
    <a:masterClrMapping/>
  </p:clrMapOvr>
  <p:transition spd="med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F76B506-2269-4FCE-9B5B-1BF42839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404949-64C8-4857-9C3F-DCBEFD907214}"/>
              </a:ext>
            </a:extLst>
          </p:cNvPr>
          <p:cNvSpPr txBox="1"/>
          <p:nvPr/>
        </p:nvSpPr>
        <p:spPr>
          <a:xfrm>
            <a:off x="1204143" y="1905000"/>
            <a:ext cx="7620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540385" algn="l"/>
                <a:tab pos="3982720" algn="l"/>
              </a:tabLst>
            </a:pP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Разработка внешнего представления технологии автоматизированного проектирования</a:t>
            </a:r>
            <a:r>
              <a:rPr lang="ru-RU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lvl="0" algn="just">
              <a:tabLst>
                <a:tab pos="540385" algn="l"/>
                <a:tab pos="3982720" algn="l"/>
              </a:tabLst>
            </a:pPr>
            <a:endParaRPr lang="ru-RU" sz="240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tabLst>
                <a:tab pos="540385" algn="l"/>
                <a:tab pos="3982720" algn="l"/>
              </a:tabLst>
            </a:pPr>
            <a:r>
              <a:rPr lang="ru-RU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 работа заключается в описании последовательности и методики выполнения ручных и автоматизированных операций в процессе выполнения проектных процедур.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3876A3-A182-4DA0-B331-88F77ACDB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006" y="4572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399135"/>
      </p:ext>
    </p:extLst>
  </p:cSld>
  <p:clrMapOvr>
    <a:masterClrMapping/>
  </p:clrMapOvr>
  <p:transition spd="med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1">
            <a:extLst>
              <a:ext uri="{FF2B5EF4-FFF2-40B4-BE49-F238E27FC236}">
                <a16:creationId xmlns:a16="http://schemas.microsoft.com/office/drawing/2014/main" id="{3E45E1E8-9D70-4670-A498-C4C72F40C5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F41CB183-43F2-4D4B-877A-FE01B544D714}" type="slidenum">
              <a:rPr lang="ru-RU" altLang="ru-RU" sz="1200" smtClean="0">
                <a:solidFill>
                  <a:srgbClr val="B5A788"/>
                </a:solidFill>
              </a:rPr>
              <a:pPr/>
              <a:t>19</a:t>
            </a:fld>
            <a:endParaRPr lang="ru-RU" altLang="ru-RU" sz="1200">
              <a:solidFill>
                <a:srgbClr val="B5A78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65160E-64FC-4332-8326-8EAAFE98408E}"/>
              </a:ext>
            </a:extLst>
          </p:cNvPr>
          <p:cNvSpPr txBox="1"/>
          <p:nvPr/>
        </p:nvSpPr>
        <p:spPr>
          <a:xfrm>
            <a:off x="990600" y="106363"/>
            <a:ext cx="8001000" cy="67405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indent="539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400" i="0" dirty="0">
                <a:solidFill>
                  <a:srgbClr val="0066CC"/>
                </a:solidFill>
                <a:cs typeface="Times New Roman" panose="02020603050405020304" pitchFamily="18" charset="0"/>
              </a:rPr>
              <a:t>ТЗ должно содержать следующие</a:t>
            </a:r>
          </a:p>
          <a:p>
            <a:pPr algn="just"/>
            <a:r>
              <a:rPr lang="ru-RU" altLang="ru-RU" sz="2400" i="0" dirty="0">
                <a:solidFill>
                  <a:srgbClr val="0066CC"/>
                </a:solidFill>
                <a:cs typeface="Times New Roman" panose="02020603050405020304" pitchFamily="18" charset="0"/>
              </a:rPr>
              <a:t> основные разделы:</a:t>
            </a:r>
          </a:p>
          <a:p>
            <a:pPr algn="just"/>
            <a:endParaRPr lang="ru-RU" altLang="ru-RU" sz="2400" b="0" i="0" dirty="0">
              <a:cs typeface="Times New Roman" panose="02020603050405020304" pitchFamily="18" charset="0"/>
            </a:endParaRPr>
          </a:p>
          <a:p>
            <a:pPr algn="just">
              <a:buFont typeface="Gill Sans MT" panose="020B0502020104020203" pitchFamily="34" charset="0"/>
              <a:buAutoNum type="arabicPeriod"/>
            </a:pPr>
            <a:r>
              <a:rPr lang="ru-RU" altLang="ru-RU" sz="2400" i="0" dirty="0">
                <a:solidFill>
                  <a:srgbClr val="333333"/>
                </a:solidFill>
                <a:cs typeface="Times New Roman" panose="02020603050405020304" pitchFamily="18" charset="0"/>
              </a:rPr>
              <a:t>«Наименование и область применения»</a:t>
            </a:r>
            <a:r>
              <a:rPr lang="ru-RU" altLang="ru-RU" sz="2400" b="0" i="0" dirty="0">
                <a:solidFill>
                  <a:srgbClr val="333333"/>
                </a:solidFill>
                <a:cs typeface="Times New Roman" panose="02020603050405020304" pitchFamily="18" charset="0"/>
              </a:rPr>
              <a:t>, где указывают полное наименование системы и краткую характеристику области ее применения;</a:t>
            </a:r>
          </a:p>
          <a:p>
            <a:pPr algn="just">
              <a:buFont typeface="Gill Sans MT" panose="020B0502020104020203" pitchFamily="34" charset="0"/>
              <a:buAutoNum type="arabicPeriod"/>
            </a:pPr>
            <a:endParaRPr lang="ru-RU" altLang="ru-RU" sz="2400" b="0" i="0" dirty="0">
              <a:cs typeface="Times New Roman" panose="02020603050405020304" pitchFamily="18" charset="0"/>
            </a:endParaRPr>
          </a:p>
          <a:p>
            <a:pPr algn="just">
              <a:buFont typeface="Gill Sans MT" panose="020B0502020104020203" pitchFamily="34" charset="0"/>
              <a:buAutoNum type="arabicPeriod"/>
            </a:pPr>
            <a:r>
              <a:rPr lang="ru-RU" altLang="ru-RU" sz="2400" i="0" dirty="0">
                <a:solidFill>
                  <a:srgbClr val="333333"/>
                </a:solidFill>
                <a:cs typeface="Times New Roman" panose="02020603050405020304" pitchFamily="18" charset="0"/>
              </a:rPr>
              <a:t>«Основание для создания», </a:t>
            </a:r>
            <a:r>
              <a:rPr lang="ru-RU" altLang="ru-RU" sz="2400" b="0" i="0" dirty="0">
                <a:solidFill>
                  <a:srgbClr val="333333"/>
                </a:solidFill>
                <a:cs typeface="Times New Roman" panose="02020603050405020304" pitchFamily="18" charset="0"/>
              </a:rPr>
              <a:t>где указывают наименование директивных документов, на основании которых создается САПР;</a:t>
            </a:r>
          </a:p>
          <a:p>
            <a:pPr algn="just">
              <a:buFont typeface="Gill Sans MT" panose="020B0502020104020203" pitchFamily="34" charset="0"/>
              <a:buAutoNum type="arabicPeriod"/>
            </a:pPr>
            <a:endParaRPr lang="ru-RU" altLang="ru-RU" sz="2400" b="0" i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algn="just">
              <a:buFont typeface="Gill Sans MT" panose="020B0502020104020203" pitchFamily="34" charset="0"/>
              <a:buAutoNum type="arabicPeriod"/>
            </a:pPr>
            <a:r>
              <a:rPr lang="ru-RU" altLang="ru-RU" sz="2400" i="0" dirty="0">
                <a:solidFill>
                  <a:srgbClr val="333333"/>
                </a:solidFill>
                <a:cs typeface="Times New Roman" panose="02020603050405020304" pitchFamily="18" charset="0"/>
              </a:rPr>
              <a:t>«Характеристика объектов проектирования», </a:t>
            </a:r>
            <a:r>
              <a:rPr lang="ru-RU" altLang="ru-RU" sz="2400" b="0" i="0" dirty="0">
                <a:solidFill>
                  <a:srgbClr val="333333"/>
                </a:solidFill>
                <a:cs typeface="Times New Roman" panose="02020603050405020304" pitchFamily="18" charset="0"/>
              </a:rPr>
              <a:t>где приводят сведения о назначении, составе, условиях применения объектов проектирования;</a:t>
            </a:r>
          </a:p>
          <a:p>
            <a:pPr algn="just">
              <a:buFont typeface="Gill Sans MT" panose="020B0502020104020203" pitchFamily="34" charset="0"/>
              <a:buAutoNum type="arabicPeriod"/>
            </a:pPr>
            <a:endParaRPr lang="ru-RU" altLang="ru-RU" sz="2400" i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algn="just">
              <a:buFont typeface="Gill Sans MT" panose="020B0502020104020203" pitchFamily="34" charset="0"/>
              <a:buAutoNum type="arabicPeriod"/>
            </a:pPr>
            <a:r>
              <a:rPr lang="ru-RU" altLang="ru-RU" sz="2400" i="0" dirty="0">
                <a:solidFill>
                  <a:srgbClr val="333333"/>
                </a:solidFill>
                <a:cs typeface="Times New Roman" panose="02020603050405020304" pitchFamily="18" charset="0"/>
              </a:rPr>
              <a:t>«Цель и назначение», </a:t>
            </a:r>
            <a:r>
              <a:rPr lang="ru-RU" altLang="ru-RU" sz="2400" b="0" i="0" dirty="0">
                <a:solidFill>
                  <a:srgbClr val="333333"/>
                </a:solidFill>
                <a:cs typeface="Times New Roman" panose="02020603050405020304" pitchFamily="18" charset="0"/>
              </a:rPr>
              <a:t>где перечисляют цель создания САПР, ее назначение и критерий эффективности ее функционирования;</a:t>
            </a:r>
            <a:endParaRPr lang="ru-RU" altLang="ru-RU" sz="2400" b="0" i="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B0B9B6-AF52-4A6D-897E-7665542DE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06363"/>
            <a:ext cx="1227137" cy="96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261F8B-C835-4146-87BF-FB97658FFE8F}"/>
              </a:ext>
            </a:extLst>
          </p:cNvPr>
          <p:cNvSpPr txBox="1"/>
          <p:nvPr/>
        </p:nvSpPr>
        <p:spPr>
          <a:xfrm>
            <a:off x="1295400" y="914400"/>
            <a:ext cx="7467600" cy="36963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План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ts val="1400"/>
              <a:tabLst>
                <a:tab pos="685800" algn="l"/>
              </a:tabLst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ts val="1400"/>
              <a:tabLst>
                <a:tab pos="685800" algn="l"/>
              </a:tabLs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1 Исследование и обоснование создания САПР </a:t>
            </a:r>
          </a:p>
          <a:p>
            <a:pPr lvl="0" algn="just">
              <a:spcBef>
                <a:spcPts val="0"/>
              </a:spcBef>
              <a:buSzPts val="1400"/>
              <a:tabLst>
                <a:tab pos="685800" algn="l"/>
              </a:tabLst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ts val="1400"/>
              <a:tabLst>
                <a:tab pos="685800" algn="l"/>
              </a:tabLs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2 Техническое задание</a:t>
            </a:r>
          </a:p>
          <a:p>
            <a:pPr algn="just"/>
            <a:endParaRPr lang="ru-RU" altLang="ru-RU" sz="2400" i="0" dirty="0">
              <a:solidFill>
                <a:schemeClr val="tx1"/>
              </a:solidFill>
            </a:endParaRPr>
          </a:p>
          <a:p>
            <a:endParaRPr lang="ru-RU" altLang="ru-RU" sz="2400" i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>
              <a:tabLst>
                <a:tab pos="457200" algn="l"/>
                <a:tab pos="4855369" algn="r"/>
              </a:tabLst>
              <a:defRPr/>
            </a:pP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0244" name="Рисунок 3">
            <a:extLst>
              <a:ext uri="{FF2B5EF4-FFF2-40B4-BE49-F238E27FC236}">
                <a16:creationId xmlns:a16="http://schemas.microsoft.com/office/drawing/2014/main" id="{64E4CE5A-9040-4B06-8256-0FF775EBF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388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>
            <a:extLst>
              <a:ext uri="{FF2B5EF4-FFF2-40B4-BE49-F238E27FC236}">
                <a16:creationId xmlns:a16="http://schemas.microsoft.com/office/drawing/2014/main" id="{27600590-D43F-4D0F-BAE0-F6F744CCAD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B4BD36BC-F7F2-4917-9859-F0CBA8E3DCE8}" type="slidenum">
              <a:rPr lang="ru-RU" altLang="ru-RU" sz="1200" smtClean="0">
                <a:solidFill>
                  <a:srgbClr val="B5A788"/>
                </a:solidFill>
              </a:rPr>
              <a:pPr/>
              <a:t>20</a:t>
            </a:fld>
            <a:endParaRPr lang="ru-RU" altLang="ru-RU" sz="1200">
              <a:solidFill>
                <a:srgbClr val="B5A78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220FFC-B4AD-4970-8249-16F26BD48CFA}"/>
              </a:ext>
            </a:extLst>
          </p:cNvPr>
          <p:cNvSpPr txBox="1"/>
          <p:nvPr/>
        </p:nvSpPr>
        <p:spPr>
          <a:xfrm>
            <a:off x="1069975" y="53975"/>
            <a:ext cx="8001000" cy="5630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tabLst>
                <a:tab pos="228600" algn="l"/>
              </a:tabLst>
              <a:defRPr/>
            </a:pPr>
            <a:r>
              <a:rPr lang="ru-RU" sz="2400" i="0" dirty="0">
                <a:solidFill>
                  <a:srgbClr val="333333"/>
                </a:solidFill>
              </a:rPr>
              <a:t>6. «Требования к САПР»:</a:t>
            </a:r>
          </a:p>
          <a:p>
            <a:pPr marL="576000" algn="just"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ru-RU" sz="2400" b="0" i="0" dirty="0">
                <a:solidFill>
                  <a:srgbClr val="333333"/>
                </a:solidFill>
              </a:rPr>
              <a:t> Общие требования;</a:t>
            </a:r>
          </a:p>
          <a:p>
            <a:pPr marL="576000" algn="just"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ru-RU" sz="2400" b="0" i="0" dirty="0">
                <a:solidFill>
                  <a:srgbClr val="333333"/>
                </a:solidFill>
              </a:rPr>
              <a:t> Требования к отдельным обеспечениям и компонентам;</a:t>
            </a:r>
          </a:p>
          <a:p>
            <a:pPr algn="just">
              <a:tabLst>
                <a:tab pos="228600" algn="l"/>
              </a:tabLst>
              <a:defRPr/>
            </a:pPr>
            <a:endParaRPr lang="ru-RU" sz="2400" b="0" i="0" dirty="0">
              <a:solidFill>
                <a:srgbClr val="333333"/>
              </a:solidFill>
            </a:endParaRPr>
          </a:p>
          <a:p>
            <a:pPr algn="just">
              <a:tabLst>
                <a:tab pos="228600" algn="l"/>
              </a:tabLst>
              <a:defRPr/>
            </a:pPr>
            <a:r>
              <a:rPr lang="ru-RU" sz="2400" i="0" dirty="0">
                <a:solidFill>
                  <a:srgbClr val="333333"/>
                </a:solidFill>
              </a:rPr>
              <a:t>7. «Технико-экономические показатели», </a:t>
            </a:r>
            <a:r>
              <a:rPr lang="ru-RU" sz="2400" b="0" i="0" dirty="0">
                <a:solidFill>
                  <a:srgbClr val="333333"/>
                </a:solidFill>
              </a:rPr>
              <a:t>где оценивают затраты на создание САПР, указывают источники получения экономии и ожидаемую эффективность от применения САПР;</a:t>
            </a:r>
          </a:p>
          <a:p>
            <a:pPr algn="just">
              <a:tabLst>
                <a:tab pos="228600" algn="l"/>
              </a:tabLst>
              <a:defRPr/>
            </a:pPr>
            <a:endParaRPr lang="ru-RU" sz="2400" b="0" i="0" dirty="0">
              <a:solidFill>
                <a:srgbClr val="333333"/>
              </a:solidFill>
            </a:endParaRPr>
          </a:p>
          <a:p>
            <a:pPr algn="just">
              <a:tabLst>
                <a:tab pos="228600" algn="l"/>
              </a:tabLst>
              <a:defRPr/>
            </a:pPr>
            <a:r>
              <a:rPr lang="ru-RU" sz="2400" i="0" dirty="0">
                <a:solidFill>
                  <a:srgbClr val="333333"/>
                </a:solidFill>
              </a:rPr>
              <a:t>8. «Стадии и этапы создания САПР»;</a:t>
            </a:r>
          </a:p>
          <a:p>
            <a:pPr algn="just">
              <a:tabLst>
                <a:tab pos="228600" algn="l"/>
              </a:tabLst>
              <a:defRPr/>
            </a:pPr>
            <a:endParaRPr lang="ru-RU" sz="2400" b="0" i="0" dirty="0">
              <a:solidFill>
                <a:srgbClr val="333333"/>
              </a:solidFill>
            </a:endParaRPr>
          </a:p>
          <a:p>
            <a:pPr algn="just">
              <a:tabLst>
                <a:tab pos="228600" algn="l"/>
              </a:tabLst>
              <a:defRPr/>
            </a:pPr>
            <a:r>
              <a:rPr lang="ru-RU" sz="2400" i="0" dirty="0">
                <a:solidFill>
                  <a:srgbClr val="333333"/>
                </a:solidFill>
              </a:rPr>
              <a:t>9. «Порядок испытаний и ввода в действие САПР»;</a:t>
            </a:r>
          </a:p>
          <a:p>
            <a:pPr algn="just">
              <a:tabLst>
                <a:tab pos="228600" algn="l"/>
              </a:tabLst>
              <a:defRPr/>
            </a:pPr>
            <a:endParaRPr lang="ru-RU" sz="2400" i="0" dirty="0">
              <a:solidFill>
                <a:srgbClr val="333333"/>
              </a:solidFill>
            </a:endParaRPr>
          </a:p>
          <a:p>
            <a:pPr algn="just">
              <a:tabLst>
                <a:tab pos="228600" algn="l"/>
              </a:tabLst>
              <a:defRPr/>
            </a:pPr>
            <a:r>
              <a:rPr lang="ru-RU" sz="2400" i="0" dirty="0">
                <a:solidFill>
                  <a:srgbClr val="333333"/>
                </a:solidFill>
              </a:rPr>
              <a:t>10. «Источники разработки».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B0B03A-D5D0-4325-8A70-AB6D1BAD4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1">
            <a:extLst>
              <a:ext uri="{FF2B5EF4-FFF2-40B4-BE49-F238E27FC236}">
                <a16:creationId xmlns:a16="http://schemas.microsoft.com/office/drawing/2014/main" id="{8CD17F52-6DB4-4A48-98C2-A1117E19F5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A59AF405-8FED-41FD-906A-194A4F039EF8}" type="slidenum">
              <a:rPr lang="ru-RU" altLang="ru-RU" sz="1200" smtClean="0">
                <a:solidFill>
                  <a:srgbClr val="B5A788"/>
                </a:solidFill>
              </a:rPr>
              <a:pPr/>
              <a:t>21</a:t>
            </a:fld>
            <a:endParaRPr lang="ru-RU" altLang="ru-RU" sz="1200">
              <a:solidFill>
                <a:srgbClr val="B5A788"/>
              </a:solidFill>
            </a:endParaRPr>
          </a:p>
        </p:txBody>
      </p:sp>
      <p:sp>
        <p:nvSpPr>
          <p:cNvPr id="24579" name="TextBox 5">
            <a:extLst>
              <a:ext uri="{FF2B5EF4-FFF2-40B4-BE49-F238E27FC236}">
                <a16:creationId xmlns:a16="http://schemas.microsoft.com/office/drawing/2014/main" id="{55A36B57-1BC7-4AE1-8962-CA381FF0C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975" y="30286"/>
            <a:ext cx="8001000" cy="692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200" i="0" dirty="0">
                <a:solidFill>
                  <a:schemeClr val="tx1"/>
                </a:solidFill>
                <a:cs typeface="Times New Roman" panose="02020603050405020304" pitchFamily="18" charset="0"/>
              </a:rPr>
              <a:t>При этом выполняются следующие </a:t>
            </a:r>
          </a:p>
          <a:p>
            <a:pPr algn="just"/>
            <a:r>
              <a:rPr lang="ru-RU" altLang="ru-RU" sz="2200" i="0" dirty="0">
                <a:solidFill>
                  <a:schemeClr val="tx1"/>
                </a:solidFill>
                <a:cs typeface="Times New Roman" panose="02020603050405020304" pitchFamily="18" charset="0"/>
              </a:rPr>
              <a:t>основные виды работ:</a:t>
            </a:r>
          </a:p>
          <a:p>
            <a:pPr algn="just"/>
            <a:endParaRPr lang="ru-RU" altLang="ru-RU" sz="1400" b="0" i="0" dirty="0">
              <a:cs typeface="Times New Roman" panose="02020603050405020304" pitchFamily="18" charset="0"/>
            </a:endParaRPr>
          </a:p>
          <a:p>
            <a:pPr marL="0" lvl="1" algn="just">
              <a:buSzPts val="1400"/>
              <a:buFont typeface="Symbol" panose="05050102010706020507" pitchFamily="18" charset="2"/>
              <a:buChar char=""/>
            </a:pPr>
            <a:r>
              <a:rPr lang="ru-RU" altLang="ru-RU" sz="2200" i="0" dirty="0">
                <a:solidFill>
                  <a:srgbClr val="333333"/>
                </a:solidFill>
                <a:cs typeface="Times New Roman" panose="02020603050405020304" pitchFamily="18" charset="0"/>
              </a:rPr>
              <a:t> выявление процесса проектирования </a:t>
            </a:r>
            <a:r>
              <a:rPr lang="ru-RU" altLang="ru-RU" sz="2200" b="0" i="0" dirty="0">
                <a:solidFill>
                  <a:srgbClr val="333333"/>
                </a:solidFill>
                <a:cs typeface="Times New Roman" panose="02020603050405020304" pitchFamily="18" charset="0"/>
              </a:rPr>
              <a:t>(его алгоритм), т. е. принятие основных технических решений;</a:t>
            </a:r>
          </a:p>
          <a:p>
            <a:pPr marL="0" lvl="1" algn="just">
              <a:buSzPts val="1400"/>
              <a:buFont typeface="Symbol" panose="05050102010706020507" pitchFamily="18" charset="2"/>
              <a:buChar char=""/>
            </a:pPr>
            <a:endParaRPr lang="ru-RU" altLang="ru-RU" sz="1400" b="0" i="0" dirty="0">
              <a:cs typeface="Times New Roman" panose="02020603050405020304" pitchFamily="18" charset="0"/>
            </a:endParaRPr>
          </a:p>
          <a:p>
            <a:pPr marL="0" lvl="1" algn="just">
              <a:buSzPts val="1400"/>
              <a:buFont typeface="Symbol" panose="05050102010706020507" pitchFamily="18" charset="2"/>
              <a:buChar char=""/>
            </a:pPr>
            <a:r>
              <a:rPr lang="ru-RU" altLang="ru-RU" sz="2200" i="0" dirty="0">
                <a:solidFill>
                  <a:srgbClr val="333333"/>
                </a:solidFill>
                <a:cs typeface="Times New Roman" panose="02020603050405020304" pitchFamily="18" charset="0"/>
              </a:rPr>
              <a:t> разработка структуры САПР </a:t>
            </a:r>
            <a:r>
              <a:rPr lang="ru-RU" altLang="ru-RU" sz="2200" b="0" i="0" dirty="0">
                <a:solidFill>
                  <a:srgbClr val="333333"/>
                </a:solidFill>
                <a:cs typeface="Times New Roman" panose="02020603050405020304" pitchFamily="18" charset="0"/>
              </a:rPr>
              <a:t>и ее взаимосвязи с другими системами;</a:t>
            </a:r>
          </a:p>
          <a:p>
            <a:pPr marL="0" lvl="1" algn="just">
              <a:buSzPts val="1400"/>
              <a:buFont typeface="Symbol" panose="05050102010706020507" pitchFamily="18" charset="2"/>
              <a:buChar char=""/>
            </a:pPr>
            <a:endParaRPr lang="ru-RU" altLang="ru-RU" sz="1400" b="0" i="0" dirty="0">
              <a:cs typeface="Times New Roman" panose="02020603050405020304" pitchFamily="18" charset="0"/>
            </a:endParaRPr>
          </a:p>
          <a:p>
            <a:pPr marL="0" lvl="1" algn="just">
              <a:buSzPts val="1400"/>
              <a:buFont typeface="Symbol" panose="05050102010706020507" pitchFamily="18" charset="2"/>
              <a:buChar char=""/>
            </a:pPr>
            <a:r>
              <a:rPr lang="ru-RU" altLang="ru-RU" sz="2200" i="0" dirty="0">
                <a:solidFill>
                  <a:srgbClr val="333333"/>
                </a:solidFill>
                <a:cs typeface="Times New Roman" panose="02020603050405020304" pitchFamily="18" charset="0"/>
              </a:rPr>
              <a:t> определение состава методов</a:t>
            </a:r>
            <a:r>
              <a:rPr lang="ru-RU" altLang="ru-RU" sz="2200" b="0" i="0" dirty="0">
                <a:solidFill>
                  <a:srgbClr val="333333"/>
                </a:solidFill>
                <a:cs typeface="Times New Roman" panose="02020603050405020304" pitchFamily="18" charset="0"/>
              </a:rPr>
              <a:t>, математических моделей для проектных операций и процедур; состава языков проектирования; состава информации;</a:t>
            </a:r>
          </a:p>
          <a:p>
            <a:pPr marL="0" lvl="1" algn="just">
              <a:buSzPts val="1400"/>
              <a:buFont typeface="Symbol" panose="05050102010706020507" pitchFamily="18" charset="2"/>
              <a:buChar char=""/>
            </a:pPr>
            <a:endParaRPr lang="ru-RU" altLang="ru-RU" sz="2200" b="0" i="0" dirty="0">
              <a:cs typeface="Times New Roman" panose="02020603050405020304" pitchFamily="18" charset="0"/>
            </a:endParaRPr>
          </a:p>
          <a:p>
            <a:pPr marL="0" lvl="1" algn="just">
              <a:buSzPts val="1400"/>
              <a:buFont typeface="Symbol" panose="05050102010706020507" pitchFamily="18" charset="2"/>
              <a:buChar char=""/>
            </a:pPr>
            <a:r>
              <a:rPr lang="ru-RU" altLang="ru-RU" sz="2200" i="0" dirty="0">
                <a:solidFill>
                  <a:srgbClr val="333333"/>
                </a:solidFill>
                <a:cs typeface="Times New Roman" panose="02020603050405020304" pitchFamily="18" charset="0"/>
              </a:rPr>
              <a:t> состава общего, </a:t>
            </a:r>
            <a:r>
              <a:rPr lang="ru-RU" altLang="ru-RU" sz="2200" b="0" i="0" dirty="0">
                <a:solidFill>
                  <a:srgbClr val="333333"/>
                </a:solidFill>
                <a:cs typeface="Times New Roman" panose="02020603050405020304" pitchFamily="18" charset="0"/>
              </a:rPr>
              <a:t>специализированного общего и специального программного обеспечения; формирование состава технических средств;</a:t>
            </a:r>
          </a:p>
          <a:p>
            <a:pPr marL="0" lvl="1" algn="just">
              <a:buSzPts val="1400"/>
              <a:buFont typeface="Symbol" panose="05050102010706020507" pitchFamily="18" charset="2"/>
              <a:buChar char=""/>
            </a:pPr>
            <a:endParaRPr lang="ru-RU" altLang="ru-RU" sz="1400" b="0" i="0" dirty="0">
              <a:cs typeface="Times New Roman" panose="02020603050405020304" pitchFamily="18" charset="0"/>
            </a:endParaRPr>
          </a:p>
          <a:p>
            <a:pPr marL="0" lvl="1" algn="just">
              <a:buSzPts val="1400"/>
              <a:buFont typeface="Symbol" panose="05050102010706020507" pitchFamily="18" charset="2"/>
              <a:buChar char=""/>
            </a:pPr>
            <a:r>
              <a:rPr lang="ru-RU" altLang="ru-RU" sz="2200" i="0" dirty="0">
                <a:solidFill>
                  <a:srgbClr val="333333"/>
                </a:solidFill>
                <a:cs typeface="Times New Roman" panose="02020603050405020304" pitchFamily="18" charset="0"/>
              </a:rPr>
              <a:t> принятие решений </a:t>
            </a:r>
            <a:r>
              <a:rPr lang="ru-RU" altLang="ru-RU" sz="2200" b="0" i="0" dirty="0">
                <a:solidFill>
                  <a:srgbClr val="333333"/>
                </a:solidFill>
                <a:cs typeface="Times New Roman" panose="02020603050405020304" pitchFamily="18" charset="0"/>
              </a:rPr>
              <a:t>по математическому, информационному, программному и техническому видам обеспечения по САПР в целом и отдельно по подсистемам;</a:t>
            </a:r>
          </a:p>
          <a:p>
            <a:pPr marL="0" lvl="1" algn="just">
              <a:buSzPts val="1400"/>
              <a:buFont typeface="Symbol" panose="05050102010706020507" pitchFamily="18" charset="2"/>
              <a:buChar char=""/>
            </a:pPr>
            <a:endParaRPr lang="ru-RU" altLang="ru-RU" sz="1400" b="0" i="0" dirty="0">
              <a:cs typeface="Times New Roman" panose="02020603050405020304" pitchFamily="18" charset="0"/>
            </a:endParaRPr>
          </a:p>
          <a:p>
            <a:pPr marL="0" lvl="1" algn="just">
              <a:buSzPts val="1400"/>
              <a:buFont typeface="Symbol" panose="05050102010706020507" pitchFamily="18" charset="2"/>
              <a:buChar char=""/>
            </a:pPr>
            <a:r>
              <a:rPr lang="ru-RU" altLang="ru-RU" sz="2200" i="0" dirty="0">
                <a:solidFill>
                  <a:srgbClr val="333333"/>
                </a:solidFill>
                <a:cs typeface="Times New Roman" panose="02020603050405020304" pitchFamily="18" charset="0"/>
              </a:rPr>
              <a:t> расчет технико-экономических показателей САПР.</a:t>
            </a:r>
            <a:endParaRPr lang="ru-RU" altLang="ru-RU" sz="2200" i="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F987D5-E233-49FA-B445-7CDC5C522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261F8B-C835-4146-87BF-FB97658FFE8F}"/>
              </a:ext>
            </a:extLst>
          </p:cNvPr>
          <p:cNvSpPr txBox="1"/>
          <p:nvPr/>
        </p:nvSpPr>
        <p:spPr>
          <a:xfrm>
            <a:off x="1295400" y="914400"/>
            <a:ext cx="7467600" cy="36963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Заключение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ts val="1400"/>
              <a:tabLst>
                <a:tab pos="685800" algn="l"/>
              </a:tabLst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ts val="1400"/>
              <a:tabLst>
                <a:tab pos="685800" algn="l"/>
              </a:tabLs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Исследование и обоснование создания САПР </a:t>
            </a:r>
          </a:p>
          <a:p>
            <a:pPr lvl="0" algn="just">
              <a:spcBef>
                <a:spcPts val="0"/>
              </a:spcBef>
              <a:buSzPts val="1400"/>
              <a:tabLst>
                <a:tab pos="685800" algn="l"/>
              </a:tabLst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ts val="1400"/>
              <a:tabLst>
                <a:tab pos="685800" algn="l"/>
              </a:tabLs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Техническое задание</a:t>
            </a:r>
          </a:p>
          <a:p>
            <a:pPr algn="just"/>
            <a:endParaRPr lang="ru-RU" altLang="ru-RU" sz="2400" i="0" dirty="0">
              <a:solidFill>
                <a:schemeClr val="tx1"/>
              </a:solidFill>
            </a:endParaRPr>
          </a:p>
          <a:p>
            <a:endParaRPr lang="ru-RU" altLang="ru-RU" sz="2400" i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>
              <a:tabLst>
                <a:tab pos="457200" algn="l"/>
                <a:tab pos="4855369" algn="r"/>
              </a:tabLst>
              <a:defRPr/>
            </a:pP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0244" name="Рисунок 3">
            <a:extLst>
              <a:ext uri="{FF2B5EF4-FFF2-40B4-BE49-F238E27FC236}">
                <a16:creationId xmlns:a16="http://schemas.microsoft.com/office/drawing/2014/main" id="{64E4CE5A-9040-4B06-8256-0FF775EBF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177649"/>
      </p:ext>
    </p:extLst>
  </p:cSld>
  <p:clrMapOvr>
    <a:masterClrMapping/>
  </p:clrMapOvr>
  <p:transition spd="slow" advTm="2388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18C9D5E-C8B7-4129-A807-E5DD3788D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BE2049-82D7-496F-8522-B9FE5BAA9397}"/>
              </a:ext>
            </a:extLst>
          </p:cNvPr>
          <p:cNvSpPr txBox="1"/>
          <p:nvPr/>
        </p:nvSpPr>
        <p:spPr>
          <a:xfrm>
            <a:off x="2514600" y="1295400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СПАСИБО ЗА ВНИМАНИЕ!!!</a:t>
            </a:r>
          </a:p>
        </p:txBody>
      </p:sp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441A363F-E9A3-47E2-B842-3E7A3EA13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455593"/>
      </p:ext>
    </p:extLst>
  </p:cSld>
  <p:clrMapOvr>
    <a:masterClrMapping/>
  </p:clrMapOvr>
  <p:transition spd="med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>
            <a:extLst>
              <a:ext uri="{FF2B5EF4-FFF2-40B4-BE49-F238E27FC236}">
                <a16:creationId xmlns:a16="http://schemas.microsoft.com/office/drawing/2014/main" id="{3A8C13F8-027B-4C7D-90BD-50ECCB3063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24F761-EA19-4CA6-9E01-B66FA8D242D3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81B42C5-040A-4163-9262-9999A245A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id="{56C31FC1-1D29-4726-B262-DA155240D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0" y="533400"/>
            <a:ext cx="78486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0" dirty="0">
                <a:latin typeface="Times New Roman" panose="02020603050405020304" pitchFamily="18" charset="0"/>
              </a:rPr>
              <a:t>Рекомендуемая литература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i="0" dirty="0">
              <a:latin typeface="Times New Roman" panose="02020603050405020304" pitchFamily="18" charset="0"/>
            </a:endParaRP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Паршина, Г. И. Системы автоматизированного проектирования: учебник для студентов. – Караганда: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2018. – 221 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Селезнев В. А., Дмитроченко С. А. Компьютерная графика: учебник и практикум для студентов. – М.: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2018. – 228 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Гафуров Х.Л.,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Гафров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Т.Х. Системы автоматизированного проектирования: Учебное пособие. – СПб.: Судостроение, 2015. — 320 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Норенков И.П. Основы автоматизированного проектирования: учеб. для вузов. – М.: МГТУ им. Баумана, 2018. – 360с.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Джонс Дж. К. Методы проектирования. Пер. с англ. 4–е изд. доп. – М.: Мир, 2020. – 326 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Алексеев О.В., Головков А.А., Пивоваров И.Ю. и др. Автоматизация проектирования радиоэлектронных средств: Учеб. пособие для вузов. – М.: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2014. – 479 с.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i="0" dirty="0">
              <a:latin typeface="Times New Roman" panose="02020603050405020304" pitchFamily="18" charset="0"/>
            </a:endParaRPr>
          </a:p>
        </p:txBody>
      </p:sp>
      <p:pic>
        <p:nvPicPr>
          <p:cNvPr id="11270" name="Рисунок 4">
            <a:extLst>
              <a:ext uri="{FF2B5EF4-FFF2-40B4-BE49-F238E27FC236}">
                <a16:creationId xmlns:a16="http://schemas.microsoft.com/office/drawing/2014/main" id="{04C21498-83BC-4529-ADB1-300C6F43E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280195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A7D0A01F-6CFD-4C94-8996-790DD16D70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DE8975-904F-44B4-820E-AAD7E7A75DBF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968925B-E152-46FE-94D4-47BF4DFE1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12293" name="TextBox 7">
            <a:extLst>
              <a:ext uri="{FF2B5EF4-FFF2-40B4-BE49-F238E27FC236}">
                <a16:creationId xmlns:a16="http://schemas.microsoft.com/office/drawing/2014/main" id="{E950AD8A-A8A7-4214-95CF-027CD8968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818" y="961427"/>
            <a:ext cx="762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000" i="0" dirty="0">
                <a:solidFill>
                  <a:srgbClr val="333333"/>
                </a:solidFill>
                <a:cs typeface="Times New Roman" panose="02020603050405020304" pitchFamily="18" charset="0"/>
              </a:rPr>
              <a:t>Процесс создания САПР включает в себя восемь основных стадий:</a:t>
            </a:r>
            <a:endParaRPr lang="ru-RU" altLang="ru-RU" sz="2000" i="0" dirty="0">
              <a:cs typeface="Times New Roman" panose="02020603050405020304" pitchFamily="18" charset="0"/>
            </a:endParaRPr>
          </a:p>
        </p:txBody>
      </p:sp>
      <p:sp>
        <p:nvSpPr>
          <p:cNvPr id="12294" name="TextBox 9">
            <a:extLst>
              <a:ext uri="{FF2B5EF4-FFF2-40B4-BE49-F238E27FC236}">
                <a16:creationId xmlns:a16="http://schemas.microsoft.com/office/drawing/2014/main" id="{BD9A4538-DBC2-4C69-A455-F2A527A60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141109"/>
            <a:ext cx="868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000" dirty="0">
                <a:solidFill>
                  <a:schemeClr val="tx1"/>
                </a:solidFill>
              </a:rPr>
              <a:t>1 Исследование и обоснование создания САПР (ИОС)</a:t>
            </a:r>
          </a:p>
          <a:p>
            <a:r>
              <a:rPr lang="ru-RU" altLang="ru-RU" sz="2000" dirty="0">
                <a:solidFill>
                  <a:schemeClr val="tx1"/>
                </a:solidFill>
              </a:rPr>
              <a:t>2 Техническое задание, техническое предложение (ТЗ)</a:t>
            </a:r>
          </a:p>
          <a:p>
            <a:r>
              <a:rPr lang="ru-RU" altLang="ru-RU" sz="2000" dirty="0">
                <a:solidFill>
                  <a:schemeClr val="tx1"/>
                </a:solidFill>
              </a:rPr>
              <a:t>3 Эскизный проект (ЭП)</a:t>
            </a:r>
          </a:p>
          <a:p>
            <a:r>
              <a:rPr lang="ru-RU" altLang="ru-RU" sz="2000" dirty="0">
                <a:solidFill>
                  <a:schemeClr val="tx1"/>
                </a:solidFill>
              </a:rPr>
              <a:t>4 Технический проект (ТП)</a:t>
            </a:r>
          </a:p>
          <a:p>
            <a:r>
              <a:rPr lang="ru-RU" altLang="ru-RU" sz="2000" dirty="0">
                <a:solidFill>
                  <a:schemeClr val="tx1"/>
                </a:solidFill>
              </a:rPr>
              <a:t>5 Рабочий проект (РП)</a:t>
            </a:r>
          </a:p>
          <a:p>
            <a:r>
              <a:rPr lang="ru-RU" altLang="ru-RU" sz="2000" dirty="0">
                <a:solidFill>
                  <a:schemeClr val="tx1"/>
                </a:solidFill>
              </a:rPr>
              <a:t>6 Изготовление (И),</a:t>
            </a:r>
          </a:p>
          <a:p>
            <a:r>
              <a:rPr lang="ru-RU" altLang="ru-RU" sz="2000" dirty="0">
                <a:solidFill>
                  <a:schemeClr val="tx1"/>
                </a:solidFill>
              </a:rPr>
              <a:t>7 Отладка и испытание (ОИ),</a:t>
            </a:r>
          </a:p>
          <a:p>
            <a:r>
              <a:rPr lang="ru-RU" altLang="ru-RU" sz="2000" dirty="0">
                <a:solidFill>
                  <a:schemeClr val="tx1"/>
                </a:solidFill>
              </a:rPr>
              <a:t>8 Ввод в действие (ВД).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118E6F-9CD4-43B5-84CB-892318AE6279}"/>
              </a:ext>
            </a:extLst>
          </p:cNvPr>
          <p:cNvSpPr txBox="1"/>
          <p:nvPr/>
        </p:nvSpPr>
        <p:spPr>
          <a:xfrm>
            <a:off x="990600" y="193631"/>
            <a:ext cx="7464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i="0" dirty="0">
                <a:solidFill>
                  <a:srgbClr val="FF0000"/>
                </a:solidFill>
              </a:rPr>
              <a:t>1 Исследование и обоснование создания САПР</a:t>
            </a:r>
          </a:p>
        </p:txBody>
      </p:sp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D27AC38E-959B-4C31-9272-99503E803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272" y="171426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5B4FB87C-4956-4550-8FD7-CBC3C83DA5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0D72A9-28F8-414E-95A8-BA3BC798F5FF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997ADEF-F414-418D-94A1-7FB4A58E6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1CBA51-4A51-442C-A784-9E64D6A6C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769203"/>
            <a:ext cx="8061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lvl="1" algn="ctr"/>
            <a:endParaRPr lang="ru-RU" altLang="ru-RU" sz="2400" i="0" dirty="0">
              <a:solidFill>
                <a:schemeClr val="tx1"/>
              </a:solidFill>
            </a:endParaRPr>
          </a:p>
          <a:p>
            <a:pPr algn="ctr"/>
            <a:r>
              <a:rPr lang="ru-RU" altLang="ru-RU" sz="2400" i="0" dirty="0">
                <a:solidFill>
                  <a:srgbClr val="0066CC"/>
                </a:solidFill>
              </a:rPr>
              <a:t>Исследование и обоснование создания САПР</a:t>
            </a:r>
            <a:endParaRPr lang="ru-RU" altLang="ru-RU" sz="2400" i="0" dirty="0">
              <a:solidFill>
                <a:schemeClr val="tx1"/>
              </a:solidFill>
            </a:endParaRPr>
          </a:p>
        </p:txBody>
      </p:sp>
      <p:sp>
        <p:nvSpPr>
          <p:cNvPr id="14341" name="TextBox 6">
            <a:extLst>
              <a:ext uri="{FF2B5EF4-FFF2-40B4-BE49-F238E27FC236}">
                <a16:creationId xmlns:a16="http://schemas.microsoft.com/office/drawing/2014/main" id="{8B829C8C-4191-491A-B81B-DE36CC748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80613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9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400" i="0" dirty="0">
                <a:solidFill>
                  <a:srgbClr val="FF0000"/>
                </a:solidFill>
                <a:cs typeface="Times New Roman" panose="02020603050405020304" pitchFamily="18" charset="0"/>
              </a:rPr>
              <a:t>Работы на данной стадии выполняются в два этапа:</a:t>
            </a:r>
          </a:p>
          <a:p>
            <a:pPr algn="just"/>
            <a:endParaRPr lang="ru-RU" altLang="ru-RU" sz="240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FontTx/>
              <a:buAutoNum type="arabicParenR"/>
            </a:pPr>
            <a:r>
              <a:rPr lang="ru-RU" altLang="ru-RU" sz="2400" i="0" dirty="0">
                <a:solidFill>
                  <a:schemeClr val="tx1"/>
                </a:solidFill>
                <a:cs typeface="Times New Roman" panose="02020603050405020304" pitchFamily="18" charset="0"/>
              </a:rPr>
              <a:t>предпроектное исследование;</a:t>
            </a:r>
          </a:p>
          <a:p>
            <a:pPr algn="just">
              <a:buFontTx/>
              <a:buAutoNum type="arabicParenR"/>
            </a:pPr>
            <a:endParaRPr lang="ru-RU" altLang="ru-RU" sz="240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>
                <a:solidFill>
                  <a:srgbClr val="333333"/>
                </a:solidFill>
                <a:cs typeface="Times New Roman" panose="02020603050405020304" pitchFamily="18" charset="0"/>
              </a:rPr>
              <a:t>проводятся для выявления готовности конкретной проектной организации к внедрению автоматизированных методов. </a:t>
            </a:r>
            <a:endParaRPr lang="ru-RU" altLang="ru-RU" sz="240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endParaRPr lang="ru-RU" altLang="ru-RU" sz="240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i="0" dirty="0">
                <a:solidFill>
                  <a:schemeClr val="tx1"/>
                </a:solidFill>
                <a:cs typeface="Times New Roman" panose="02020603050405020304" pitchFamily="18" charset="0"/>
              </a:rPr>
              <a:t>2) разработка и оформление предварительных требований к системе.</a:t>
            </a:r>
          </a:p>
          <a:p>
            <a:pPr algn="just"/>
            <a:endParaRPr lang="ru-RU" altLang="ru-RU" sz="240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>
                <a:solidFill>
                  <a:srgbClr val="333333"/>
                </a:solidFill>
              </a:rPr>
              <a:t>в  виде технико-экономического обоснования САПР.</a:t>
            </a:r>
            <a:endParaRPr lang="ru-RU" altLang="ru-RU" sz="2400" i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98C373DD-DFF5-4BEC-80E1-D8E3FFC7D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304065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09A8ADCB-E11E-471B-98FD-0E420724B8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E18080-A33F-45F6-B54D-06FCF13343B2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9BC29F3-F0D1-4379-A727-C7AED7974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15364" name="TextBox 6">
            <a:extLst>
              <a:ext uri="{FF2B5EF4-FFF2-40B4-BE49-F238E27FC236}">
                <a16:creationId xmlns:a16="http://schemas.microsoft.com/office/drawing/2014/main" id="{43329898-430B-45D8-891C-9BCE17D91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376" y="381000"/>
            <a:ext cx="8062912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2400" i="0" dirty="0">
                <a:solidFill>
                  <a:srgbClr val="FF0000"/>
                </a:solidFill>
                <a:cs typeface="Times New Roman" panose="02020603050405020304" pitchFamily="18" charset="0"/>
              </a:rPr>
              <a:t>Этап 1. Предпроектное исследование</a:t>
            </a:r>
            <a:endParaRPr lang="en-US" altLang="ru-RU" sz="2400" i="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endParaRPr lang="en-US" altLang="ru-RU" sz="1400" i="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i="0" dirty="0">
                <a:solidFill>
                  <a:srgbClr val="333333"/>
                </a:solidFill>
                <a:cs typeface="Times New Roman" panose="02020603050405020304" pitchFamily="18" charset="0"/>
              </a:rPr>
              <a:t>Предпроектные исследования проводятся для выявления готовности конкретной проектной организации к внедрению автоматизированных методов. Основу этой работы составляет системное обследование объекта проектирования и используемых в инженерной практике традиционных методов и приемов проектирования, а также объема технической документации, разрабатываемой в процессе проектирования. </a:t>
            </a:r>
            <a:endParaRPr lang="en-US" altLang="ru-RU" sz="2000" i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algn="just"/>
            <a:endParaRPr lang="en-US" altLang="ru-RU" sz="2000" i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i="0" dirty="0">
                <a:solidFill>
                  <a:srgbClr val="333333"/>
                </a:solidFill>
                <a:cs typeface="Times New Roman" panose="02020603050405020304" pitchFamily="18" charset="0"/>
              </a:rPr>
              <a:t>Процесс обследования осуществляется главным образом опросом опытных проектировщиков и конструкторов. </a:t>
            </a:r>
            <a:endParaRPr lang="en-US" altLang="ru-RU" sz="2000" i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algn="just"/>
            <a:endParaRPr lang="en-US" altLang="ru-RU" sz="2000" i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i="0" dirty="0">
                <a:solidFill>
                  <a:srgbClr val="333333"/>
                </a:solidFill>
                <a:cs typeface="Times New Roman" panose="02020603050405020304" pitchFamily="18" charset="0"/>
              </a:rPr>
              <a:t>В результате обследования определяется необходимость и экономическая эффективность создания автоматизированной системы. </a:t>
            </a:r>
            <a:endParaRPr lang="en-US" altLang="ru-RU" sz="2000" i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algn="just"/>
            <a:endParaRPr lang="en-US" altLang="ru-RU" sz="2000" i="0" dirty="0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35CBE2D3-1288-43BE-ABB9-A1B072AEB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13581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09A8ADCB-E11E-471B-98FD-0E420724B8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E18080-A33F-45F6-B54D-06FCF13343B2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9BC29F3-F0D1-4379-A727-C7AED7974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15364" name="TextBox 6">
            <a:extLst>
              <a:ext uri="{FF2B5EF4-FFF2-40B4-BE49-F238E27FC236}">
                <a16:creationId xmlns:a16="http://schemas.microsoft.com/office/drawing/2014/main" id="{43329898-430B-45D8-891C-9BCE17D91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376" y="381000"/>
            <a:ext cx="8062912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 sz="1400" i="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dirty="0">
                <a:solidFill>
                  <a:srgbClr val="333333"/>
                </a:solidFill>
                <a:cs typeface="Times New Roman" panose="02020603050405020304" pitchFamily="18" charset="0"/>
              </a:rPr>
              <a:t>При этом учитывается</a:t>
            </a:r>
            <a:endParaRPr lang="en-US" sz="2000" i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indent="457200" algn="just"/>
            <a:endParaRPr lang="ru-RU" sz="2000" i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marL="742950" lvl="1" indent="-285750" algn="just">
              <a:buSzPts val="14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000" i="0" dirty="0">
                <a:solidFill>
                  <a:srgbClr val="333333"/>
                </a:solidFill>
                <a:cs typeface="Times New Roman" panose="02020603050405020304" pitchFamily="18" charset="0"/>
              </a:rPr>
              <a:t>объем проектно-конструкторских работ, их периодичность,</a:t>
            </a:r>
          </a:p>
          <a:p>
            <a:pPr marL="742950" lvl="1" indent="-285750" algn="just">
              <a:buSzPts val="14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000" i="0" dirty="0">
                <a:solidFill>
                  <a:srgbClr val="333333"/>
                </a:solidFill>
                <a:cs typeface="Times New Roman" panose="02020603050405020304" pitchFamily="18" charset="0"/>
              </a:rPr>
              <a:t>общие затраты инженерного труда,</a:t>
            </a:r>
          </a:p>
          <a:p>
            <a:pPr marL="742950" lvl="1" indent="-285750" algn="just">
              <a:buSzPts val="14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000" i="0" dirty="0">
                <a:solidFill>
                  <a:srgbClr val="333333"/>
                </a:solidFill>
                <a:cs typeface="Times New Roman" panose="02020603050405020304" pitchFamily="18" charset="0"/>
              </a:rPr>
              <a:t>возможность создания адекватного математического описания и оптимизационных процедур,</a:t>
            </a:r>
          </a:p>
          <a:p>
            <a:pPr marL="742950" lvl="1" indent="-285750" algn="just">
              <a:buSzPts val="14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000" i="0" dirty="0">
                <a:solidFill>
                  <a:srgbClr val="333333"/>
                </a:solidFill>
                <a:cs typeface="Times New Roman" panose="02020603050405020304" pitchFamily="18" charset="0"/>
              </a:rPr>
              <a:t>необходимость повышения качественных показателей проектируемого изделия,</a:t>
            </a:r>
          </a:p>
          <a:p>
            <a:pPr marL="742950" lvl="1" indent="-285750" algn="just">
              <a:buSzPts val="14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000" i="0" dirty="0">
                <a:solidFill>
                  <a:srgbClr val="333333"/>
                </a:solidFill>
                <a:cs typeface="Times New Roman" panose="02020603050405020304" pitchFamily="18" charset="0"/>
              </a:rPr>
              <a:t>сокращение сроков проектирования.</a:t>
            </a:r>
            <a:endParaRPr lang="en-US" sz="2000" i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marL="457200" lvl="1" indent="0" algn="just">
              <a:buSzPts val="1400"/>
              <a:tabLst>
                <a:tab pos="685800" algn="l"/>
              </a:tabLst>
            </a:pPr>
            <a:endParaRPr lang="ru-RU" sz="2000" i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dirty="0">
                <a:solidFill>
                  <a:srgbClr val="333333"/>
                </a:solidFill>
                <a:cs typeface="Times New Roman" panose="02020603050405020304" pitchFamily="18" charset="0"/>
              </a:rPr>
              <a:t>Существенным фактором при решении вопроса о целесообразности создания САПР является подготовленность соответствующего проектного подразделения к созданию и внедрению САПР.</a:t>
            </a:r>
          </a:p>
          <a:p>
            <a:pPr algn="just"/>
            <a:endParaRPr lang="en-US" altLang="ru-RU" sz="2000" i="0" dirty="0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35CBE2D3-1288-43BE-ABB9-A1B072AEB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788109"/>
      </p:ext>
    </p:extLst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09A8ADCB-E11E-471B-98FD-0E420724B8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E18080-A33F-45F6-B54D-06FCF13343B2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9BC29F3-F0D1-4379-A727-C7AED7974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15364" name="TextBox 6">
            <a:extLst>
              <a:ext uri="{FF2B5EF4-FFF2-40B4-BE49-F238E27FC236}">
                <a16:creationId xmlns:a16="http://schemas.microsoft.com/office/drawing/2014/main" id="{43329898-430B-45D8-891C-9BCE17D91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99" y="-76200"/>
            <a:ext cx="8080376" cy="738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 sz="1400" i="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dirty="0">
                <a:solidFill>
                  <a:srgbClr val="333333"/>
                </a:solidFill>
                <a:cs typeface="Times New Roman" panose="02020603050405020304" pitchFamily="18" charset="0"/>
              </a:rPr>
              <a:t>Подготовленность может быть оценена </a:t>
            </a:r>
            <a:endParaRPr lang="en-US" sz="2000" i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dirty="0">
                <a:solidFill>
                  <a:srgbClr val="333333"/>
                </a:solidFill>
                <a:cs typeface="Times New Roman" panose="02020603050405020304" pitchFamily="18" charset="0"/>
              </a:rPr>
              <a:t>по следующим критериям:</a:t>
            </a:r>
            <a:endParaRPr lang="en-US" sz="2000" i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indent="457200" algn="just"/>
            <a:endParaRPr lang="ru-RU" sz="2000" i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marL="742950" lvl="1" indent="-285750" algn="just">
              <a:buSzPts val="14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000" i="0" dirty="0">
                <a:solidFill>
                  <a:srgbClr val="333333"/>
                </a:solidFill>
                <a:cs typeface="Times New Roman" panose="02020603050405020304" pitchFamily="18" charset="0"/>
              </a:rPr>
              <a:t>возможность формализации проектно-конструкторских задач и реализации математических методов их решения;</a:t>
            </a:r>
          </a:p>
          <a:p>
            <a:pPr marL="742950" lvl="1" indent="-285750" algn="just">
              <a:buSzPts val="14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000" i="0" dirty="0">
                <a:solidFill>
                  <a:srgbClr val="333333"/>
                </a:solidFill>
                <a:cs typeface="Times New Roman" panose="02020603050405020304" pitchFamily="18" charset="0"/>
              </a:rPr>
              <a:t>наличие требуемых технических средств и необходимость приобретения и установки дополнительных агрегатов;</a:t>
            </a:r>
          </a:p>
          <a:p>
            <a:pPr marL="742950" lvl="1" indent="-285750" algn="just">
              <a:buSzPts val="14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000" i="0" dirty="0">
                <a:solidFill>
                  <a:srgbClr val="333333"/>
                </a:solidFill>
                <a:cs typeface="Times New Roman" panose="02020603050405020304" pitchFamily="18" charset="0"/>
              </a:rPr>
              <a:t>подготовленность информационных фондов и технических средств хранения и обработки информации.</a:t>
            </a:r>
          </a:p>
          <a:p>
            <a:pPr indent="457200" algn="just"/>
            <a:endParaRPr lang="en-US" sz="2000" i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dirty="0">
                <a:solidFill>
                  <a:srgbClr val="333333"/>
                </a:solidFill>
                <a:cs typeface="Times New Roman" panose="02020603050405020304" pitchFamily="18" charset="0"/>
              </a:rPr>
              <a:t>Кроме того, важно выявить факторы оценки подготовленности кадров для эксплуатации САПР, к которым можно отнести следующие:</a:t>
            </a:r>
            <a:endParaRPr lang="en-US" sz="2000" i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indent="457200" algn="just"/>
            <a:endParaRPr lang="ru-RU" sz="2000" i="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marL="742950" lvl="1" indent="-285750" algn="just">
              <a:buSzPts val="14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000" i="0" dirty="0">
                <a:solidFill>
                  <a:srgbClr val="333333"/>
                </a:solidFill>
                <a:cs typeface="Times New Roman" panose="02020603050405020304" pitchFamily="18" charset="0"/>
              </a:rPr>
              <a:t>соответствие внедряемой системы принятой организации проектных работ;</a:t>
            </a:r>
          </a:p>
          <a:p>
            <a:pPr marL="742950" lvl="1" indent="-285750" algn="just">
              <a:buSzPts val="14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000" i="0" dirty="0">
                <a:solidFill>
                  <a:srgbClr val="333333"/>
                </a:solidFill>
                <a:cs typeface="Times New Roman" panose="02020603050405020304" pitchFamily="18" charset="0"/>
              </a:rPr>
              <a:t>наличие в проектно-конструкторской организации кадров для эксплуатации и поддержания работоспособности САПР;</a:t>
            </a:r>
          </a:p>
          <a:p>
            <a:pPr marL="742950" lvl="1" indent="-285750" algn="just">
              <a:buSzPts val="14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000" i="0" dirty="0">
                <a:solidFill>
                  <a:srgbClr val="333333"/>
                </a:solidFill>
                <a:cs typeface="Times New Roman" panose="02020603050405020304" pitchFamily="18" charset="0"/>
              </a:rPr>
              <a:t>отношение руководства организации к созданию системы и уровень организации этих работ;</a:t>
            </a:r>
          </a:p>
          <a:p>
            <a:pPr marL="742950" lvl="1" indent="-285750" algn="just">
              <a:buSzPts val="14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2000" i="0" dirty="0">
                <a:solidFill>
                  <a:srgbClr val="333333"/>
                </a:solidFill>
                <a:cs typeface="Times New Roman" panose="02020603050405020304" pitchFamily="18" charset="0"/>
              </a:rPr>
              <a:t>психологическая подготовленность коллектива к внедрению САПР.</a:t>
            </a:r>
          </a:p>
          <a:p>
            <a:pPr algn="just"/>
            <a:endParaRPr lang="en-US" altLang="ru-RU" sz="2000" i="0" dirty="0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35CBE2D3-1288-43BE-ABB9-A1B072AEB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0663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842666"/>
      </p:ext>
    </p:extLst>
  </p:cSld>
  <p:clrMapOvr>
    <a:masterClrMapping/>
  </p:clrMapOvr>
  <p:transition spd="med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A3BB4EDD-0637-45BE-BBCC-099412210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A99C2B-23E4-4FE4-B711-DCDAA4177176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01AAE5A-8A9F-4880-BBEB-60571D31A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18436" name="TextBox 5">
            <a:extLst>
              <a:ext uri="{FF2B5EF4-FFF2-40B4-BE49-F238E27FC236}">
                <a16:creationId xmlns:a16="http://schemas.microsoft.com/office/drawing/2014/main" id="{4F7AF437-B561-44ED-B254-3BB7AC117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7328"/>
            <a:ext cx="7921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9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i="0" dirty="0">
                <a:solidFill>
                  <a:srgbClr val="FF0000"/>
                </a:solidFill>
                <a:cs typeface="Times New Roman" panose="02020603050405020304" pitchFamily="18" charset="0"/>
              </a:rPr>
              <a:t>Этап 2. Разработка и оформление предварительных требований к системе</a:t>
            </a:r>
          </a:p>
        </p:txBody>
      </p:sp>
      <p:sp>
        <p:nvSpPr>
          <p:cNvPr id="18437" name="TextBox 5">
            <a:extLst>
              <a:ext uri="{FF2B5EF4-FFF2-40B4-BE49-F238E27FC236}">
                <a16:creationId xmlns:a16="http://schemas.microsoft.com/office/drawing/2014/main" id="{35B39BB1-959A-4303-A968-6A408A1CA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750832"/>
            <a:ext cx="77755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9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2400" dirty="0">
                <a:solidFill>
                  <a:srgbClr val="0066CC"/>
                </a:solidFill>
                <a:cs typeface="Times New Roman" panose="02020603050405020304" pitchFamily="18" charset="0"/>
              </a:rPr>
              <a:t>Основные разделы технико-экономического обоснования САПР:</a:t>
            </a:r>
          </a:p>
          <a:p>
            <a:pPr algn="ctr"/>
            <a:endParaRPr lang="ru-RU" altLang="ru-RU" sz="2400" dirty="0">
              <a:solidFill>
                <a:srgbClr val="0066CC"/>
              </a:solidFill>
              <a:cs typeface="Times New Roman" panose="02020603050405020304" pitchFamily="18" charset="0"/>
            </a:endParaRPr>
          </a:p>
          <a:p>
            <a:pPr algn="just">
              <a:buFont typeface="Gill Sans MT" panose="020B0502020104020203" pitchFamily="34" charset="0"/>
              <a:buAutoNum type="arabicPeriod"/>
            </a:pPr>
            <a:r>
              <a:rPr lang="ru-RU" altLang="ru-RU" sz="2400" i="0" dirty="0">
                <a:solidFill>
                  <a:schemeClr val="tx1"/>
                </a:solidFill>
                <a:cs typeface="Times New Roman" panose="02020603050405020304" pitchFamily="18" charset="0"/>
              </a:rPr>
              <a:t>Назначение САПР, область применения и цели создания САПР.</a:t>
            </a:r>
          </a:p>
          <a:p>
            <a:pPr algn="just">
              <a:buFont typeface="Gill Sans MT" panose="020B0502020104020203" pitchFamily="34" charset="0"/>
              <a:buAutoNum type="arabicPeriod"/>
            </a:pPr>
            <a:r>
              <a:rPr lang="ru-RU" altLang="ru-RU" sz="2400" i="0" dirty="0">
                <a:solidFill>
                  <a:schemeClr val="tx1"/>
                </a:solidFill>
                <a:cs typeface="Times New Roman" panose="02020603050405020304" pitchFamily="18" charset="0"/>
              </a:rPr>
              <a:t>Показатели эффективности САПР и требуемый уровень их значений.</a:t>
            </a:r>
          </a:p>
          <a:p>
            <a:pPr algn="just">
              <a:buFont typeface="Gill Sans MT" panose="020B0502020104020203" pitchFamily="34" charset="0"/>
              <a:buAutoNum type="arabicPeriod"/>
            </a:pPr>
            <a:r>
              <a:rPr lang="ru-RU" altLang="ru-RU" sz="2400" i="0" dirty="0">
                <a:solidFill>
                  <a:schemeClr val="tx1"/>
                </a:solidFill>
                <a:cs typeface="Times New Roman" panose="02020603050405020304" pitchFamily="18" charset="0"/>
              </a:rPr>
              <a:t>Функциональные требования к САПР (состав автоматизируемых проектных процедур и операций).</a:t>
            </a:r>
          </a:p>
          <a:p>
            <a:pPr algn="just">
              <a:buFont typeface="Gill Sans MT" panose="020B0502020104020203" pitchFamily="34" charset="0"/>
              <a:buAutoNum type="arabicPeriod"/>
            </a:pPr>
            <a:r>
              <a:rPr lang="ru-RU" altLang="ru-RU" sz="2400" i="0" dirty="0">
                <a:solidFill>
                  <a:schemeClr val="tx1"/>
                </a:solidFill>
                <a:cs typeface="Times New Roman" panose="02020603050405020304" pitchFamily="18" charset="0"/>
              </a:rPr>
              <a:t>Требования к качеству и регламенту выполнения функций.</a:t>
            </a: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49B3843A-16F8-4727-B5EE-9E590DEB3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202" y="164179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4954</TotalTime>
  <Words>1397</Words>
  <Application>Microsoft Office PowerPoint</Application>
  <PresentationFormat>Экран (4:3)</PresentationFormat>
  <Paragraphs>198</Paragraphs>
  <Slides>23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Calibri</vt:lpstr>
      <vt:lpstr>Corbel</vt:lpstr>
      <vt:lpstr>Gill Sans MT</vt:lpstr>
      <vt:lpstr>Symbol</vt:lpstr>
      <vt:lpstr>Tahoma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Bulatbayeva</dc:creator>
  <cp:lastModifiedBy>Julia Bulatbayeva</cp:lastModifiedBy>
  <cp:revision>870</cp:revision>
  <cp:lastPrinted>1601-01-01T00:00:00Z</cp:lastPrinted>
  <dcterms:created xsi:type="dcterms:W3CDTF">1601-01-01T00:00:00Z</dcterms:created>
  <dcterms:modified xsi:type="dcterms:W3CDTF">2025-11-10T13:20:18Z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