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314" r:id="rId5"/>
    <p:sldId id="344" r:id="rId6"/>
    <p:sldId id="326" r:id="rId7"/>
    <p:sldId id="327" r:id="rId8"/>
    <p:sldId id="329" r:id="rId9"/>
    <p:sldId id="330" r:id="rId10"/>
    <p:sldId id="345" r:id="rId11"/>
    <p:sldId id="332" r:id="rId12"/>
    <p:sldId id="346" r:id="rId13"/>
    <p:sldId id="347" r:id="rId14"/>
    <p:sldId id="333" r:id="rId15"/>
    <p:sldId id="334" r:id="rId16"/>
    <p:sldId id="348" r:id="rId17"/>
    <p:sldId id="349" r:id="rId18"/>
    <p:sldId id="350" r:id="rId19"/>
    <p:sldId id="301" r:id="rId20"/>
    <p:sldId id="303" r:id="rId21"/>
    <p:sldId id="351" r:id="rId22"/>
    <p:sldId id="261" r:id="rId2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34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D663E9-24AE-443F-AF09-E6307DAEBE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B7B9AB6-4B1F-4ED7-9A56-FC0198CB1B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208A92E-7290-4FD0-B567-A161319D7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4E05099-FE71-4CC0-96C2-77013564D9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32D784F-A6F2-4431-B653-23CAA5822F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1863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869005-38AD-40B1-89CF-4D07784E8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BB63535C-F77C-4919-87EB-098539BB06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2BF1E5-893E-4BDF-9392-6E7DE0F9B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BDF609E-215F-4F89-8B7A-D05605CC80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8EE03-31BA-421F-A6BD-D28808B3D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70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558EE187-74DB-4789-A747-D6B182F268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E08AE76-BE1C-4CC1-8BA8-72A4E133E1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125704-026C-4291-943A-5FB32643F5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09D3D4A-1675-4C72-BF17-9D13CBCCE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41DFA50-59A2-4D10-BF18-CD58D56E5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161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A769042-B7E0-4C87-AEFF-327DE381B1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05A7F60-6AEB-4CEC-A738-D38EEB571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61D2A3D-D74C-4C38-ABE5-ADAB08202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E007D2-8307-441E-A451-32DACDD9B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2649433-4EC2-4678-95B6-58F8C092E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9832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B7AF74-C62A-48AD-B446-1DBE35CF8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C7E143D-A399-4B94-9E91-7B54DAC6D8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464CD2D-01AB-4857-8AA9-2A63DE664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5D41A7F-8EB9-4031-8441-9BE96AFAC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C0086AA-5AC2-4A44-8081-8E7ED1D6A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241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301D30-CA19-4CAE-B84B-2F180B45A9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F76A41D-9A2B-4775-A9CD-E1906376CD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F8FD953-038E-4C03-B209-212AB4C431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1C3E732-1B49-4D84-96C7-EFAA0088E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4CB8260-6D1F-4FEE-BBCD-DD6F68DB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51EB282-2B6A-4F2C-8F7D-8228C39B7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36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4B0E5A7-EA27-48C3-9717-7FAEEF321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AA94118-9694-49B6-BD1F-8A4DDF516D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1680683-D3D2-4C36-ADCB-550F6BE5CC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4366AAC-8A52-4325-A61F-62EF0E27A08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E5C6D373-8CA7-4E48-A472-1F20CDC798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10A1E276-A224-4CBF-85A1-09A2A0C5A0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9DD3ABAB-5AB2-4D04-88DA-009E96A38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BB8BE747-3619-47BE-A419-3F1823C008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57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4DB4BE-7603-4B9A-980D-032145F7BD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B31EA1F-4F75-4097-8F92-5D0FDFD8F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FE00FE4-1BC9-40A9-A125-C828E15FD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30DD0D5-B359-4AB2-B160-2EE473636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323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C1162DB-1B5D-4961-B415-69F1F0054F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9DE3405-6E22-45EC-8548-CDFC88F6C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7AA8D31-B8D1-41B7-ACE7-7628DC152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730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26F91B-8E2E-4613-99A1-374E34A21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6D85CD-2B91-4743-A34F-1B8FB2067B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355D583-9829-42F1-AE2D-D7C1D7CD64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AB0AD06-F34E-47AE-9C3A-443277ADF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F1D13BC-29AC-401A-95B2-EE99F16A7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23B28A-01B1-43FD-96F9-9E06796AA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73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F1549A2-20D9-4140-B741-42914CD84E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641BBA31-6FEA-4928-96D5-74C7F524C3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6AA200CB-2472-4C07-8779-D362830496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93E272F-84AA-408D-935A-555C04AB6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79D579A-63C8-4E91-8127-E9A5DBE2E2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3FF970F-1AF1-44B6-826C-46AB45396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12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68A871-C770-4E79-B306-4A9F3BC68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96846A8-776C-4D9F-A059-4218BD1B28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CDDF9E4-EDFE-455D-AC63-1AD092B50F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E72AA-1C8F-4579-9565-8626160159F2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7310D7-1995-45FE-A581-B98F23DD32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CA2104-F038-49B1-AEEF-CB482EE446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5D095-7BFF-4208-8037-812855A7BB4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5756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30410-3DB2-4644-8D83-E94EF6F160C3}"/>
              </a:ext>
            </a:extLst>
          </p:cNvPr>
          <p:cNvSpPr txBox="1"/>
          <p:nvPr/>
        </p:nvSpPr>
        <p:spPr>
          <a:xfrm>
            <a:off x="69116" y="1771163"/>
            <a:ext cx="10679868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</a:t>
            </a:r>
            <a:r>
              <a:rPr lang="en-US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Операционные системы реального времени</a:t>
            </a:r>
          </a:p>
          <a:p>
            <a:pPr algn="ctr"/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студентов образовательной программы </a:t>
            </a: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6В07101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«Автоматизация и управление»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4. Механизмы реального времени</a:t>
            </a: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курса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Булатбаева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Феликсовна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 кафедры АПП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6C6080-55A6-4F47-BD62-97B5D81AC8AF}"/>
              </a:ext>
            </a:extLst>
          </p:cNvPr>
          <p:cNvSpPr txBox="1"/>
          <p:nvPr/>
        </p:nvSpPr>
        <p:spPr>
          <a:xfrm>
            <a:off x="343487" y="431154"/>
            <a:ext cx="108294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НАО 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Абылкаса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E700BB2-2032-4BDF-A747-4B99F4EDD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762" y="4176622"/>
            <a:ext cx="2483689" cy="248368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6C9ED8-CB1B-4282-8A13-2BFECCC37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2589" y="531579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911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25DE5523-7811-45C2-AC45-0E08A37D214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49629" y="1598998"/>
            <a:ext cx="11388436" cy="5040313"/>
          </a:xfrm>
        </p:spPr>
        <p:txBody>
          <a:bodyPr>
            <a:normAutofit/>
          </a:bodyPr>
          <a:lstStyle/>
          <a:p>
            <a:pPr marL="174625" lvl="2"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b="1" u="sng" dirty="0">
                <a:latin typeface="Verdana" pitchFamily="34" charset="0"/>
              </a:rPr>
              <a:t>4 Ядра реального времени</a:t>
            </a:r>
          </a:p>
          <a:p>
            <a:pPr marL="174625" lvl="2">
              <a:lnSpc>
                <a:spcPct val="100000"/>
              </a:lnSpc>
              <a:spcBef>
                <a:spcPts val="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174625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u="sng" dirty="0">
                <a:latin typeface="Verdana" pitchFamily="34" charset="0"/>
              </a:rPr>
              <a:t>В этот класс входят системы с монолитным ядром, где и содержится реализация всех механизмов реального времени этих операционных систем.</a:t>
            </a:r>
          </a:p>
          <a:p>
            <a:pPr marL="174625" algn="just">
              <a:lnSpc>
                <a:spcPct val="100000"/>
              </a:lnSpc>
              <a:spcBef>
                <a:spcPts val="0"/>
              </a:spcBef>
              <a:defRPr/>
            </a:pPr>
            <a:endParaRPr lang="ru-RU" sz="2000" dirty="0">
              <a:latin typeface="Verdana" pitchFamily="34" charset="0"/>
            </a:endParaRPr>
          </a:p>
          <a:p>
            <a:pPr marL="174625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itchFamily="34" charset="0"/>
              </a:rPr>
              <a:t>Системы этого класса, как правило, </a:t>
            </a:r>
            <a:r>
              <a:rPr lang="ru-RU" sz="2000" dirty="0" err="1">
                <a:latin typeface="Verdana" pitchFamily="34" charset="0"/>
              </a:rPr>
              <a:t>модульны</a:t>
            </a:r>
            <a:r>
              <a:rPr lang="ru-RU" sz="2000" dirty="0">
                <a:latin typeface="Verdana" pitchFamily="34" charset="0"/>
              </a:rPr>
              <a:t>, хорошо структурированы, имеют наиболее развитый набор специфических механизмов реального времени, компактны и предсказуемы. Наиболее популярные системы этого класса: OS9, QNX. </a:t>
            </a:r>
          </a:p>
          <a:p>
            <a:pPr marL="174625" algn="just">
              <a:lnSpc>
                <a:spcPct val="100000"/>
              </a:lnSpc>
              <a:spcBef>
                <a:spcPts val="0"/>
              </a:spcBef>
              <a:defRPr/>
            </a:pPr>
            <a:endParaRPr lang="ru-RU" sz="2000" dirty="0">
              <a:latin typeface="Verdana" pitchFamily="34" charset="0"/>
            </a:endParaRPr>
          </a:p>
          <a:p>
            <a:pPr marL="174625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itchFamily="34" charset="0"/>
              </a:rPr>
              <a:t>Одна из особенностей систем этого класса - высокая степень масштабируемости.</a:t>
            </a:r>
          </a:p>
          <a:p>
            <a:pPr marL="174625" algn="just">
              <a:lnSpc>
                <a:spcPct val="100000"/>
              </a:lnSpc>
              <a:spcBef>
                <a:spcPts val="0"/>
              </a:spcBef>
              <a:defRPr/>
            </a:pPr>
            <a:endParaRPr lang="ru-RU" sz="2000" dirty="0">
              <a:latin typeface="Verdana" pitchFamily="34" charset="0"/>
            </a:endParaRPr>
          </a:p>
          <a:p>
            <a:pPr marL="174625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itchFamily="34" charset="0"/>
              </a:rPr>
              <a:t>На базе этих ОС можно построить как компактные системы реального времени, так и большие системы серверного класса. </a:t>
            </a:r>
          </a:p>
          <a:p>
            <a:pPr algn="just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AB4B909A-B91F-41EE-9193-4F18629C03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56061" y="662373"/>
            <a:ext cx="9358746" cy="936625"/>
          </a:xfrm>
        </p:spPr>
        <p:txBody>
          <a:bodyPr>
            <a:noAutofit/>
          </a:bodyPr>
          <a:lstStyle/>
          <a:p>
            <a:pPr lvl="2" algn="l"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2.5 Механизмы реального времени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ядра реального времени, время переключения контекста, размеры системы, средства для работы с таймерами</a:t>
            </a:r>
            <a:b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endParaRPr lang="ru-RU" sz="2000" b="1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BD41D03-B45B-4CE6-BE78-32EA63889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33072" y="218689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11D556F7-B14F-4A2B-935A-E4EC3793DB6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27214" y="836612"/>
            <a:ext cx="11460479" cy="5184775"/>
          </a:xfrm>
        </p:spPr>
        <p:txBody>
          <a:bodyPr>
            <a:normAutofit/>
          </a:bodyPr>
          <a:lstStyle/>
          <a:p>
            <a:pPr marL="261938" lvl="2" algn="just">
              <a:defRPr/>
            </a:pPr>
            <a:r>
              <a:rPr lang="ru-RU" sz="2000" b="1" i="1" u="sng" dirty="0">
                <a:latin typeface="Verdana" panose="020B0604030504040204" pitchFamily="34" charset="0"/>
                <a:ea typeface="Verdana" panose="020B0604030504040204" pitchFamily="34" charset="0"/>
              </a:rPr>
              <a:t>5 Размеры системы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ru-RU" sz="2000" b="1" i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4625" lvl="2" algn="just">
              <a:defRPr/>
            </a:pPr>
            <a:endParaRPr lang="ru-RU" sz="20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4625" lvl="2"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Для ОСРВ важным параметром является размер системы исполнения - суммарный объем минимально необходимого для работы приложения системного набора (ядро, системные модули, драйверы и т. д.). </a:t>
            </a:r>
          </a:p>
          <a:p>
            <a:pPr marL="174625" lvl="2"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4625" lvl="2" algn="just">
              <a:defRPr/>
            </a:pPr>
            <a:r>
              <a:rPr lang="ru-RU" sz="2000" b="1" dirty="0">
                <a:latin typeface="Verdana" panose="020B0604030504040204" pitchFamily="34" charset="0"/>
                <a:ea typeface="Verdana" panose="020B0604030504040204" pitchFamily="34" charset="0"/>
              </a:rPr>
              <a:t>Возможность исполнения системы из ПЗУ (ROM) </a:t>
            </a:r>
          </a:p>
          <a:p>
            <a:pPr marL="174625" lvl="2" algn="just">
              <a:defRPr/>
            </a:pPr>
            <a:endParaRPr lang="ru-RU" sz="2000" b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4625"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Это свойство ОСРВ - одно из базовых. Оно позволяет создавать компактные встроенные СРВ повышенной надёжности, с ограниченным энергопотреблением, без внешних накопителей.</a:t>
            </a:r>
          </a:p>
          <a:p>
            <a:pPr marL="174625" lvl="2" algn="just">
              <a:defRPr/>
            </a:pP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sp>
        <p:nvSpPr>
          <p:cNvPr id="2060" name="Rectangle 12">
            <a:extLst>
              <a:ext uri="{FF2B5EF4-FFF2-40B4-BE49-F238E27FC236}">
                <a16:creationId xmlns:a16="http://schemas.microsoft.com/office/drawing/2014/main" id="{73BF4132-F0A8-4C4C-99B9-160420F81FD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40014" y="260351"/>
            <a:ext cx="8027987" cy="676275"/>
          </a:xfrm>
        </p:spPr>
        <p:txBody>
          <a:bodyPr>
            <a:normAutofit fontScale="90000"/>
          </a:bodyPr>
          <a:lstStyle/>
          <a:p>
            <a:pPr eaLnBrk="1" hangingPunct="1">
              <a:lnSpc>
                <a:spcPct val="80000"/>
              </a:lnSpc>
              <a:defRPr/>
            </a:pPr>
            <a:br>
              <a:rPr lang="ru-RU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endParaRPr lang="ru-RU" sz="24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09EA4EB2-5D7D-43A9-AB94-78DC791D7E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7268" y="15449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47534F-61F1-4107-A4A1-92950A89B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338" y="324196"/>
            <a:ext cx="11658601" cy="6533804"/>
          </a:xfrm>
        </p:spPr>
        <p:txBody>
          <a:bodyPr>
            <a:normAutofit fontScale="25000" lnSpcReduction="20000"/>
          </a:bodyPr>
          <a:lstStyle/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b="1" dirty="0">
                <a:latin typeface="Verdana" panose="020B0604030504040204" pitchFamily="34" charset="0"/>
                <a:ea typeface="Verdana" panose="020B0604030504040204" pitchFamily="34" charset="0"/>
              </a:rPr>
              <a:t>Загрузчик в ПЗУ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Сразу после включения оперативная память чиста. </a:t>
            </a: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Для того чтобы начать работать, процессору необходима хоть какая-то программа. Эта программа автоматически загружается в память из постоянного запоминающего устройства, ПЗУ (или ROM, </a:t>
            </a:r>
            <a:r>
              <a:rPr lang="ru-RU" sz="8000" dirty="0" err="1">
                <a:latin typeface="Verdana" panose="020B0604030504040204" pitchFamily="34" charset="0"/>
                <a:ea typeface="Verdana" panose="020B0604030504040204" pitchFamily="34" charset="0"/>
              </a:rPr>
              <a:t>read-only</a:t>
            </a: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8000" dirty="0" err="1">
                <a:latin typeface="Verdana" panose="020B0604030504040204" pitchFamily="34" charset="0"/>
                <a:ea typeface="Verdana" panose="020B0604030504040204" pitchFamily="34" charset="0"/>
              </a:rPr>
              <a:t>memory</a:t>
            </a: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), в которое она вписана раз и навсегда в неизменном виде).</a:t>
            </a: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Что должна уметь эта начальная программа?</a:t>
            </a: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Распознавать основные устройства, на которых может быть записана другая - нужная пользователю - программа, уметь загружать эту программу в память и передавать ей выполнение, а также поддерживать интерфейс, позволяющий менять настройки в NVRAM. </a:t>
            </a: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Собственно, это даже не одна программа, а множество подпрограмм, занимающихся взаимодействием с разнообразными устройствами ввода-вывода - как с теми, на которых могут храниться программы</a:t>
            </a:r>
            <a:r>
              <a:rPr lang="en-US" sz="8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8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Этот набор подпрограмм в ПЗУ обычно называется BIOS (</a:t>
            </a:r>
            <a:r>
              <a:rPr lang="ru-RU" sz="8000" dirty="0" err="1">
                <a:latin typeface="Verdana" panose="020B0604030504040204" pitchFamily="34" charset="0"/>
                <a:ea typeface="Verdana" panose="020B0604030504040204" pitchFamily="34" charset="0"/>
              </a:rPr>
              <a:t>basic</a:t>
            </a: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8000" dirty="0" err="1">
                <a:latin typeface="Verdana" panose="020B0604030504040204" pitchFamily="34" charset="0"/>
                <a:ea typeface="Verdana" panose="020B0604030504040204" pitchFamily="34" charset="0"/>
              </a:rPr>
              <a:t>input-output</a:t>
            </a: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8000" dirty="0" err="1">
                <a:latin typeface="Verdana" panose="020B0604030504040204" pitchFamily="34" charset="0"/>
                <a:ea typeface="Verdana" panose="020B0604030504040204" pitchFamily="34" charset="0"/>
              </a:rPr>
              <a:t>system</a:t>
            </a:r>
            <a:r>
              <a:rPr lang="ru-RU" sz="8000" dirty="0">
                <a:latin typeface="Verdana" panose="020B0604030504040204" pitchFamily="34" charset="0"/>
                <a:ea typeface="Verdana" panose="020B0604030504040204" pitchFamily="34" charset="0"/>
              </a:rPr>
              <a:t>).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7FEFF1CB-832E-4F0A-8341-2ED7F579BE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9026" y="86451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70917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747534F-61F1-4107-A4A1-92950A89B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171689"/>
            <a:ext cx="11342716" cy="5029605"/>
          </a:xfrm>
        </p:spPr>
        <p:txBody>
          <a:bodyPr>
            <a:normAutofit/>
          </a:bodyPr>
          <a:lstStyle/>
          <a:p>
            <a:pPr algn="l"/>
            <a:endParaRPr lang="en-US" b="1" i="0" dirty="0">
              <a:solidFill>
                <a:srgbClr val="000000"/>
              </a:solidFill>
              <a:effectLst/>
              <a:latin typeface="HelveticaNeueLight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BIOS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 Сокращение от 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«Basic </a:t>
            </a:r>
            <a:r>
              <a:rPr lang="ru-RU" sz="2000" b="0" i="1" dirty="0" err="1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Input-Output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System»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, набор подпрограмм в ПЗУ, предназначенных для простейшего низкоуровневого доступа к внешним устройствам компьютера. В современных ОС используется только в процессе начальной загрузки.</a:t>
            </a:r>
            <a:endParaRPr lang="en-US" sz="20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20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Этот этап загрузки системы можно назвать нулевым, так как ни от какой системы он не зависит. Его задача - определить (возможно, с помощью пользователя), с какого устройства будет идти загрузка, загрузить оттуда специальную программу- загрузчик и запустить ее. Например, выяснить, что устройство для загрузки - жесткий диск, считать самый первый сектор этого диска и передать управление программе, которая находится в считанной области.</a:t>
            </a:r>
          </a:p>
          <a:p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4563693-3394-4C57-B1D1-CC9CB4477A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1687" y="237995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6276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03B229AD-BD2E-4AEC-BC05-62C81794923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11239" y="902654"/>
            <a:ext cx="11570419" cy="5184775"/>
          </a:xfrm>
        </p:spPr>
        <p:txBody>
          <a:bodyPr/>
          <a:lstStyle/>
          <a:p>
            <a:pPr marL="261938" lvl="2" algn="l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b="1" i="1" u="sng" dirty="0">
                <a:latin typeface="Verdana" panose="020B0604030504040204" pitchFamily="34" charset="0"/>
                <a:ea typeface="Verdana" panose="020B0604030504040204" pitchFamily="34" charset="0"/>
              </a:rPr>
              <a:t>6 Время переключения контекста</a:t>
            </a:r>
            <a:endParaRPr lang="ru-RU" sz="2000" b="1" i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4625" lvl="2" algn="just">
              <a:lnSpc>
                <a:spcPct val="100000"/>
              </a:lnSpc>
              <a:spcBef>
                <a:spcPts val="0"/>
              </a:spcBef>
              <a:defRPr/>
            </a:pPr>
            <a:endParaRPr lang="ru-RU" sz="2000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4625" lvl="2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операционные системы реального времени заложен параллелизм, возможность одновременной обработки нескольких событий, поэтому все операционные системы реального времени являются многозадачными (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многопроцессными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многонитиевыми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). </a:t>
            </a:r>
          </a:p>
          <a:p>
            <a:pPr marL="174625" lvl="2" algn="just">
              <a:lnSpc>
                <a:spcPct val="100000"/>
              </a:lnSpc>
              <a:spcBef>
                <a:spcPts val="0"/>
              </a:spcBef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4625" lvl="2" algn="just"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Для того чтобы уметь оценивать накладные расходы системы при обработке параллельных событий, необходимо знать время, которое система затрачивает на передачу управления от процесса к процессу (от задачи к задаче, от нити к нити), то есть </a:t>
            </a:r>
            <a:r>
              <a:rPr 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время переключения контекста.</a:t>
            </a:r>
          </a:p>
          <a:p>
            <a:pPr marL="174625" lvl="2" algn="just">
              <a:defRPr/>
            </a:pPr>
            <a:endParaRPr lang="ru-RU" sz="2000" u="sng" dirty="0"/>
          </a:p>
          <a:p>
            <a:pPr marL="174625" lvl="2" algn="just">
              <a:defRPr/>
            </a:pPr>
            <a:r>
              <a:rPr lang="ru-RU" sz="2000" b="1" i="1" dirty="0"/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A51DCE5A-90AA-430F-BF47-09F6DAFEF6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8513" y="150779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8380A3C0-5D22-4054-9E3A-F5CD5E9E1C3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66008" y="770256"/>
            <a:ext cx="11654443" cy="5184775"/>
          </a:xfrm>
        </p:spPr>
        <p:txBody>
          <a:bodyPr>
            <a:normAutofit/>
          </a:bodyPr>
          <a:lstStyle/>
          <a:p>
            <a:pPr marL="174625" lvl="2" algn="l">
              <a:defRPr/>
            </a:pPr>
            <a:r>
              <a:rPr lang="ru-RU" sz="2000" b="1" i="1" u="sng" dirty="0">
                <a:latin typeface="Verdana" panose="020B0604030504040204" pitchFamily="34" charset="0"/>
                <a:ea typeface="Verdana" panose="020B0604030504040204" pitchFamily="34" charset="0"/>
              </a:rPr>
              <a:t>7 Средства для работы с таймерами</a:t>
            </a:r>
          </a:p>
          <a:p>
            <a:pPr marL="174625" lvl="2">
              <a:defRPr/>
            </a:pPr>
            <a:endParaRPr lang="ru-RU" sz="2000" b="1" i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4625"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Такие инструменты, как средства работы с таймерами, необходимы для систем с жестким временным регламентом, поэтому развитость средств работы с таймерами - необходимый атрибут ОСРВ. </a:t>
            </a:r>
          </a:p>
          <a:p>
            <a:pPr marL="174625"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174625"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Эти средства, как правило, позволяют: </a:t>
            </a:r>
          </a:p>
          <a:p>
            <a:pPr marL="517525" indent="-342900" algn="just">
              <a:buFont typeface="Wingdings" pitchFamily="2" charset="2"/>
              <a:buChar char="v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измерять и задавать различные промежутки времени (от 1 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мкс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и выше), </a:t>
            </a:r>
          </a:p>
          <a:p>
            <a:pPr marL="517525" indent="-342900" algn="just">
              <a:buFont typeface="Wingdings" pitchFamily="2" charset="2"/>
              <a:buChar char="v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генерировать прерывания по истечении временных интервалов, </a:t>
            </a:r>
          </a:p>
          <a:p>
            <a:pPr marL="517525" indent="-342900" algn="just">
              <a:buFont typeface="Wingdings" pitchFamily="2" charset="2"/>
              <a:buChar char="v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создавать разовые и циклические будильники .</a:t>
            </a:r>
          </a:p>
          <a:p>
            <a:pPr marL="174625" lvl="2" algn="just">
              <a:defRPr/>
            </a:pPr>
            <a:endParaRPr lang="ru-RU" sz="2000" u="sng" dirty="0"/>
          </a:p>
          <a:p>
            <a:pPr marL="174625" lvl="2" algn="just">
              <a:defRPr/>
            </a:pPr>
            <a:endParaRPr lang="ru-RU" sz="2000" u="sng" dirty="0"/>
          </a:p>
          <a:p>
            <a:pPr marL="174625" lvl="2" algn="just">
              <a:defRPr/>
            </a:pPr>
            <a:r>
              <a:rPr lang="ru-RU" sz="2000" b="1" i="1" dirty="0"/>
              <a:t> 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E82B8D4-4B30-41C8-B467-0852D0E7B1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1734" y="103714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>
            <a:extLst>
              <a:ext uri="{FF2B5EF4-FFF2-40B4-BE49-F238E27FC236}">
                <a16:creationId xmlns:a16="http://schemas.microsoft.com/office/drawing/2014/main" id="{AB4B909A-B91F-41EE-9193-4F18629C03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3020" y="359414"/>
            <a:ext cx="10807583" cy="936625"/>
          </a:xfrm>
        </p:spPr>
        <p:txBody>
          <a:bodyPr>
            <a:noAutofit/>
          </a:bodyPr>
          <a:lstStyle/>
          <a:p>
            <a:pPr lvl="2" algn="l">
              <a:defRPr/>
            </a:pPr>
            <a:b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b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Стандарты POSIX на ОСРВ</a:t>
            </a:r>
            <a:b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</a:br>
            <a:endParaRPr lang="ru-RU" sz="20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sp>
        <p:nvSpPr>
          <p:cNvPr id="11" name="Rectangle 3">
            <a:extLst>
              <a:ext uri="{FF2B5EF4-FFF2-40B4-BE49-F238E27FC236}">
                <a16:creationId xmlns:a16="http://schemas.microsoft.com/office/drawing/2014/main" id="{B55E733C-EFD9-4F65-8B4E-5D9FAD3624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33388" y="1712133"/>
            <a:ext cx="11325224" cy="4248150"/>
          </a:xfrm>
        </p:spPr>
        <p:txBody>
          <a:bodyPr/>
          <a:lstStyle/>
          <a:p>
            <a:pPr algn="just" eaLnBrk="1" hangingPunct="1">
              <a:lnSpc>
                <a:spcPct val="100000"/>
              </a:lnSpc>
              <a:defRPr/>
            </a:pP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Большие различия в спецификациях ОСРВ и огромное количество существующих микроконтроллеров выдвигают на передний план проблему стандартизации в области систем реального времени.</a:t>
            </a:r>
          </a:p>
          <a:p>
            <a:pPr algn="just" eaLnBrk="1" hangingPunct="1">
              <a:lnSpc>
                <a:spcPct val="100000"/>
              </a:lnSpc>
              <a:defRPr/>
            </a:pP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Стандарт POSIX (Portable </a:t>
            </a:r>
            <a:r>
              <a:rPr lang="ru-RU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Operating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System Interface) 1003.1b, ранее существовавший под рабочим именем POSIX 1003.4 и разработанный IEEE (Institute </a:t>
            </a:r>
            <a:r>
              <a:rPr lang="ru-RU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of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Electrical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and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Electronical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Engineers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), определяет расширения стандарта POSIX 1001 на операционные системы UNIX, которые позволяют использовать последние в качестве ОСРВ. </a:t>
            </a:r>
          </a:p>
          <a:p>
            <a:pPr algn="just" eaLnBrk="1" hangingPunct="1">
              <a:lnSpc>
                <a:spcPct val="100000"/>
              </a:lnSpc>
              <a:defRPr/>
            </a:pP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Большинство приложений UNIX могут быть перенесены в такие системы, поскольку стандарт POSIX 1003.1b обеспечивает единый с системами UNIX программный интерфейс (API, </a:t>
            </a:r>
            <a:r>
              <a:rPr lang="ru-RU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application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sz="20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interface</a:t>
            </a:r>
            <a:r>
              <a:rPr lang="ru-RU" sz="2000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).</a:t>
            </a:r>
          </a:p>
          <a:p>
            <a:pPr algn="just" eaLnBrk="1" hangingPunct="1">
              <a:lnSpc>
                <a:spcPct val="100000"/>
              </a:lnSpc>
              <a:defRPr/>
            </a:pPr>
            <a:endParaRPr lang="ru-RU" sz="2000" dirty="0"/>
          </a:p>
          <a:p>
            <a:pPr algn="l" eaLnBrk="1" hangingPunct="1">
              <a:defRPr/>
            </a:pPr>
            <a:endParaRPr lang="ru-RU" sz="28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BD41D03-B45B-4CE6-BE78-32EA63889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4377" y="149483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C8050A98-711F-42B6-B58D-7895CAC083E3}"/>
              </a:ext>
            </a:extLst>
          </p:cNvPr>
          <p:cNvSpPr txBox="1"/>
          <p:nvPr/>
        </p:nvSpPr>
        <p:spPr>
          <a:xfrm>
            <a:off x="342555" y="464709"/>
            <a:ext cx="11633314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Стандарт </a:t>
            </a:r>
            <a:r>
              <a:rPr lang="ru-RU" sz="2000" b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POSIX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описывает множество базовых, </a:t>
            </a:r>
          </a:p>
          <a:p>
            <a:pPr algn="l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системных сервисов, необходимых для функционирования </a:t>
            </a:r>
          </a:p>
          <a:p>
            <a:pPr algn="l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прикладных программ. </a:t>
            </a:r>
          </a:p>
          <a:p>
            <a:pPr algn="l"/>
            <a:endParaRPr lang="ru-RU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Доступ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к ним предоставляется посредством интерфейса, специфицированного для языка C, командного языка и общеупотребительных служебных программ.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У каждого интерфейса есть две стороны: вызывающая и вызываемая. 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Стандарт 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POSIX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ориентирован в </a:t>
            </a:r>
            <a:r>
              <a:rPr lang="ru-RU" sz="20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первую очередь </a:t>
            </a:r>
            <a:r>
              <a:rPr lang="ru-RU" sz="2000" b="1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на вызывающую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/>
            <a:endParaRPr lang="ru-RU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Его цель - сделать приложения </a:t>
            </a:r>
            <a:r>
              <a:rPr lang="ru-RU" sz="2000" b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мобильными на уровне исходного языка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 Это значит, в частности, что при переносе C-программ на другую операционную платформу потребуется перекомпиляция. </a:t>
            </a:r>
          </a:p>
          <a:p>
            <a:pPr algn="just"/>
            <a:endParaRPr lang="ru-RU" sz="2000" dirty="0">
              <a:solidFill>
                <a:srgbClr val="00000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О мобильности выполнимых программ и/или объектных файлов речь не идет.</a:t>
            </a:r>
          </a:p>
          <a:p>
            <a:pPr algn="just"/>
            <a:endParaRPr lang="ru-RU" sz="2000" b="0" i="0" dirty="0">
              <a:solidFill>
                <a:srgbClr val="000000"/>
              </a:solidFill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/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Стандарт 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POSIX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  не ограничен рамками </a:t>
            </a:r>
            <a:r>
              <a:rPr lang="ru-RU" sz="2000" b="0" i="1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Unix-среды</a:t>
            </a:r>
            <a:r>
              <a:rPr lang="ru-RU" sz="2000" b="0" i="0" dirty="0">
                <a:solidFill>
                  <a:srgbClr val="000000"/>
                </a:solidFill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C2B2C3C-72E8-4607-8441-E2FC111DB5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7000" y="225884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9154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>
            <a:extLst>
              <a:ext uri="{FF2B5EF4-FFF2-40B4-BE49-F238E27FC236}">
                <a16:creationId xmlns:a16="http://schemas.microsoft.com/office/drawing/2014/main" id="{B55E733C-EFD9-4F65-8B4E-5D9FAD3624B2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61344" y="301856"/>
            <a:ext cx="11325224" cy="424815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endParaRPr lang="ru-RU" sz="1100" b="0" i="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2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Термины таковы: </a:t>
            </a: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000" b="0" i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сompatibility</a:t>
            </a:r>
            <a:r>
              <a:rPr lang="ru-RU" sz="2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(буквально "совместимость"); 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000" b="0" i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сompliance</a:t>
            </a:r>
            <a:r>
              <a:rPr lang="ru-RU" sz="2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(буквально "соответствие"); 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2000" b="0" i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сonformance</a:t>
            </a:r>
            <a:r>
              <a:rPr lang="ru-RU" sz="2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(буквально "согласованность"). 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u-RU" sz="2000" b="0" i="0" dirty="0">
              <a:effectLst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</a:pPr>
            <a:r>
              <a:rPr lang="ru-RU" sz="2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Первый термин применительно к POSIX формально не определен. </a:t>
            </a:r>
          </a:p>
          <a:p>
            <a:pPr algn="just">
              <a:lnSpc>
                <a:spcPct val="100000"/>
              </a:lnSpc>
            </a:pPr>
            <a:r>
              <a:rPr lang="ru-RU" sz="2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Второй означает, что организация производитель программного продукта самостоятельно заявляет о том, что продукт этот (полностью или частично) соответствует перечисленным стандартам NIST-PCTS. </a:t>
            </a:r>
          </a:p>
          <a:p>
            <a:pPr algn="just">
              <a:lnSpc>
                <a:spcPct val="100000"/>
              </a:lnSpc>
            </a:pPr>
            <a:r>
              <a:rPr lang="ru-RU" sz="2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Третий термин подразумевает, что программный продукт прошел установленную систему тестов либо с помощью аккредитованной лаборатории, либо в рамках Open Group и на это имеется документальное подтверждение (так называемое </a:t>
            </a:r>
            <a:r>
              <a:rPr lang="ru-RU" sz="2000" b="0" i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Conformance</a:t>
            </a:r>
            <a:r>
              <a:rPr lang="ru-RU" sz="2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000" b="0" i="0" dirty="0" err="1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Statement</a:t>
            </a:r>
            <a:r>
              <a:rPr lang="ru-RU" sz="2000" b="0" i="0" dirty="0">
                <a:effectLst/>
                <a:latin typeface="Verdana" panose="020B0604030504040204" pitchFamily="34" charset="0"/>
                <a:ea typeface="Verdana" panose="020B0604030504040204" pitchFamily="34" charset="0"/>
              </a:rPr>
              <a:t>). </a:t>
            </a:r>
          </a:p>
          <a:p>
            <a:pPr algn="just" eaLnBrk="1" hangingPunct="1">
              <a:lnSpc>
                <a:spcPct val="100000"/>
              </a:lnSpc>
              <a:defRPr/>
            </a:pPr>
            <a:endParaRPr lang="ru-RU" sz="2000" dirty="0"/>
          </a:p>
          <a:p>
            <a:pPr algn="l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BD41D03-B45B-4CE6-BE78-32EA63889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234" y="229423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9047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E0219F1D-F430-4001-9722-E42E0DC7491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58079" y="1346374"/>
            <a:ext cx="11075842" cy="4248150"/>
          </a:xfrm>
        </p:spPr>
        <p:txBody>
          <a:bodyPr>
            <a:normAutofit/>
          </a:bodyPr>
          <a:lstStyle/>
          <a:p>
            <a:pPr algn="just" eaLnBrk="1" hangingPunct="1">
              <a:defRPr/>
            </a:pPr>
            <a:r>
              <a:rPr lang="ru-RU" sz="2200" b="1" dirty="0">
                <a:latin typeface="Verdana" panose="020B0604030504040204" pitchFamily="34" charset="0"/>
                <a:ea typeface="Verdana" panose="020B0604030504040204" pitchFamily="34" charset="0"/>
              </a:rPr>
              <a:t>Стандарт POSIX 1003 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состоит следующих частей. </a:t>
            </a:r>
          </a:p>
          <a:p>
            <a:pPr algn="just" eaLnBrk="1" hangingPunct="1">
              <a:defRPr/>
            </a:pP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1. POSIX 1003.1 определяет стандарт на основные компоненты операционной системы, API для процессов, файловой системы, устройств и т.д. </a:t>
            </a:r>
          </a:p>
          <a:p>
            <a:pPr algn="just" eaLnBrk="1" hangingPunct="1">
              <a:defRPr/>
            </a:pP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2. POSIX 1003.2 определяет стандарт на основные утилиты. </a:t>
            </a:r>
          </a:p>
          <a:p>
            <a:pPr algn="just" eaLnBrk="1" hangingPunct="1">
              <a:defRPr/>
            </a:pP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3. POSIX 1003.1b определяет стандарт на основные расширения реального времени. </a:t>
            </a:r>
          </a:p>
          <a:p>
            <a:pPr algn="just" eaLnBrk="1" hangingPunct="1">
              <a:defRPr/>
            </a:pP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4. POSIX 1003.1с определяет стандарт на задачи (</a:t>
            </a:r>
            <a:r>
              <a:rPr lang="ru-RU" sz="2200" dirty="0" err="1">
                <a:latin typeface="Verdana" panose="020B0604030504040204" pitchFamily="34" charset="0"/>
                <a:ea typeface="Verdana" panose="020B0604030504040204" pitchFamily="34" charset="0"/>
              </a:rPr>
              <a:t>threads</a:t>
            </a: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). </a:t>
            </a:r>
          </a:p>
          <a:p>
            <a:pPr algn="just" eaLnBrk="1" hangingPunct="1">
              <a:defRPr/>
            </a:pPr>
            <a:r>
              <a:rPr lang="ru-RU" sz="2200" dirty="0">
                <a:latin typeface="Verdana" panose="020B0604030504040204" pitchFamily="34" charset="0"/>
                <a:ea typeface="Verdana" panose="020B0604030504040204" pitchFamily="34" charset="0"/>
              </a:rPr>
              <a:t>5. POSIX 1003.1d определяет стандарт на дополнительные расширения реального времени этот стандарт еще официально не утвержден, но некоторые ОСРВ заявляют о своей поддержке некоторых его частей. </a:t>
            </a:r>
          </a:p>
          <a:p>
            <a:pPr algn="just" eaLnBrk="1" hangingPunct="1">
              <a:defRPr/>
            </a:pPr>
            <a:endParaRPr lang="ru-RU" sz="2000" dirty="0"/>
          </a:p>
          <a:p>
            <a:pPr algn="l" eaLnBrk="1" hangingPunct="1">
              <a:defRPr/>
            </a:pPr>
            <a:endParaRPr lang="ru-RU" sz="28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36F47A84-8407-42DB-A5FA-6C72ABF6D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2912" y="284282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873477" y="922488"/>
            <a:ext cx="11054645" cy="3695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План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-342900">
              <a:lnSpc>
                <a:spcPct val="107000"/>
              </a:lnSpc>
              <a:spcAft>
                <a:spcPts val="800"/>
              </a:spcAft>
              <a:buAutoNum type="arabicPlain"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Механизмы реального времени: система приоритетов и алгоритмы диспетчеризации, механизмы межзадачного взаимодействия, время реакции системы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lain"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 Механизмы реального времени: ядра реального времени, время переключения контекста, средства для работы с таймерами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Стандарты POSIX на ОСРВ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7849" y="302696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425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FB15125A-D993-452E-8AB0-898E07FEEE3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59971" y="1690255"/>
            <a:ext cx="11061469" cy="522345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10000"/>
              </a:lnSpc>
              <a:defRPr/>
            </a:pPr>
            <a:r>
              <a:rPr lang="ru-RU" u="sng" dirty="0">
                <a:latin typeface="Verdana" panose="020B0604030504040204" pitchFamily="34" charset="0"/>
                <a:ea typeface="Verdana" panose="020B0604030504040204" pitchFamily="34" charset="0"/>
              </a:rPr>
              <a:t>Стандарту POSIX 1003 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с расширением 1003.1b удовлетворяют такие системы, как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</a:rPr>
              <a:t>Lynx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ru-RU" dirty="0" err="1">
                <a:latin typeface="Verdana" panose="020B0604030504040204" pitchFamily="34" charset="0"/>
                <a:ea typeface="Verdana" panose="020B0604030504040204" pitchFamily="34" charset="0"/>
              </a:rPr>
              <a:t>VxWorks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, QNX. </a:t>
            </a:r>
          </a:p>
          <a:p>
            <a:pPr algn="just" eaLnBrk="1" hangingPunct="1">
              <a:lnSpc>
                <a:spcPct val="110000"/>
              </a:lnSpc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Некоторые системы, например, CHORUS, обеспечивают поддержку стандарта 1003.1b при загрузке поставляемого программного обеспечения, т.е. имеют как бы два типа API: оригинальный собственный и стандартный. </a:t>
            </a:r>
          </a:p>
          <a:p>
            <a:pPr algn="just" eaLnBrk="1" hangingPunct="1">
              <a:lnSpc>
                <a:spcPct val="110000"/>
              </a:lnSpc>
              <a:defRPr/>
            </a:pP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l" eaLnBrk="1" hangingPunct="1">
              <a:defRPr/>
            </a:pPr>
            <a:endParaRPr lang="ru-RU" sz="28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AF31EA4-3928-466E-A8E0-70820768A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6135" y="228237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873477" y="922488"/>
            <a:ext cx="11054645" cy="36958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Заключение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-342900">
              <a:lnSpc>
                <a:spcPct val="107000"/>
              </a:lnSpc>
              <a:spcAft>
                <a:spcPts val="800"/>
              </a:spcAft>
              <a:buAutoNum type="arabicPlain"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Механизмы реального времени: система приоритетов и алгоритмы диспетчеризации, механизмы межзадачного взаимодействия, время реакции системы</a:t>
            </a: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AutoNum type="arabicPlain"/>
            </a:pP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 Механизмы реального времени: ядра реального времени, время переключения контекста, средства для работы с таймерами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 Стандарты POSIX на ОСРВ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8124" y="232882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60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F8FE9D-E158-4443-92BD-0667E95ACE71}"/>
              </a:ext>
            </a:extLst>
          </p:cNvPr>
          <p:cNvSpPr txBox="1"/>
          <p:nvPr/>
        </p:nvSpPr>
        <p:spPr>
          <a:xfrm>
            <a:off x="972165" y="1836038"/>
            <a:ext cx="8587471" cy="509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 indent="317500" algn="ctr">
              <a:lnSpc>
                <a:spcPct val="125000"/>
              </a:lnSpc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Спасибо за внимание!!!</a:t>
            </a:r>
            <a:endParaRPr lang="ru-RU" sz="2400" b="1" i="1" dirty="0">
              <a:latin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CF88F1-AF64-4D77-8977-3859CE489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8210" y="210575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70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44"/>
    </mc:Choice>
    <mc:Fallback xmlns="">
      <p:transition spd="slow" advTm="804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4DFC104-8DAD-45B6-894E-2D75F4FFF0DA}"/>
              </a:ext>
            </a:extLst>
          </p:cNvPr>
          <p:cNvSpPr txBox="1">
            <a:spLocks noChangeArrowheads="1"/>
          </p:cNvSpPr>
          <p:nvPr/>
        </p:nvSpPr>
        <p:spPr>
          <a:xfrm>
            <a:off x="500640" y="725083"/>
            <a:ext cx="11281265" cy="42481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Char char="v"/>
              <a:defRPr/>
            </a:pPr>
            <a:endParaRPr lang="ru-RU" sz="9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Рекомендуемая литература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Тенанбаум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Э. Современные операционные системы. пер. с англ. 2-е изд. –СПБ.: Питер, 2015. – 1037с. 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В.Г.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Н.А. Сетевые операционные системы. СПБ.: Питер, 2016. – 538с.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Дейтел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Х.М.,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Чофнес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Р.Д. Операционные системы. пер. с англ. – М.: БИНОМ, 2016. – 704с.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316755B-1D51-4148-BC24-63FFD990D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2314" y="246330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98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0" name="Rectangle 12">
            <a:extLst>
              <a:ext uri="{FF2B5EF4-FFF2-40B4-BE49-F238E27FC236}">
                <a16:creationId xmlns:a16="http://schemas.microsoft.com/office/drawing/2014/main" id="{AB4B909A-B91F-41EE-9193-4F18629C037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15636" y="557079"/>
            <a:ext cx="9476509" cy="936625"/>
          </a:xfrm>
        </p:spPr>
        <p:txBody>
          <a:bodyPr>
            <a:noAutofit/>
          </a:bodyPr>
          <a:lstStyle/>
          <a:p>
            <a:pPr lvl="2" algn="l" rtl="0">
              <a:defRPr/>
            </a:pPr>
            <a:r>
              <a:rPr lang="ru-RU" sz="20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+mn-ea"/>
                <a:cs typeface="+mn-cs"/>
              </a:rPr>
              <a:t>1 Механизмы реального времени</a:t>
            </a:r>
            <a:r>
              <a:rPr lang="en-US" sz="20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+mn-ea"/>
                <a:cs typeface="+mn-cs"/>
              </a:rPr>
              <a:t>: </a:t>
            </a:r>
            <a:r>
              <a:rPr lang="ru-RU" sz="20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+mn-ea"/>
                <a:cs typeface="+mn-cs"/>
              </a:rPr>
              <a:t>система приоритетов и алгоритмы диспетчеризации</a:t>
            </a:r>
            <a:r>
              <a:rPr lang="en-US" sz="20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+mn-ea"/>
                <a:cs typeface="+mn-cs"/>
              </a:rPr>
              <a:t>, </a:t>
            </a:r>
            <a:r>
              <a:rPr lang="ru-RU" sz="20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+mn-ea"/>
                <a:cs typeface="+mn-cs"/>
              </a:rPr>
              <a:t>механизмы межзадачного взаимодействия, время реакции системы</a:t>
            </a:r>
            <a:br>
              <a:rPr lang="ru-RU" sz="20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  <a:ea typeface="+mn-ea"/>
                <a:cs typeface="+mn-cs"/>
              </a:rPr>
            </a:br>
            <a:endParaRPr lang="ru-RU" sz="2000" b="1" kern="1200" dirty="0">
              <a:solidFill>
                <a:schemeClr val="tx1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  <a:ea typeface="+mn-ea"/>
              <a:cs typeface="+mn-cs"/>
            </a:endParaRPr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C9ADC713-C51F-4C30-95F2-DEF29A84C54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60218" y="1374082"/>
            <a:ext cx="11676611" cy="496575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2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Важным параметром при оценке операционных систем реального времени является набор инструментов, механизмов реального времени, предоставляемых системой.</a:t>
            </a:r>
          </a:p>
          <a:p>
            <a:pPr algn="just" eaLnBrk="1" hangingPunct="1">
              <a:lnSpc>
                <a:spcPct val="120000"/>
              </a:lnSpc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Разработчики проекта: </a:t>
            </a: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исследуют объект и возможные события на нем,</a:t>
            </a: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определяют критические сроки реакции системы на каждое событие,</a:t>
            </a: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разрабатывают алгоритмы обработки этих событий.</a:t>
            </a:r>
          </a:p>
          <a:p>
            <a:pPr indent="450215" algn="just">
              <a:lnSpc>
                <a:spcPct val="120000"/>
              </a:lnSpc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Разработка приложений реального времени в этой системе сводится к описанию возможных событий на объекте. В каждом описании указываются два параметра:</a:t>
            </a: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временной интервал - критическое время обслуживания данного события,</a:t>
            </a:r>
          </a:p>
          <a:p>
            <a:pPr marL="742950" lvl="1" indent="-285750" algn="just">
              <a:lnSpc>
                <a:spcPct val="120000"/>
              </a:lnSpc>
              <a:buFont typeface="Wingdings" panose="05000000000000000000" pitchFamily="2" charset="2"/>
              <a:buChar char=""/>
              <a:tabLst>
                <a:tab pos="9144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адрес подпрограммы его обработки.</a:t>
            </a:r>
          </a:p>
          <a:p>
            <a:pPr algn="l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lvl="2" algn="just">
              <a:defRPr/>
            </a:pPr>
            <a:endParaRPr lang="ru-RU" sz="2000" b="1" i="1" dirty="0"/>
          </a:p>
          <a:p>
            <a:pPr algn="l" eaLnBrk="1" hangingPunct="1"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5BD41D03-B45B-4CE6-BE78-32EA638894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6030" y="48234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0D69610A-0DC7-462E-B906-7CACF9C927DB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72326" y="134498"/>
            <a:ext cx="11448125" cy="6543393"/>
          </a:xfrm>
        </p:spPr>
        <p:txBody>
          <a:bodyPr>
            <a:normAutofit/>
          </a:bodyPr>
          <a:lstStyle/>
          <a:p>
            <a:pPr algn="l" eaLnBrk="1" hangingPunct="1">
              <a:defRPr/>
            </a:pPr>
            <a:endParaRPr lang="ru-RU" sz="28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lvl="2" algn="just">
              <a:defRPr/>
            </a:pPr>
            <a:r>
              <a:rPr lang="ru-RU" sz="2000" b="1" i="1" u="sng" dirty="0">
                <a:latin typeface="Verdana" panose="020B0604030504040204" pitchFamily="34" charset="0"/>
                <a:ea typeface="Verdana" panose="020B0604030504040204" pitchFamily="34" charset="0"/>
              </a:rPr>
              <a:t>1 Система приоритетов и алгоритмы диспетчеризации.</a:t>
            </a: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Базовыми инструментами разработки сценария для системы являются</a:t>
            </a: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: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система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приоритетов процессов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(задач),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алгоритмы планирования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(диспетчеризации) ОСРВ</a:t>
            </a: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многозадачных ОС общего назначения используются, как правило, различные модификации алгоритма круговой диспетчеризации, основанные на понятии непрерывного кванта времени (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time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slice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), которое предоставляется для исполнения данного процесса.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Планировщик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по истечении каждого кванта времени просматривает очередь активных процессов и принимает решение, какому из них передать управление, основываясь на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приоритетах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</a:p>
          <a:p>
            <a:pPr algn="just">
              <a:defRPr/>
            </a:pP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Приоритеты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могут быть</a:t>
            </a:r>
          </a:p>
          <a:p>
            <a:pPr algn="just">
              <a:defRPr/>
            </a:pPr>
            <a:r>
              <a:rPr lang="en-US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1. </a:t>
            </a:r>
            <a:r>
              <a:rPr 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фиксированными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en-US" sz="2000" dirty="0">
                <a:latin typeface="Verdana" panose="020B0604030504040204" pitchFamily="34" charset="0"/>
                <a:ea typeface="Verdana" panose="020B0604030504040204" pitchFamily="34" charset="0"/>
              </a:rPr>
              <a:t>2.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или </a:t>
            </a:r>
            <a:r>
              <a:rPr 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меняться со временем</a:t>
            </a: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это зависит от алгоритмов планирования в данной ОС, но рано или поздно процессорное время получат все процессы в системе. </a:t>
            </a:r>
          </a:p>
          <a:p>
            <a:pPr marL="342900" indent="-342900" algn="just">
              <a:buFont typeface="Wingdings" pitchFamily="2" charset="2"/>
              <a:buChar char="v"/>
              <a:defRPr/>
            </a:pPr>
            <a:endParaRPr lang="ru-RU" sz="2000" b="1" i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2" algn="just">
              <a:defRPr/>
            </a:pPr>
            <a:endParaRPr lang="ru-RU" sz="2800" b="1" i="1" dirty="0"/>
          </a:p>
          <a:p>
            <a:pPr algn="l" eaLnBrk="1" hangingPunct="1">
              <a:defRPr/>
            </a:pPr>
            <a:endParaRPr lang="ru-RU" sz="28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E5DC8F1-6304-4095-98BB-4DF031DB58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9726" y="266769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151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AD393FC0-B244-458D-A864-62E77DA2241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16130" y="1496235"/>
            <a:ext cx="11460480" cy="5184775"/>
          </a:xfrm>
        </p:spPr>
        <p:txBody>
          <a:bodyPr/>
          <a:lstStyle/>
          <a:p>
            <a:pPr algn="just">
              <a:lnSpc>
                <a:spcPct val="100000"/>
              </a:lnSpc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Один из возможных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алгоритмов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планирования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 при этом - </a:t>
            </a:r>
            <a:r>
              <a:rPr lang="ru-RU" sz="2000" b="1" i="1" dirty="0">
                <a:latin typeface="Verdana" panose="020B0604030504040204" pitchFamily="34" charset="0"/>
                <a:ea typeface="Verdana" panose="020B0604030504040204" pitchFamily="34" charset="0"/>
              </a:rPr>
              <a:t>приоритетный с вытеснением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. 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defRPr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00000"/>
              </a:lnSpc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Мир ОСРВ отличается богатством различных алгоритмов планирования:</a:t>
            </a:r>
          </a:p>
          <a:p>
            <a:pPr lvl="1" algn="just">
              <a:lnSpc>
                <a:spcPct val="100000"/>
              </a:lnSpc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динамические,</a:t>
            </a:r>
          </a:p>
          <a:p>
            <a:pPr lvl="1" algn="just">
              <a:lnSpc>
                <a:spcPct val="100000"/>
              </a:lnSpc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приоритетные,</a:t>
            </a:r>
          </a:p>
          <a:p>
            <a:pPr lvl="1" algn="just">
              <a:lnSpc>
                <a:spcPct val="100000"/>
              </a:lnSpc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монотонные,</a:t>
            </a:r>
          </a:p>
          <a:p>
            <a:pPr lvl="1" algn="just">
              <a:lnSpc>
                <a:spcPct val="100000"/>
              </a:lnSpc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адаптивные и пр.</a:t>
            </a:r>
          </a:p>
          <a:p>
            <a:pPr algn="just">
              <a:lnSpc>
                <a:spcPct val="100000"/>
              </a:lnSpc>
              <a:defRPr/>
            </a:pPr>
            <a:r>
              <a:rPr 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цель же всегда преследуется одна 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- предоставить инструмент, позволяющий в нужный момент времени исполнять именно тот процесс, который необходим. </a:t>
            </a:r>
          </a:p>
          <a:p>
            <a:pPr marL="0" lvl="2" algn="just">
              <a:defRPr/>
            </a:pPr>
            <a:endParaRPr lang="ru-RU" sz="2800" b="1" i="1" dirty="0"/>
          </a:p>
          <a:p>
            <a:pPr algn="l" eaLnBrk="1" hangingPunct="1">
              <a:defRPr/>
            </a:pPr>
            <a:endParaRPr lang="ru-RU" sz="28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9F6D5D6-8EA8-4296-BA8E-D2EBD17EC1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07560" y="17699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9920515F-33D9-4157-8C15-C3B02F01300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65514" y="598460"/>
            <a:ext cx="11416144" cy="5184775"/>
          </a:xfrm>
        </p:spPr>
        <p:txBody>
          <a:bodyPr/>
          <a:lstStyle/>
          <a:p>
            <a:pPr marL="261938" lvl="2" algn="l">
              <a:defRPr/>
            </a:pPr>
            <a:r>
              <a:rPr lang="en-US" sz="2000" b="1" i="1" u="sng" dirty="0">
                <a:latin typeface="Verdana" panose="020B0604030504040204" pitchFamily="34" charset="0"/>
                <a:ea typeface="Verdana" panose="020B0604030504040204" pitchFamily="34" charset="0"/>
              </a:rPr>
              <a:t>2 </a:t>
            </a:r>
            <a:r>
              <a:rPr lang="ru-RU" sz="2000" b="1" i="1" u="sng" dirty="0">
                <a:latin typeface="Verdana" panose="020B0604030504040204" pitchFamily="34" charset="0"/>
                <a:ea typeface="Verdana" panose="020B0604030504040204" pitchFamily="34" charset="0"/>
              </a:rPr>
              <a:t>Механизмы межзадачного взаимодействия.</a:t>
            </a:r>
            <a:endParaRPr lang="en-US" sz="2000" b="1" i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2">
              <a:defRPr/>
            </a:pPr>
            <a:endParaRPr lang="ru-RU" sz="2000" b="1" i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Другой набор механизмов реального времени относится к средствам синхронизации процессов и передачи данных между ними. </a:t>
            </a: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endParaRPr lang="en-US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него входят семафоры, мьютексы (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mutex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), события, сигналы, средства для работы с разделяемой памятью, каналы данных (</a:t>
            </a:r>
            <a:r>
              <a:rPr lang="ru-RU" sz="2000" dirty="0" err="1">
                <a:latin typeface="Verdana" panose="020B0604030504040204" pitchFamily="34" charset="0"/>
                <a:ea typeface="Verdana" panose="020B0604030504040204" pitchFamily="34" charset="0"/>
              </a:rPr>
              <a:t>pipes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), очереди сообщений.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 ОСРВ эти механизмы очень развиты. </a:t>
            </a:r>
          </a:p>
          <a:p>
            <a:pPr algn="just">
              <a:defRPr/>
            </a:pPr>
            <a:endParaRPr lang="ru-RU" sz="2000" b="1" i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Многие из них используются и в ОС общего назначения, но их реализация в ОСРВ имеет свои особенности: время исполнения системных вызовов почти не зависит от состояния системы, и в каждой ОСРВ есть, по крайней мере, один быстрый механизм передачи данных от процесса к процессу. </a:t>
            </a:r>
          </a:p>
          <a:p>
            <a:pPr algn="just">
              <a:defRPr/>
            </a:pPr>
            <a:endParaRPr lang="en-US" sz="2000" b="1" i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2" algn="just">
              <a:defRPr/>
            </a:pPr>
            <a:endParaRPr lang="ru-RU" sz="2000" dirty="0"/>
          </a:p>
          <a:p>
            <a:pPr algn="l" eaLnBrk="1" hangingPunct="1">
              <a:defRPr/>
            </a:pPr>
            <a:endParaRPr lang="ru-RU" sz="28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43E180E8-403C-49CD-815A-8C745890E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9958" y="8274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0D29313A-A5B0-4502-AF20-45824264A9A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435884" y="527693"/>
            <a:ext cx="11209395" cy="6195809"/>
          </a:xfrm>
        </p:spPr>
        <p:txBody>
          <a:bodyPr>
            <a:normAutofit/>
          </a:bodyPr>
          <a:lstStyle/>
          <a:p>
            <a:pPr marL="0" lvl="2" algn="l">
              <a:defRPr/>
            </a:pPr>
            <a:r>
              <a:rPr lang="en-US" sz="2000" b="1" i="1" u="sng" dirty="0">
                <a:latin typeface="Verdana" panose="020B0604030504040204" pitchFamily="34" charset="0"/>
                <a:ea typeface="Verdana" panose="020B0604030504040204" pitchFamily="34" charset="0"/>
              </a:rPr>
              <a:t>3 </a:t>
            </a:r>
            <a:r>
              <a:rPr lang="ru-RU" sz="2000" b="1" i="1" u="sng" dirty="0">
                <a:latin typeface="Verdana" panose="020B0604030504040204" pitchFamily="34" charset="0"/>
                <a:ea typeface="Verdana" panose="020B0604030504040204" pitchFamily="34" charset="0"/>
              </a:rPr>
              <a:t>Время реакции системы</a:t>
            </a:r>
            <a:endParaRPr lang="en-US" sz="2000" b="1" i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2">
              <a:defRPr/>
            </a:pPr>
            <a:endParaRPr lang="en-US" sz="2000" b="1" i="1" u="sng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lvl="2"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Почти все производители систем реального времени приводят такой параметр, как время реакции системы на прерывание. </a:t>
            </a:r>
            <a:endParaRPr lang="ru-RU" sz="2000" b="1" i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lvl="2">
              <a:defRPr/>
            </a:pPr>
            <a:endParaRPr lang="ru-RU" sz="2000" b="1" i="1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Чтобы предсказать время реакции системы, </a:t>
            </a:r>
            <a:r>
              <a:rPr lang="ru-RU" sz="2000" u="sng" dirty="0">
                <a:latin typeface="Verdana" panose="020B0604030504040204" pitchFamily="34" charset="0"/>
                <a:ea typeface="Verdana" panose="020B0604030504040204" pitchFamily="34" charset="0"/>
              </a:rPr>
              <a:t>необходимо знать</a:t>
            </a: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</a:p>
          <a:p>
            <a:pPr algn="just">
              <a:defRPr/>
            </a:pPr>
            <a:endParaRPr lang="ru-RU" sz="20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350" lvl="1" algn="just"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1 События, происходящие на объекте, регистрируются датчиками, данные с датчиков передаются в модули ввода-вывода (интерфейсы) системы.</a:t>
            </a:r>
          </a:p>
          <a:p>
            <a:pPr marL="6350" lvl="1" algn="just">
              <a:defRPr/>
            </a:pP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350" lvl="1" algn="just"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2 Модули ввода-вывода, получив информацию от датчиков и преобразовав ее, генерируют запрос на прерывание в управляющем компьютере, подавая ему тем самым сигнал о том, что на объекте произошло событие.</a:t>
            </a:r>
          </a:p>
          <a:p>
            <a:pPr marL="6350" lvl="1" algn="just">
              <a:defRPr/>
            </a:pPr>
            <a:endParaRPr lang="ru-RU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6350" lvl="1" algn="just"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3 Получив сигнал от модуля ввода-вывода, система должна запустить программу  обработки этого события.</a:t>
            </a:r>
            <a:endParaRPr lang="ru-RU" sz="28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8D429B4C-D515-4B8A-8854-7A9CCC77E92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2151" y="57510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357547AF-24A8-4214-AA35-8453B1EA53F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28358" y="134498"/>
            <a:ext cx="11814260" cy="6723502"/>
          </a:xfrm>
        </p:spPr>
        <p:txBody>
          <a:bodyPr>
            <a:normAutofit fontScale="92500" lnSpcReduction="10000"/>
          </a:bodyPr>
          <a:lstStyle/>
          <a:p>
            <a:pPr marL="6350" lvl="1" algn="just">
              <a:defRPr/>
            </a:pPr>
            <a:endParaRPr lang="ru-RU" dirty="0"/>
          </a:p>
          <a:p>
            <a:pPr marL="6350" lvl="1" algn="just">
              <a:lnSpc>
                <a:spcPct val="100000"/>
              </a:lnSpc>
              <a:defRPr/>
            </a:pPr>
            <a:r>
              <a:rPr lang="ru-RU" u="sng" dirty="0">
                <a:latin typeface="Verdana" panose="020B0604030504040204" pitchFamily="34" charset="0"/>
                <a:ea typeface="Verdana" panose="020B0604030504040204" pitchFamily="34" charset="0"/>
              </a:rPr>
              <a:t>Интервал времени - от события на объекте и до выполнения </a:t>
            </a:r>
          </a:p>
          <a:p>
            <a:pPr marL="6350" lvl="1" algn="just">
              <a:lnSpc>
                <a:spcPct val="100000"/>
              </a:lnSpc>
              <a:defRPr/>
            </a:pPr>
            <a:r>
              <a:rPr lang="ru-RU" u="sng" dirty="0">
                <a:latin typeface="Verdana" panose="020B0604030504040204" pitchFamily="34" charset="0"/>
                <a:ea typeface="Verdana" panose="020B0604030504040204" pitchFamily="34" charset="0"/>
              </a:rPr>
              <a:t>первой инструкции в программе обработки этого события и является</a:t>
            </a:r>
          </a:p>
          <a:p>
            <a:pPr marL="6350" lvl="1" algn="just">
              <a:lnSpc>
                <a:spcPct val="100000"/>
              </a:lnSpc>
              <a:defRPr/>
            </a:pPr>
            <a:r>
              <a:rPr lang="ru-RU" u="sng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ru-RU" b="1" u="sng" dirty="0">
                <a:latin typeface="Verdana" panose="020B0604030504040204" pitchFamily="34" charset="0"/>
                <a:ea typeface="Verdana" panose="020B0604030504040204" pitchFamily="34" charset="0"/>
              </a:rPr>
              <a:t>временем реакции системы на события</a:t>
            </a:r>
            <a:r>
              <a:rPr lang="ru-RU" u="sng" dirty="0">
                <a:latin typeface="Verdana" panose="020B0604030504040204" pitchFamily="34" charset="0"/>
                <a:ea typeface="Verdana" panose="020B0604030504040204" pitchFamily="34" charset="0"/>
              </a:rPr>
              <a:t>,</a:t>
            </a: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6350" lvl="1" algn="just">
              <a:lnSpc>
                <a:spcPct val="100000"/>
              </a:lnSpc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и, проектируя систему реального времени, </a:t>
            </a:r>
          </a:p>
          <a:p>
            <a:pPr marL="6350" lvl="1" algn="just">
              <a:lnSpc>
                <a:spcPct val="100000"/>
              </a:lnSpc>
              <a:defRPr/>
            </a:pPr>
            <a:r>
              <a:rPr lang="ru-RU" dirty="0">
                <a:latin typeface="Verdana" panose="020B0604030504040204" pitchFamily="34" charset="0"/>
                <a:ea typeface="Verdana" panose="020B0604030504040204" pitchFamily="34" charset="0"/>
              </a:rPr>
              <a:t>разработчики должны уметь вычислять этот интервал. </a:t>
            </a:r>
          </a:p>
          <a:p>
            <a:pPr marL="0" lvl="2" algn="just">
              <a:defRPr/>
            </a:pPr>
            <a:endParaRPr lang="ru-RU" sz="1100" dirty="0"/>
          </a:p>
          <a:p>
            <a:pPr algn="just">
              <a:lnSpc>
                <a:spcPct val="110000"/>
              </a:lnSpc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Из чего он складывается? </a:t>
            </a:r>
          </a:p>
          <a:p>
            <a:pPr algn="just">
              <a:lnSpc>
                <a:spcPct val="110000"/>
              </a:lnSpc>
              <a:defRPr/>
            </a:pPr>
            <a:endParaRPr lang="ru-RU" sz="11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algn="just">
              <a:lnSpc>
                <a:spcPct val="110000"/>
              </a:lnSpc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Время выполнения цепочки действий - от события на объекте до генерации прерывания - никак не зависит от операционных систем реального времени и целиком определяется аппаратурой, а вот интервал времени - от возникновения запроса на прерывание и до выполнения первой инструкции обработчика определяется целиком свойствами операционной системы и архитектурой компьютера. </a:t>
            </a:r>
          </a:p>
          <a:p>
            <a:pPr algn="just">
              <a:lnSpc>
                <a:spcPct val="110000"/>
              </a:lnSpc>
              <a:defRPr/>
            </a:pPr>
            <a:r>
              <a:rPr lang="ru-RU" sz="2000" dirty="0">
                <a:latin typeface="Verdana" panose="020B0604030504040204" pitchFamily="34" charset="0"/>
                <a:ea typeface="Verdana" panose="020B0604030504040204" pitchFamily="34" charset="0"/>
              </a:rPr>
              <a:t>Причем это время нужно уметь оценивать в худшей для системы ситуации, то есть в предположении, что процессор загружен, что в это время могут происходить другие прерывания, что система может выполнять какие-то действия, блокирующие прерывания. Неплохим основанием для оценки времен реакции системы могут служить результаты тестирования с подробным описанием архитектуры целевой системы, в которой проводились измерения, средств измерения и точным указанием, какие промежутки времени измерялись. </a:t>
            </a:r>
            <a:endParaRPr lang="ru-RU" sz="28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3E775C5E-D433-4DD0-87C8-DD61E7E77D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5705" y="134498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1878</Words>
  <Application>Microsoft Office PowerPoint</Application>
  <PresentationFormat>Широкоэкранный</PresentationFormat>
  <Paragraphs>182</Paragraphs>
  <Slides>22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HelveticaNeueLight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1 Механизмы реального времени: система приоритетов и алгоритмы диспетчеризации, механизмы межзадачного взаимодействия, время реакции системы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2.5 Механизмы реального времени: ядра реального времени, время переключения контекста, размеры системы, средства для работы с таймерами 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  3 Стандарты POSIX на ОСРВ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 Bulatbayeva</dc:creator>
  <cp:lastModifiedBy>Julia Bulatbayeva</cp:lastModifiedBy>
  <cp:revision>20</cp:revision>
  <dcterms:created xsi:type="dcterms:W3CDTF">2024-01-26T17:16:30Z</dcterms:created>
  <dcterms:modified xsi:type="dcterms:W3CDTF">2025-11-10T08:47:04Z</dcterms:modified>
</cp:coreProperties>
</file>