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68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5143500" cy="9144000"/>
  <p:embeddedFontLst>
    <p:embeddedFont>
      <p:font typeface="DM Sans" pitchFamily="2" charset="0"/>
      <p:regular r:id="rId13"/>
      <p:bold r:id="rId14"/>
      <p:italic r:id="rId15"/>
      <p:boldItalic r:id="rId16"/>
    </p:embeddedFont>
    <p:embeddedFont>
      <p:font typeface="Libre Baskerville" panose="02000000000000000000" pitchFamily="2" charset="0"/>
      <p:regular r:id="rId17"/>
      <p:bold r:id="rId18"/>
      <p:italic r:id="rId1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4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5" d="100"/>
          <a:sy n="165" d="100"/>
        </p:scale>
        <p:origin x="5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705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6351"/>
            <a:ext cx="9171316" cy="5156201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6" y="1803400"/>
            <a:ext cx="5826719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6" y="3038126"/>
            <a:ext cx="5826719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674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7346" y="226637"/>
            <a:ext cx="5266210" cy="93002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 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Разработки месторождений полезных ископаемых</a:t>
            </a:r>
          </a:p>
          <a:p>
            <a:pPr algn="ctr"/>
            <a:endParaRPr lang="kk-KZ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rgbClr val="E3AE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9708" y="1756159"/>
            <a:ext cx="7581573" cy="14811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en-US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Методология научных исследований в горном деле</a:t>
            </a:r>
          </a:p>
          <a:p>
            <a:endParaRPr lang="ru-RU" sz="28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-16332" y="3942514"/>
            <a:ext cx="74109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en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PhD, 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ассоциированный профессор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Суимбаева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Айгерим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Маратовна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1" dirty="0" err="1">
              <a:solidFill>
                <a:srgbClr val="2734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4552E9-BBAD-32C3-4A39-5C06396804D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3507" y="64654"/>
            <a:ext cx="1239329" cy="108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33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B7151FD-EF4E-FE50-F3DD-39DDB9C7A703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0"/>
          <p:cNvSpPr/>
          <p:nvPr/>
        </p:nvSpPr>
        <p:spPr>
          <a:xfrm>
            <a:off x="472901" y="377056"/>
            <a:ext cx="8202960" cy="42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Контрольные вопросы и литература</a:t>
            </a:r>
          </a:p>
        </p:txBody>
      </p:sp>
      <p:sp>
        <p:nvSpPr>
          <p:cNvPr id="17" name="Text 1">
            <a:extLst>
              <a:ext uri="{FF2B5EF4-FFF2-40B4-BE49-F238E27FC236}">
                <a16:creationId xmlns:a16="http://schemas.microsoft.com/office/drawing/2014/main" id="{07FDF736-C36E-3B63-A530-ECFFAE1943E6}"/>
              </a:ext>
            </a:extLst>
          </p:cNvPr>
          <p:cNvSpPr/>
          <p:nvPr/>
        </p:nvSpPr>
        <p:spPr>
          <a:xfrm>
            <a:off x="540023" y="879632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Вопросы для самопроверки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6C2BE282-90D5-B8B0-8DE2-7CDAB1E25739}"/>
              </a:ext>
            </a:extLst>
          </p:cNvPr>
          <p:cNvSpPr/>
          <p:nvPr/>
        </p:nvSpPr>
        <p:spPr>
          <a:xfrm>
            <a:off x="540023" y="1264813"/>
            <a:ext cx="3846686" cy="2620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 В чём различие между научной проблемой и научной гипотезой?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2. Каковы преимущества и ограничения натурных, лабораторных и численных методов исследования в горном деле?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3. Что такое доверительный интервал, и почему он является обязательным элементом представления экспериментальных данных?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4. Опишите полную структуру научной статьи в формате 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IMRaD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для журнала 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Scopus.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Каковы ключевые требования к каждому разделу?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5. Каковы требования к структуре магистерской диссертации по направлению «Горное дело»? Какие разделы являются обязательными, а какие носят вариативный характер?</a:t>
            </a: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en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" name="Text 3">
            <a:extLst>
              <a:ext uri="{FF2B5EF4-FFF2-40B4-BE49-F238E27FC236}">
                <a16:creationId xmlns:a16="http://schemas.microsoft.com/office/drawing/2014/main" id="{A93319E7-045C-D7AD-2538-71C786378602}"/>
              </a:ext>
            </a:extLst>
          </p:cNvPr>
          <p:cNvSpPr/>
          <p:nvPr/>
        </p:nvSpPr>
        <p:spPr>
          <a:xfrm>
            <a:off x="4762054" y="886743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Рекомендуемая литература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4">
            <a:extLst>
              <a:ext uri="{FF2B5EF4-FFF2-40B4-BE49-F238E27FC236}">
                <a16:creationId xmlns:a16="http://schemas.microsoft.com/office/drawing/2014/main" id="{2B009AE5-EBE5-9B30-640A-3815C0247256}"/>
              </a:ext>
            </a:extLst>
          </p:cNvPr>
          <p:cNvSpPr/>
          <p:nvPr/>
        </p:nvSpPr>
        <p:spPr>
          <a:xfrm>
            <a:off x="4572000" y="1226070"/>
            <a:ext cx="4336330" cy="2138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 Афанасьев А.И., и др. Математическая обработка результатов эксперимента: учебник по направлению «Горное дело». Тараз: 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Dulaty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University, e-library, 2023. (438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с.).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2. Бойко Н.И., Чеснокова Н.Н. Основы научных исследований. Эксперимент. Том 1: Методологические принципы экспериментальных исследований. Минск: БНТУ, 2025. 200 с.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3. Бойко Н.И., Чеснокова Н.Н. Основы научных исследований. Эксперимент. Том 2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Минск: БНТУ, 2024. 266 с.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4. Гальянов А.В. Математическая обработка результатов измерений в горном деле: учебное пособие. Ставрополь: СКФУ, 2022. (На примерах из практики горного производства иллюстрируется статистический анализ).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5. Методические рекомендации по подготовке и оформлению научных статей в журналах, индексируемых в 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Scopus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 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Web of Science.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Алматы: </a:t>
            </a:r>
            <a:r>
              <a:rPr lang="ru-RU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КазГАУ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, 2019. </a:t>
            </a: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2002185"/>
            <a:ext cx="4004965" cy="19050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201" y="1889522"/>
            <a:ext cx="4005039" cy="19050"/>
          </a:xfrm>
          <a:prstGeom prst="rect">
            <a:avLst/>
          </a:prstGeom>
        </p:spPr>
      </p:pic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3326978"/>
            <a:ext cx="4004965" cy="19050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6F89910-7FC5-3756-D675-EDBBF0AC061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89A0AC95-725F-B4F4-8E65-F56829722076}"/>
              </a:ext>
            </a:extLst>
          </p:cNvPr>
          <p:cNvSpPr/>
          <p:nvPr/>
        </p:nvSpPr>
        <p:spPr>
          <a:xfrm>
            <a:off x="540023" y="665154"/>
            <a:ext cx="8063954" cy="385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ь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 план лекции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">
            <a:extLst>
              <a:ext uri="{FF2B5EF4-FFF2-40B4-BE49-F238E27FC236}">
                <a16:creationId xmlns:a16="http://schemas.microsoft.com/office/drawing/2014/main" id="{E00B3B25-898A-0E83-0B3E-E2A4197AB830}"/>
              </a:ext>
            </a:extLst>
          </p:cNvPr>
          <p:cNvSpPr/>
          <p:nvPr/>
        </p:nvSpPr>
        <p:spPr>
          <a:xfrm>
            <a:off x="540023" y="1305194"/>
            <a:ext cx="8063954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2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Цель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сформировать у обучающихся системное представление о методологии научных исследований в горном деле как целостном процессе от постановки проблемы до публикации её решения. Научить грамотно формулировать научную гипотезу, выбирать адекватные методы исследования, обрабатывать и интерпретировать полученные статистические данные. Привить практические навыки структурирования научного труда, подготовки публикаций в высокорейтинговых журналах (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Scopus, Web of Science)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 работы над магистерской диссертацией.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2">
            <a:extLst>
              <a:ext uri="{FF2B5EF4-FFF2-40B4-BE49-F238E27FC236}">
                <a16:creationId xmlns:a16="http://schemas.microsoft.com/office/drawing/2014/main" id="{34A312E5-8E86-722D-6EE8-FB7A492DDF36}"/>
              </a:ext>
            </a:extLst>
          </p:cNvPr>
          <p:cNvSpPr/>
          <p:nvPr/>
        </p:nvSpPr>
        <p:spPr>
          <a:xfrm>
            <a:off x="540023" y="2955604"/>
            <a:ext cx="30859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01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hape 3">
            <a:extLst>
              <a:ext uri="{FF2B5EF4-FFF2-40B4-BE49-F238E27FC236}">
                <a16:creationId xmlns:a16="http://schemas.microsoft.com/office/drawing/2014/main" id="{014BB97D-AD4C-994B-B7DD-AF9E9AF9AFD3}"/>
              </a:ext>
            </a:extLst>
          </p:cNvPr>
          <p:cNvSpPr/>
          <p:nvPr/>
        </p:nvSpPr>
        <p:spPr>
          <a:xfrm>
            <a:off x="540023" y="3198790"/>
            <a:ext cx="2585145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494BD6E6-12C2-0971-E8A9-195B6F140054}"/>
              </a:ext>
            </a:extLst>
          </p:cNvPr>
          <p:cNvSpPr/>
          <p:nvPr/>
        </p:nvSpPr>
        <p:spPr>
          <a:xfrm>
            <a:off x="540023" y="3313983"/>
            <a:ext cx="2585145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Постановка научной проблемы, формулирование гипотезы</a:t>
            </a:r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7D03F188-2919-E3CB-65BA-9E4C80BB6F54}"/>
              </a:ext>
            </a:extLst>
          </p:cNvPr>
          <p:cNvSpPr/>
          <p:nvPr/>
        </p:nvSpPr>
        <p:spPr>
          <a:xfrm>
            <a:off x="540023" y="3750268"/>
            <a:ext cx="2585145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Выбор методов исследований (натурные, лабораторные, численные)</a:t>
            </a:r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1C431651-71BA-4D60-36F6-5CA010F566AA}"/>
              </a:ext>
            </a:extLst>
          </p:cNvPr>
          <p:cNvSpPr/>
          <p:nvPr/>
        </p:nvSpPr>
        <p:spPr>
          <a:xfrm>
            <a:off x="3279428" y="2955604"/>
            <a:ext cx="30859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hape 7">
            <a:extLst>
              <a:ext uri="{FF2B5EF4-FFF2-40B4-BE49-F238E27FC236}">
                <a16:creationId xmlns:a16="http://schemas.microsoft.com/office/drawing/2014/main" id="{988D0B6B-32BD-FCC6-8A77-33A91B49DFED}"/>
              </a:ext>
            </a:extLst>
          </p:cNvPr>
          <p:cNvSpPr/>
          <p:nvPr/>
        </p:nvSpPr>
        <p:spPr>
          <a:xfrm>
            <a:off x="3279428" y="3198790"/>
            <a:ext cx="2585145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36E60F6D-33EE-74E4-EE12-68767BB55F6E}"/>
              </a:ext>
            </a:extLst>
          </p:cNvPr>
          <p:cNvSpPr/>
          <p:nvPr/>
        </p:nvSpPr>
        <p:spPr>
          <a:xfrm>
            <a:off x="3279428" y="3313983"/>
            <a:ext cx="258514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Статистическая обработка </a:t>
            </a:r>
            <a:endParaRPr lang="en-US" sz="1400" b="1" dirty="0">
              <a:solidFill>
                <a:srgbClr val="273490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результатов, визуализация </a:t>
            </a:r>
            <a:endParaRPr lang="en-US" sz="1400" b="1" dirty="0">
              <a:solidFill>
                <a:srgbClr val="273490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данных</a:t>
            </a:r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8D4CDB9F-8048-C77B-A2CC-D49DC0CC78A2}"/>
              </a:ext>
            </a:extLst>
          </p:cNvPr>
          <p:cNvSpPr/>
          <p:nvPr/>
        </p:nvSpPr>
        <p:spPr>
          <a:xfrm>
            <a:off x="3279428" y="3948144"/>
            <a:ext cx="2585145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Ошибки и неопределённости</a:t>
            </a:r>
          </a:p>
        </p:txBody>
      </p:sp>
      <p:sp>
        <p:nvSpPr>
          <p:cNvPr id="24" name="Text 10">
            <a:extLst>
              <a:ext uri="{FF2B5EF4-FFF2-40B4-BE49-F238E27FC236}">
                <a16:creationId xmlns:a16="http://schemas.microsoft.com/office/drawing/2014/main" id="{BD99D779-B18C-F9BD-29AA-EF9EDB5973C2}"/>
              </a:ext>
            </a:extLst>
          </p:cNvPr>
          <p:cNvSpPr/>
          <p:nvPr/>
        </p:nvSpPr>
        <p:spPr>
          <a:xfrm>
            <a:off x="6018833" y="2955604"/>
            <a:ext cx="30859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03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Shape 11">
            <a:extLst>
              <a:ext uri="{FF2B5EF4-FFF2-40B4-BE49-F238E27FC236}">
                <a16:creationId xmlns:a16="http://schemas.microsoft.com/office/drawing/2014/main" id="{4761F384-C510-0187-ACC8-41F63C06F6F4}"/>
              </a:ext>
            </a:extLst>
          </p:cNvPr>
          <p:cNvSpPr/>
          <p:nvPr/>
        </p:nvSpPr>
        <p:spPr>
          <a:xfrm>
            <a:off x="6018833" y="3198790"/>
            <a:ext cx="2585145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6" name="Text 12">
            <a:extLst>
              <a:ext uri="{FF2B5EF4-FFF2-40B4-BE49-F238E27FC236}">
                <a16:creationId xmlns:a16="http://schemas.microsoft.com/office/drawing/2014/main" id="{32471CE0-9161-123E-E813-D05ABAB6BB87}"/>
              </a:ext>
            </a:extLst>
          </p:cNvPr>
          <p:cNvSpPr/>
          <p:nvPr/>
        </p:nvSpPr>
        <p:spPr>
          <a:xfrm>
            <a:off x="6018833" y="3313983"/>
            <a:ext cx="258514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Структура научной статьи, выбор </a:t>
            </a:r>
            <a:endParaRPr lang="en-US" sz="1400" b="1" dirty="0">
              <a:solidFill>
                <a:srgbClr val="273490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журнала (</a:t>
            </a:r>
            <a:r>
              <a:rPr lang="en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Scopus, </a:t>
            </a:r>
            <a:r>
              <a:rPr lang="en" sz="1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WoS</a:t>
            </a:r>
            <a:r>
              <a:rPr lang="en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)</a:t>
            </a:r>
            <a:endParaRPr lang="ru-RU" sz="1400" b="1" dirty="0">
              <a:solidFill>
                <a:srgbClr val="273490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28" name="Text 13">
            <a:extLst>
              <a:ext uri="{FF2B5EF4-FFF2-40B4-BE49-F238E27FC236}">
                <a16:creationId xmlns:a16="http://schemas.microsoft.com/office/drawing/2014/main" id="{7009D329-79CD-1F94-C9FC-6FA52A26EF71}"/>
              </a:ext>
            </a:extLst>
          </p:cNvPr>
          <p:cNvSpPr/>
          <p:nvPr/>
        </p:nvSpPr>
        <p:spPr>
          <a:xfrm>
            <a:off x="6018833" y="3754416"/>
            <a:ext cx="2784204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Рецензирование и публикация. Подготовка диссертации</a:t>
            </a:r>
            <a:endParaRPr lang="en" sz="1400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6FD4DA-21DF-52E3-0642-15C87F448F3B}"/>
              </a:ext>
            </a:extLst>
          </p:cNvPr>
          <p:cNvSpPr txBox="1"/>
          <p:nvPr/>
        </p:nvSpPr>
        <p:spPr>
          <a:xfrm>
            <a:off x="224725" y="244607"/>
            <a:ext cx="86945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734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1) Специфика горного дела как области научного познания</a:t>
            </a:r>
          </a:p>
          <a:p>
            <a:pPr algn="ctr"/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  <a:p>
            <a:pPr algn="ctr"/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F8BF50F-06C0-ADA1-B824-67B43FA68DEC}"/>
              </a:ext>
            </a:extLst>
          </p:cNvPr>
          <p:cNvSpPr/>
          <p:nvPr/>
        </p:nvSpPr>
        <p:spPr>
          <a:xfrm>
            <a:off x="7966129" y="4680488"/>
            <a:ext cx="1177871" cy="46301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81D95634-CCE5-EE17-F93B-5D0EE96B78F5}"/>
              </a:ext>
            </a:extLst>
          </p:cNvPr>
          <p:cNvSpPr/>
          <p:nvPr/>
        </p:nvSpPr>
        <p:spPr>
          <a:xfrm>
            <a:off x="540023" y="449387"/>
            <a:ext cx="4634954" cy="650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endParaRPr lang="en-US" sz="2050" dirty="0"/>
          </a:p>
        </p:txBody>
      </p:sp>
      <p:sp>
        <p:nvSpPr>
          <p:cNvPr id="8" name="Text 1">
            <a:extLst>
              <a:ext uri="{FF2B5EF4-FFF2-40B4-BE49-F238E27FC236}">
                <a16:creationId xmlns:a16="http://schemas.microsoft.com/office/drawing/2014/main" id="{336594BF-80CE-5AA0-0FFB-F8BA24533BF3}"/>
              </a:ext>
            </a:extLst>
          </p:cNvPr>
          <p:cNvSpPr/>
          <p:nvPr/>
        </p:nvSpPr>
        <p:spPr>
          <a:xfrm>
            <a:off x="476750" y="811485"/>
            <a:ext cx="2673921" cy="3247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Горное дело предъявляет особые требования к методологии исследований: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age 1" descr="preencoded.png">
            <a:extLst>
              <a:ext uri="{FF2B5EF4-FFF2-40B4-BE49-F238E27FC236}">
                <a16:creationId xmlns:a16="http://schemas.microsoft.com/office/drawing/2014/main" id="{30C55E57-414A-B057-1CC8-74E707276C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6750" y="1237431"/>
            <a:ext cx="2673921" cy="1008087"/>
          </a:xfrm>
          <a:prstGeom prst="rect">
            <a:avLst/>
          </a:prstGeom>
        </p:spPr>
      </p:pic>
      <p:sp>
        <p:nvSpPr>
          <p:cNvPr id="18" name="Text 2">
            <a:extLst>
              <a:ext uri="{FF2B5EF4-FFF2-40B4-BE49-F238E27FC236}">
                <a16:creationId xmlns:a16="http://schemas.microsoft.com/office/drawing/2014/main" id="{A11905DD-AB97-B3E4-EE95-72D7561ED28B}"/>
              </a:ext>
            </a:extLst>
          </p:cNvPr>
          <p:cNvSpPr/>
          <p:nvPr/>
        </p:nvSpPr>
        <p:spPr>
          <a:xfrm>
            <a:off x="661148" y="1364679"/>
            <a:ext cx="2362274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Природно-техногенная система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3">
            <a:extLst>
              <a:ext uri="{FF2B5EF4-FFF2-40B4-BE49-F238E27FC236}">
                <a16:creationId xmlns:a16="http://schemas.microsoft.com/office/drawing/2014/main" id="{6648F3C9-FCBE-5182-DCD7-3443F7BB6B83}"/>
              </a:ext>
            </a:extLst>
          </p:cNvPr>
          <p:cNvSpPr/>
          <p:nvPr/>
        </p:nvSpPr>
        <p:spPr>
          <a:xfrm>
            <a:off x="661148" y="1631156"/>
            <a:ext cx="2362274" cy="4871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Горный </a:t>
            </a:r>
            <a:r>
              <a:rPr lang="en-US" sz="10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массив</a:t>
            </a:r>
            <a:r>
              <a:rPr lang="en-US" sz="10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ru-RU" sz="10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–</a:t>
            </a:r>
            <a:r>
              <a:rPr lang="en-US" sz="10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объект</a:t>
            </a:r>
            <a:r>
              <a:rPr lang="en-US" sz="10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с высокой степенью неопределённости и вариабельности свойств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Image 2" descr="preencoded.png">
            <a:extLst>
              <a:ext uri="{FF2B5EF4-FFF2-40B4-BE49-F238E27FC236}">
                <a16:creationId xmlns:a16="http://schemas.microsoft.com/office/drawing/2014/main" id="{36409979-2493-E26E-8FDD-0F43207A7E8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6750" y="2335485"/>
            <a:ext cx="2673921" cy="1022226"/>
          </a:xfrm>
          <a:prstGeom prst="rect">
            <a:avLst/>
          </a:prstGeom>
        </p:spPr>
      </p:pic>
      <p:sp>
        <p:nvSpPr>
          <p:cNvPr id="22" name="Text 4">
            <a:extLst>
              <a:ext uri="{FF2B5EF4-FFF2-40B4-BE49-F238E27FC236}">
                <a16:creationId xmlns:a16="http://schemas.microsoft.com/office/drawing/2014/main" id="{0D359A1B-02D7-E038-7C84-B7E87F46E50D}"/>
              </a:ext>
            </a:extLst>
          </p:cNvPr>
          <p:cNvSpPr/>
          <p:nvPr/>
        </p:nvSpPr>
        <p:spPr>
          <a:xfrm>
            <a:off x="661148" y="2462733"/>
            <a:ext cx="2362274" cy="3530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Ограниченный доступ к наблюдению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5">
            <a:extLst>
              <a:ext uri="{FF2B5EF4-FFF2-40B4-BE49-F238E27FC236}">
                <a16:creationId xmlns:a16="http://schemas.microsoft.com/office/drawing/2014/main" id="{5F15FDCC-EB0A-C91C-09EA-D9262BCA7EB1}"/>
              </a:ext>
            </a:extLst>
          </p:cNvPr>
          <p:cNvSpPr/>
          <p:nvPr/>
        </p:nvSpPr>
        <p:spPr>
          <a:xfrm>
            <a:off x="661148" y="2711994"/>
            <a:ext cx="2362274" cy="3247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Прямое наблюдение за процессами в недрах затруднено или невозможно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Image 3" descr="preencoded.png">
            <a:extLst>
              <a:ext uri="{FF2B5EF4-FFF2-40B4-BE49-F238E27FC236}">
                <a16:creationId xmlns:a16="http://schemas.microsoft.com/office/drawing/2014/main" id="{6B79EDDA-3EF3-FC2A-88B6-1642F5EC0B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6750" y="3447678"/>
            <a:ext cx="2673921" cy="1008087"/>
          </a:xfrm>
          <a:prstGeom prst="rect">
            <a:avLst/>
          </a:prstGeom>
        </p:spPr>
      </p:pic>
      <p:sp>
        <p:nvSpPr>
          <p:cNvPr id="25" name="Text 6">
            <a:extLst>
              <a:ext uri="{FF2B5EF4-FFF2-40B4-BE49-F238E27FC236}">
                <a16:creationId xmlns:a16="http://schemas.microsoft.com/office/drawing/2014/main" id="{F8B0D6DB-D8A3-4D69-0797-C88CF206068E}"/>
              </a:ext>
            </a:extLst>
          </p:cNvPr>
          <p:cNvSpPr/>
          <p:nvPr/>
        </p:nvSpPr>
        <p:spPr>
          <a:xfrm>
            <a:off x="661148" y="3574926"/>
            <a:ext cx="2362274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Катастрофические явления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7">
            <a:extLst>
              <a:ext uri="{FF2B5EF4-FFF2-40B4-BE49-F238E27FC236}">
                <a16:creationId xmlns:a16="http://schemas.microsoft.com/office/drawing/2014/main" id="{587EB211-3A54-92D0-26DE-C84BC0F2BE58}"/>
              </a:ext>
            </a:extLst>
          </p:cNvPr>
          <p:cNvSpPr/>
          <p:nvPr/>
        </p:nvSpPr>
        <p:spPr>
          <a:xfrm>
            <a:off x="661148" y="3841403"/>
            <a:ext cx="2362274" cy="4871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Горные удары, выбросы </a:t>
            </a:r>
            <a:r>
              <a:rPr lang="en-US" sz="10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газа</a:t>
            </a:r>
            <a:r>
              <a:rPr lang="en-US" sz="10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ru-RU" sz="10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–</a:t>
            </a:r>
            <a:r>
              <a:rPr lang="en-US" sz="10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невоспроизводимы</a:t>
            </a:r>
            <a:r>
              <a:rPr lang="en-US" sz="10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в лабораторных условиях в полном масштабе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2">
            <a:extLst>
              <a:ext uri="{FF2B5EF4-FFF2-40B4-BE49-F238E27FC236}">
                <a16:creationId xmlns:a16="http://schemas.microsoft.com/office/drawing/2014/main" id="{7DEF89D5-75F9-81FE-FE2A-09982DF9BC8D}"/>
              </a:ext>
            </a:extLst>
          </p:cNvPr>
          <p:cNvSpPr/>
          <p:nvPr/>
        </p:nvSpPr>
        <p:spPr>
          <a:xfrm>
            <a:off x="3465969" y="732975"/>
            <a:ext cx="8151763" cy="228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 err="1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От</a:t>
            </a:r>
            <a:r>
              <a:rPr lang="en-US" sz="14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проблемы</a:t>
            </a:r>
            <a:r>
              <a:rPr lang="en-US" sz="14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 к гипотезе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3">
            <a:extLst>
              <a:ext uri="{FF2B5EF4-FFF2-40B4-BE49-F238E27FC236}">
                <a16:creationId xmlns:a16="http://schemas.microsoft.com/office/drawing/2014/main" id="{358F05ED-CD8B-CBFC-0381-1E7B652F7413}"/>
              </a:ext>
            </a:extLst>
          </p:cNvPr>
          <p:cNvSpPr/>
          <p:nvPr/>
        </p:nvSpPr>
        <p:spPr>
          <a:xfrm>
            <a:off x="3465970" y="1017907"/>
            <a:ext cx="5588218" cy="1436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1000"/>
              </a:lnSpc>
              <a:buNone/>
            </a:pPr>
            <a:r>
              <a:rPr lang="en-US" sz="10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Научное исследование начинается с осознания </a:t>
            </a:r>
            <a:r>
              <a:rPr lang="en-US" sz="1000" b="1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проблемной ситуации</a:t>
            </a:r>
            <a:r>
              <a:rPr lang="en-US" sz="10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. Научная </a:t>
            </a:r>
            <a:r>
              <a:rPr lang="en-US" sz="10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проблема</a:t>
            </a:r>
            <a:r>
              <a:rPr lang="en-US" sz="10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ru-RU" sz="10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–</a:t>
            </a:r>
            <a:r>
              <a:rPr lang="en-US" sz="10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endParaRPr lang="ru-RU" sz="1000" dirty="0">
              <a:latin typeface="Times New Roman" panose="02020603050405020304" pitchFamily="18" charset="0"/>
              <a:ea typeface="DM Sans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01000"/>
              </a:lnSpc>
              <a:buNone/>
            </a:pPr>
            <a:r>
              <a:rPr lang="en-US" sz="10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вопрос</a:t>
            </a:r>
            <a:r>
              <a:rPr lang="en-US" sz="10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, ответ на который не может быть получен из уже имеющегося знания.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Image 0" descr="preencoded.png">
            <a:extLst>
              <a:ext uri="{FF2B5EF4-FFF2-40B4-BE49-F238E27FC236}">
                <a16:creationId xmlns:a16="http://schemas.microsoft.com/office/drawing/2014/main" id="{FCB6D9D4-C372-E878-067C-2D36986E6B8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246" y="1359460"/>
            <a:ext cx="5740117" cy="3360958"/>
          </a:xfrm>
          <a:prstGeom prst="rect">
            <a:avLst/>
          </a:prstGeom>
        </p:spPr>
      </p:pic>
      <p:sp>
        <p:nvSpPr>
          <p:cNvPr id="31" name="Text 4">
            <a:extLst>
              <a:ext uri="{FF2B5EF4-FFF2-40B4-BE49-F238E27FC236}">
                <a16:creationId xmlns:a16="http://schemas.microsoft.com/office/drawing/2014/main" id="{C933BBEF-CA1A-F0E0-851D-642C861EC85C}"/>
              </a:ext>
            </a:extLst>
          </p:cNvPr>
          <p:cNvSpPr/>
          <p:nvPr/>
        </p:nvSpPr>
        <p:spPr>
          <a:xfrm>
            <a:off x="4852303" y="3573443"/>
            <a:ext cx="1232034" cy="4411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Формулировка</a:t>
            </a:r>
            <a:endParaRPr lang="en-US" sz="1350" dirty="0"/>
          </a:p>
        </p:txBody>
      </p:sp>
      <p:sp>
        <p:nvSpPr>
          <p:cNvPr id="32" name="Text 5">
            <a:extLst>
              <a:ext uri="{FF2B5EF4-FFF2-40B4-BE49-F238E27FC236}">
                <a16:creationId xmlns:a16="http://schemas.microsoft.com/office/drawing/2014/main" id="{1277F83E-FF10-041C-169F-E20AC22BF3B5}"/>
              </a:ext>
            </a:extLst>
          </p:cNvPr>
          <p:cNvSpPr/>
          <p:nvPr/>
        </p:nvSpPr>
        <p:spPr>
          <a:xfrm>
            <a:off x="4852303" y="4077384"/>
            <a:ext cx="1232034" cy="4011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79000"/>
              </a:lnSpc>
              <a:buNone/>
            </a:pPr>
            <a:r>
              <a:rPr lang="en-US" sz="11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Конкретный проверяемый вопрос</a:t>
            </a:r>
            <a:endParaRPr lang="en-US" sz="1100" dirty="0"/>
          </a:p>
        </p:txBody>
      </p:sp>
      <p:sp>
        <p:nvSpPr>
          <p:cNvPr id="33" name="Text 6">
            <a:extLst>
              <a:ext uri="{FF2B5EF4-FFF2-40B4-BE49-F238E27FC236}">
                <a16:creationId xmlns:a16="http://schemas.microsoft.com/office/drawing/2014/main" id="{D860960E-1A18-25ED-616C-76AC42EFEC24}"/>
              </a:ext>
            </a:extLst>
          </p:cNvPr>
          <p:cNvSpPr/>
          <p:nvPr/>
        </p:nvSpPr>
        <p:spPr>
          <a:xfrm>
            <a:off x="7590171" y="3862900"/>
            <a:ext cx="1232034" cy="2205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Анализ</a:t>
            </a:r>
            <a:endParaRPr lang="en-US" sz="1350" dirty="0"/>
          </a:p>
        </p:txBody>
      </p:sp>
      <p:sp>
        <p:nvSpPr>
          <p:cNvPr id="34" name="Text 7">
            <a:extLst>
              <a:ext uri="{FF2B5EF4-FFF2-40B4-BE49-F238E27FC236}">
                <a16:creationId xmlns:a16="http://schemas.microsoft.com/office/drawing/2014/main" id="{2FD216D8-9412-7630-B7C1-0B4FF5545242}"/>
              </a:ext>
            </a:extLst>
          </p:cNvPr>
          <p:cNvSpPr/>
          <p:nvPr/>
        </p:nvSpPr>
        <p:spPr>
          <a:xfrm>
            <a:off x="7590171" y="4146244"/>
            <a:ext cx="1232034" cy="2674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lnSpc>
                <a:spcPct val="79000"/>
              </a:lnSpc>
              <a:buNone/>
            </a:pPr>
            <a:r>
              <a:rPr lang="en-US" sz="11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Что сделано и «белые пятна»</a:t>
            </a:r>
            <a:endParaRPr lang="en-US" sz="1100" dirty="0"/>
          </a:p>
        </p:txBody>
      </p:sp>
      <p:sp>
        <p:nvSpPr>
          <p:cNvPr id="35" name="Text 8">
            <a:extLst>
              <a:ext uri="{FF2B5EF4-FFF2-40B4-BE49-F238E27FC236}">
                <a16:creationId xmlns:a16="http://schemas.microsoft.com/office/drawing/2014/main" id="{1D9B4DEB-F094-74A3-65FE-3054A59DE036}"/>
              </a:ext>
            </a:extLst>
          </p:cNvPr>
          <p:cNvSpPr/>
          <p:nvPr/>
        </p:nvSpPr>
        <p:spPr>
          <a:xfrm>
            <a:off x="3498401" y="1619040"/>
            <a:ext cx="1232034" cy="2205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Обнаружение</a:t>
            </a:r>
            <a:endParaRPr lang="en-US" sz="1350" dirty="0"/>
          </a:p>
        </p:txBody>
      </p:sp>
      <p:sp>
        <p:nvSpPr>
          <p:cNvPr id="36" name="Text 9">
            <a:extLst>
              <a:ext uri="{FF2B5EF4-FFF2-40B4-BE49-F238E27FC236}">
                <a16:creationId xmlns:a16="http://schemas.microsoft.com/office/drawing/2014/main" id="{F6E478A2-4B06-F439-4FD1-43E99E881AA7}"/>
              </a:ext>
            </a:extLst>
          </p:cNvPr>
          <p:cNvSpPr/>
          <p:nvPr/>
        </p:nvSpPr>
        <p:spPr>
          <a:xfrm>
            <a:off x="3498401" y="1902384"/>
            <a:ext cx="1232034" cy="4011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79000"/>
              </a:lnSpc>
              <a:buNone/>
            </a:pPr>
            <a:r>
              <a:rPr lang="en-US" sz="11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Противоречие теория — практика</a:t>
            </a:r>
            <a:endParaRPr lang="en-US" sz="1100" dirty="0"/>
          </a:p>
        </p:txBody>
      </p:sp>
      <p:sp>
        <p:nvSpPr>
          <p:cNvPr id="37" name="Text 10">
            <a:extLst>
              <a:ext uri="{FF2B5EF4-FFF2-40B4-BE49-F238E27FC236}">
                <a16:creationId xmlns:a16="http://schemas.microsoft.com/office/drawing/2014/main" id="{831AB235-F6E6-3DA5-84AD-C6ECAFABDD90}"/>
              </a:ext>
            </a:extLst>
          </p:cNvPr>
          <p:cNvSpPr/>
          <p:nvPr/>
        </p:nvSpPr>
        <p:spPr>
          <a:xfrm>
            <a:off x="6264415" y="1619040"/>
            <a:ext cx="1232034" cy="2205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Оценка</a:t>
            </a:r>
            <a:endParaRPr lang="en-US" sz="1350" dirty="0"/>
          </a:p>
        </p:txBody>
      </p:sp>
      <p:sp>
        <p:nvSpPr>
          <p:cNvPr id="38" name="Text 11">
            <a:extLst>
              <a:ext uri="{FF2B5EF4-FFF2-40B4-BE49-F238E27FC236}">
                <a16:creationId xmlns:a16="http://schemas.microsoft.com/office/drawing/2014/main" id="{A4FC4609-A076-F765-C3E4-8E184C8C461D}"/>
              </a:ext>
            </a:extLst>
          </p:cNvPr>
          <p:cNvSpPr/>
          <p:nvPr/>
        </p:nvSpPr>
        <p:spPr>
          <a:xfrm>
            <a:off x="6264415" y="1902384"/>
            <a:ext cx="1232034" cy="4011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79000"/>
              </a:lnSpc>
              <a:buNone/>
            </a:pPr>
            <a:r>
              <a:rPr lang="en-US" sz="11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Актуальность для теории и практики</a:t>
            </a:r>
            <a:endParaRPr lang="en-US" sz="1100" dirty="0"/>
          </a:p>
        </p:txBody>
      </p:sp>
      <p:sp>
        <p:nvSpPr>
          <p:cNvPr id="39" name="Text 13">
            <a:extLst>
              <a:ext uri="{FF2B5EF4-FFF2-40B4-BE49-F238E27FC236}">
                <a16:creationId xmlns:a16="http://schemas.microsoft.com/office/drawing/2014/main" id="{3298CA3A-D917-254B-EAC3-B15469F05905}"/>
              </a:ext>
            </a:extLst>
          </p:cNvPr>
          <p:cNvSpPr/>
          <p:nvPr/>
        </p:nvSpPr>
        <p:spPr>
          <a:xfrm>
            <a:off x="336081" y="4663899"/>
            <a:ext cx="8298433" cy="88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just">
              <a:lnSpc>
                <a:spcPct val="101000"/>
              </a:lnSpc>
              <a:buNone/>
            </a:pPr>
            <a:r>
              <a:rPr lang="en-US" sz="1000" b="1" dirty="0">
                <a:solidFill>
                  <a:srgbClr val="000000"/>
                </a:solidFill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Пример гипотезы:</a:t>
            </a:r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«Применение комбинированной системы разработки с закладкой позволяет снизить оседание поверхности </a:t>
            </a:r>
            <a:r>
              <a:rPr lang="en-US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на</a:t>
            </a:r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60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-</a:t>
            </a:r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70% по сравнению </a:t>
            </a:r>
            <a:r>
              <a:rPr lang="en-US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с</a:t>
            </a:r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  <a:ea typeface="DM Sans" pitchFamily="34" charset="-122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1000"/>
              </a:lnSpc>
              <a:buNone/>
            </a:pPr>
            <a:r>
              <a:rPr lang="en-US" sz="1000" dirty="0" err="1">
                <a:solidFill>
                  <a:srgbClr val="00000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системами</a:t>
            </a:r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с обрушением»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707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BA641E4-6BEE-3672-2518-33201F422CC4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3110817A-8722-05FE-307E-EA0810103290}"/>
              </a:ext>
            </a:extLst>
          </p:cNvPr>
          <p:cNvSpPr/>
          <p:nvPr/>
        </p:nvSpPr>
        <p:spPr>
          <a:xfrm>
            <a:off x="368084" y="364167"/>
            <a:ext cx="8407831" cy="7614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Три класса методов исследования</a:t>
            </a:r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7AD49833-5316-2C62-061D-02BC230B9229}"/>
              </a:ext>
            </a:extLst>
          </p:cNvPr>
          <p:cNvSpPr/>
          <p:nvPr/>
        </p:nvSpPr>
        <p:spPr>
          <a:xfrm>
            <a:off x="496119" y="937245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2750" dirty="0"/>
          </a:p>
        </p:txBody>
      </p:sp>
      <p:sp>
        <p:nvSpPr>
          <p:cNvPr id="4" name="Text 3">
            <a:extLst>
              <a:ext uri="{FF2B5EF4-FFF2-40B4-BE49-F238E27FC236}">
                <a16:creationId xmlns:a16="http://schemas.microsoft.com/office/drawing/2014/main" id="{0EC8FA98-1A52-16A1-1225-3B348D6A066B}"/>
              </a:ext>
            </a:extLst>
          </p:cNvPr>
          <p:cNvSpPr/>
          <p:nvPr/>
        </p:nvSpPr>
        <p:spPr>
          <a:xfrm>
            <a:off x="496119" y="949655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Наиболее достоверные результаты достигаются при </a:t>
            </a:r>
            <a:r>
              <a:rPr lang="en-US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комплексном применении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всех трёх подходов.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hape 4">
            <a:extLst>
              <a:ext uri="{FF2B5EF4-FFF2-40B4-BE49-F238E27FC236}">
                <a16:creationId xmlns:a16="http://schemas.microsoft.com/office/drawing/2014/main" id="{CCCC46CA-0914-6360-1CF0-D1ED64F452F4}"/>
              </a:ext>
            </a:extLst>
          </p:cNvPr>
          <p:cNvSpPr/>
          <p:nvPr/>
        </p:nvSpPr>
        <p:spPr>
          <a:xfrm>
            <a:off x="496119" y="1449092"/>
            <a:ext cx="2622724" cy="2750179"/>
          </a:xfrm>
          <a:prstGeom prst="roundRect">
            <a:avLst>
              <a:gd name="adj" fmla="val 2383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12" name="Text 5">
            <a:extLst>
              <a:ext uri="{FF2B5EF4-FFF2-40B4-BE49-F238E27FC236}">
                <a16:creationId xmlns:a16="http://schemas.microsoft.com/office/drawing/2014/main" id="{9A25AC65-C798-7620-F36A-B7D34DD1D26B}"/>
              </a:ext>
            </a:extLst>
          </p:cNvPr>
          <p:cNvSpPr/>
          <p:nvPr/>
        </p:nvSpPr>
        <p:spPr>
          <a:xfrm>
            <a:off x="642640" y="1575454"/>
            <a:ext cx="232968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 err="1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Натурные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1851DB4D-76A4-403C-5678-FD7FEEA27D0C}"/>
              </a:ext>
            </a:extLst>
          </p:cNvPr>
          <p:cNvSpPr/>
          <p:nvPr/>
        </p:nvSpPr>
        <p:spPr>
          <a:xfrm>
            <a:off x="642640" y="1912961"/>
            <a:ext cx="2329681" cy="16727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Маркшейдерские наблюдения, измерения НДС массива, акустический контроль, мониторинг рудного потока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en-US" sz="1200" i="1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Преимущество: максимальная достоверность. Недостаток: высокая стоимость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hape 7">
            <a:extLst>
              <a:ext uri="{FF2B5EF4-FFF2-40B4-BE49-F238E27FC236}">
                <a16:creationId xmlns:a16="http://schemas.microsoft.com/office/drawing/2014/main" id="{1451ECCF-83F4-741C-2527-81F12B58DA46}"/>
              </a:ext>
            </a:extLst>
          </p:cNvPr>
          <p:cNvSpPr/>
          <p:nvPr/>
        </p:nvSpPr>
        <p:spPr>
          <a:xfrm>
            <a:off x="3260601" y="1449092"/>
            <a:ext cx="2622724" cy="2750179"/>
          </a:xfrm>
          <a:prstGeom prst="roundRect">
            <a:avLst>
              <a:gd name="adj" fmla="val 2383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2D78C9D4-B7C9-C996-CD0F-14DA7547E22E}"/>
              </a:ext>
            </a:extLst>
          </p:cNvPr>
          <p:cNvSpPr/>
          <p:nvPr/>
        </p:nvSpPr>
        <p:spPr>
          <a:xfrm>
            <a:off x="3407122" y="1575454"/>
            <a:ext cx="232968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 err="1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Лабораторные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9">
            <a:extLst>
              <a:ext uri="{FF2B5EF4-FFF2-40B4-BE49-F238E27FC236}">
                <a16:creationId xmlns:a16="http://schemas.microsoft.com/office/drawing/2014/main" id="{64C26D72-6E2A-724C-3C3C-F737E949C9AC}"/>
              </a:ext>
            </a:extLst>
          </p:cNvPr>
          <p:cNvSpPr/>
          <p:nvPr/>
        </p:nvSpPr>
        <p:spPr>
          <a:xfrm>
            <a:off x="3407122" y="1912961"/>
            <a:ext cx="2329681" cy="18995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Испытания образцов на сжатие/сдвиг, изучение фильтрационных и акустических свойств, физическое моделирование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en-US" sz="1200" i="1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Преимущество: воспроизводимость. Недостаток: масштабный фактор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hape 10">
            <a:extLst>
              <a:ext uri="{FF2B5EF4-FFF2-40B4-BE49-F238E27FC236}">
                <a16:creationId xmlns:a16="http://schemas.microsoft.com/office/drawing/2014/main" id="{7C2A60EE-F677-4892-1ACC-43714E3D3642}"/>
              </a:ext>
            </a:extLst>
          </p:cNvPr>
          <p:cNvSpPr/>
          <p:nvPr/>
        </p:nvSpPr>
        <p:spPr>
          <a:xfrm>
            <a:off x="6025083" y="1449092"/>
            <a:ext cx="2622724" cy="2750179"/>
          </a:xfrm>
          <a:prstGeom prst="roundRect">
            <a:avLst>
              <a:gd name="adj" fmla="val 2383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19" name="Text 11">
            <a:extLst>
              <a:ext uri="{FF2B5EF4-FFF2-40B4-BE49-F238E27FC236}">
                <a16:creationId xmlns:a16="http://schemas.microsoft.com/office/drawing/2014/main" id="{ECB69974-1131-7E81-255F-5746BF4DF95D}"/>
              </a:ext>
            </a:extLst>
          </p:cNvPr>
          <p:cNvSpPr/>
          <p:nvPr/>
        </p:nvSpPr>
        <p:spPr>
          <a:xfrm>
            <a:off x="6171605" y="1575454"/>
            <a:ext cx="232968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 err="1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Численные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2">
            <a:extLst>
              <a:ext uri="{FF2B5EF4-FFF2-40B4-BE49-F238E27FC236}">
                <a16:creationId xmlns:a16="http://schemas.microsoft.com/office/drawing/2014/main" id="{4DE53841-4F56-C3AA-8F65-5DE5FB2494FB}"/>
              </a:ext>
            </a:extLst>
          </p:cNvPr>
          <p:cNvSpPr/>
          <p:nvPr/>
        </p:nvSpPr>
        <p:spPr>
          <a:xfrm>
            <a:off x="6171605" y="1912961"/>
            <a:ext cx="2329681" cy="16727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МКЭ, метод дискретных элементов, моделирование взрыва, фильтрации, цифровые технологические схемы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en-US" sz="1200" i="1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Преимущество: многовариантный прогноз и оптимизация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55B26E-8211-1CB2-8609-1059A83545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B99C7ACA-1B72-1E4D-8E95-EEDE8F772F05}"/>
              </a:ext>
            </a:extLst>
          </p:cNvPr>
          <p:cNvSpPr/>
          <p:nvPr/>
        </p:nvSpPr>
        <p:spPr>
          <a:xfrm>
            <a:off x="403131" y="356617"/>
            <a:ext cx="815176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2) Статистическая обработка результатов</a:t>
            </a:r>
          </a:p>
        </p:txBody>
      </p:sp>
      <p:sp>
        <p:nvSpPr>
          <p:cNvPr id="12" name="Text 4">
            <a:extLst>
              <a:ext uri="{FF2B5EF4-FFF2-40B4-BE49-F238E27FC236}">
                <a16:creationId xmlns:a16="http://schemas.microsoft.com/office/drawing/2014/main" id="{AF10AF8F-D681-1983-2117-2E152A9BF422}"/>
              </a:ext>
            </a:extLst>
          </p:cNvPr>
          <p:cNvSpPr/>
          <p:nvPr/>
        </p:nvSpPr>
        <p:spPr>
          <a:xfrm>
            <a:off x="496119" y="919112"/>
            <a:ext cx="5021278" cy="5609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14000"/>
              </a:lnSpc>
              <a:buNone/>
            </a:pPr>
            <a:r>
              <a:rPr lang="ru-RU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Результаты любых измерений в горном деле неизбежно содержат элемент случайности: изменчивость свойств горных пород даже в пределах одного месторождения (естественная вариабельность), погрешности измерительных приборов, влияние неконтролируемых факторов. 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6">
            <a:extLst>
              <a:ext uri="{FF2B5EF4-FFF2-40B4-BE49-F238E27FC236}">
                <a16:creationId xmlns:a16="http://schemas.microsoft.com/office/drawing/2014/main" id="{CA0AB4E8-F9F7-E20E-4083-5C17BD20D572}"/>
              </a:ext>
            </a:extLst>
          </p:cNvPr>
          <p:cNvSpPr/>
          <p:nvPr/>
        </p:nvSpPr>
        <p:spPr>
          <a:xfrm>
            <a:off x="496119" y="1890478"/>
            <a:ext cx="5021278" cy="29527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14000"/>
              </a:lnSpc>
              <a:buNone/>
            </a:pPr>
            <a:r>
              <a:rPr lang="ru-RU" sz="1200" b="1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Ключевые задачи статистической обработки:</a:t>
            </a:r>
          </a:p>
          <a:p>
            <a:pPr marL="0" indent="0" algn="just">
              <a:lnSpc>
                <a:spcPct val="114000"/>
              </a:lnSpc>
              <a:buNone/>
            </a:pPr>
            <a:r>
              <a:rPr lang="ru-RU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1. Описательная статистика – вычисление средних значений, медиан, дисперсий, среднеквадратичных отклонений для характеристики типичных свойств пород.</a:t>
            </a:r>
          </a:p>
          <a:p>
            <a:pPr marL="0" indent="0" algn="just">
              <a:lnSpc>
                <a:spcPct val="114000"/>
              </a:lnSpc>
              <a:buNone/>
            </a:pPr>
            <a:r>
              <a:rPr lang="ru-RU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2. Проверка статистических гипотез (например, однородности двух выборок) с использованием 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t-</a:t>
            </a:r>
            <a:r>
              <a:rPr lang="ru-RU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критерия Стьюдента, 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F-</a:t>
            </a:r>
            <a:r>
              <a:rPr lang="ru-RU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критерия Фишера, непараметрических критериев.</a:t>
            </a:r>
          </a:p>
          <a:p>
            <a:pPr marL="0" indent="0" algn="just">
              <a:lnSpc>
                <a:spcPct val="114000"/>
              </a:lnSpc>
              <a:buNone/>
            </a:pPr>
            <a:r>
              <a:rPr lang="ru-RU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3. Выявление корреляционных и регрессионных зависимостей – установление связей между различными параметрами горного массива и технологическими показателями.</a:t>
            </a:r>
          </a:p>
          <a:p>
            <a:pPr marL="0" indent="0" algn="just">
              <a:lnSpc>
                <a:spcPct val="114000"/>
              </a:lnSpc>
              <a:buNone/>
            </a:pPr>
            <a:r>
              <a:rPr lang="ru-RU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4. </a:t>
            </a:r>
            <a:r>
              <a:rPr lang="ru-RU" sz="12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Геостатистический</a:t>
            </a:r>
            <a:r>
              <a:rPr lang="ru-RU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анализ – методы </a:t>
            </a:r>
            <a:r>
              <a:rPr lang="ru-RU" sz="12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кригинга</a:t>
            </a:r>
            <a:r>
              <a:rPr lang="ru-RU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для пространственного моделирования свойств рудных тел.</a:t>
            </a:r>
          </a:p>
          <a:p>
            <a:pPr marL="0" indent="0" algn="just">
              <a:lnSpc>
                <a:spcPct val="114000"/>
              </a:lnSpc>
              <a:buNone/>
            </a:pPr>
            <a:r>
              <a:rPr lang="ru-RU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5. Кластерный и факторный анализ для выявления скрытых закономерностей и классификации </a:t>
            </a:r>
            <a:r>
              <a:rPr lang="ru-RU" sz="12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горно</a:t>
            </a:r>
            <a:r>
              <a:rPr lang="ru-RU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-геологических объектов.</a:t>
            </a:r>
          </a:p>
        </p:txBody>
      </p:sp>
      <p:pic>
        <p:nvPicPr>
          <p:cNvPr id="28" name="Рисунок 27" descr="Статистические методы анализа данных в решении практических задач (часть  первая) - Сайт опросов. Полезно об исследованиях для бизнеса, маркетологов,  социологов, работников образования и госструктур">
            <a:extLst>
              <a:ext uri="{FF2B5EF4-FFF2-40B4-BE49-F238E27FC236}">
                <a16:creationId xmlns:a16="http://schemas.microsoft.com/office/drawing/2014/main" id="{79D7D2ED-86F2-156C-8474-D5DD0E65D80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22070" y="991861"/>
            <a:ext cx="3236670" cy="3255438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614D600C-C3C0-AF5D-4235-03F0E8C56709}"/>
              </a:ext>
            </a:extLst>
          </p:cNvPr>
          <p:cNvSpPr txBox="1"/>
          <p:nvPr/>
        </p:nvSpPr>
        <p:spPr>
          <a:xfrm>
            <a:off x="5722069" y="4384910"/>
            <a:ext cx="323667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Статистические методы анализа данных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56" y="485387"/>
            <a:ext cx="8151688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Ошибки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измерений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и визуализация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данных</a:t>
            </a:r>
            <a:endParaRPr lang="kk-KZ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B4D3996-939C-09CE-AE2F-083A7E350381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14" name="Text 3">
            <a:extLst>
              <a:ext uri="{FF2B5EF4-FFF2-40B4-BE49-F238E27FC236}">
                <a16:creationId xmlns:a16="http://schemas.microsoft.com/office/drawing/2014/main" id="{B94A86F4-1E7B-8851-8263-70B44D442BDD}"/>
              </a:ext>
            </a:extLst>
          </p:cNvPr>
          <p:cNvSpPr/>
          <p:nvPr/>
        </p:nvSpPr>
        <p:spPr>
          <a:xfrm>
            <a:off x="496119" y="1237952"/>
            <a:ext cx="3929955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Типы ошибок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Image 0" descr="preencoded.png">
            <a:extLst>
              <a:ext uri="{FF2B5EF4-FFF2-40B4-BE49-F238E27FC236}">
                <a16:creationId xmlns:a16="http://schemas.microsoft.com/office/drawing/2014/main" id="{57A3FD13-F4F2-57C3-656A-25B88903A2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538288"/>
            <a:ext cx="3929955" cy="908224"/>
          </a:xfrm>
          <a:prstGeom prst="rect">
            <a:avLst/>
          </a:prstGeom>
        </p:spPr>
      </p:pic>
      <p:sp>
        <p:nvSpPr>
          <p:cNvPr id="17" name="Text 4">
            <a:extLst>
              <a:ext uri="{FF2B5EF4-FFF2-40B4-BE49-F238E27FC236}">
                <a16:creationId xmlns:a16="http://schemas.microsoft.com/office/drawing/2014/main" id="{5E44C56F-6FAD-1135-4720-22FAC93FEA9F}"/>
              </a:ext>
            </a:extLst>
          </p:cNvPr>
          <p:cNvSpPr/>
          <p:nvPr/>
        </p:nvSpPr>
        <p:spPr>
          <a:xfrm>
            <a:off x="687139" y="1672158"/>
            <a:ext cx="3605064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Систематические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393AE391-6D01-86B3-BFB9-68316D70772F}"/>
              </a:ext>
            </a:extLst>
          </p:cNvPr>
          <p:cNvSpPr/>
          <p:nvPr/>
        </p:nvSpPr>
        <p:spPr>
          <a:xfrm>
            <a:off x="687139" y="1959918"/>
            <a:ext cx="3605064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Постоянное смещение из-за несовершенства приборов. Выявляются сличением с эталонами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Image 1" descr="preencoded.png">
            <a:extLst>
              <a:ext uri="{FF2B5EF4-FFF2-40B4-BE49-F238E27FC236}">
                <a16:creationId xmlns:a16="http://schemas.microsoft.com/office/drawing/2014/main" id="{08C20AF8-4414-BF46-60F9-CC551934FB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2547417"/>
            <a:ext cx="3929955" cy="1084585"/>
          </a:xfrm>
          <a:prstGeom prst="rect">
            <a:avLst/>
          </a:prstGeom>
        </p:spPr>
      </p:pic>
      <p:sp>
        <p:nvSpPr>
          <p:cNvPr id="20" name="Text 6">
            <a:extLst>
              <a:ext uri="{FF2B5EF4-FFF2-40B4-BE49-F238E27FC236}">
                <a16:creationId xmlns:a16="http://schemas.microsoft.com/office/drawing/2014/main" id="{2108EBBF-D769-EC15-DD5C-A9D042009E91}"/>
              </a:ext>
            </a:extLst>
          </p:cNvPr>
          <p:cNvSpPr/>
          <p:nvPr/>
        </p:nvSpPr>
        <p:spPr>
          <a:xfrm>
            <a:off x="687139" y="2681288"/>
            <a:ext cx="3605064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Случайные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7">
            <a:extLst>
              <a:ext uri="{FF2B5EF4-FFF2-40B4-BE49-F238E27FC236}">
                <a16:creationId xmlns:a16="http://schemas.microsoft.com/office/drawing/2014/main" id="{89BCC795-E9A1-7122-F83B-4B898A02185C}"/>
              </a:ext>
            </a:extLst>
          </p:cNvPr>
          <p:cNvSpPr/>
          <p:nvPr/>
        </p:nvSpPr>
        <p:spPr>
          <a:xfrm>
            <a:off x="687139" y="2969047"/>
            <a:ext cx="3605064" cy="5290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Подчиняются законам вероятности. Описываются стандартным отклонением и </a:t>
            </a:r>
            <a:r>
              <a:rPr lang="en-US" sz="12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доверительными интервалами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Image 2" descr="preencoded.png">
            <a:extLst>
              <a:ext uri="{FF2B5EF4-FFF2-40B4-BE49-F238E27FC236}">
                <a16:creationId xmlns:a16="http://schemas.microsoft.com/office/drawing/2014/main" id="{C27E692B-0B2C-BCEB-06F6-84E15CBE54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3732907"/>
            <a:ext cx="3929955" cy="908224"/>
          </a:xfrm>
          <a:prstGeom prst="rect">
            <a:avLst/>
          </a:prstGeom>
        </p:spPr>
      </p:pic>
      <p:sp>
        <p:nvSpPr>
          <p:cNvPr id="23" name="Text 8">
            <a:extLst>
              <a:ext uri="{FF2B5EF4-FFF2-40B4-BE49-F238E27FC236}">
                <a16:creationId xmlns:a16="http://schemas.microsoft.com/office/drawing/2014/main" id="{AA262101-91A5-BA3F-643F-8C13A73B45F3}"/>
              </a:ext>
            </a:extLst>
          </p:cNvPr>
          <p:cNvSpPr/>
          <p:nvPr/>
        </p:nvSpPr>
        <p:spPr>
          <a:xfrm>
            <a:off x="687139" y="3866778"/>
            <a:ext cx="3605064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Грубые (промахи)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9">
            <a:extLst>
              <a:ext uri="{FF2B5EF4-FFF2-40B4-BE49-F238E27FC236}">
                <a16:creationId xmlns:a16="http://schemas.microsoft.com/office/drawing/2014/main" id="{44CE5072-C5F7-B24F-FAD3-0481B200BE8C}"/>
              </a:ext>
            </a:extLst>
          </p:cNvPr>
          <p:cNvSpPr/>
          <p:nvPr/>
        </p:nvSpPr>
        <p:spPr>
          <a:xfrm>
            <a:off x="687139" y="4154537"/>
            <a:ext cx="3605064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Следствие сбоев в эксперименте. Отбраковываются по критериям Романовского, Граббса, Диксона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10">
            <a:extLst>
              <a:ext uri="{FF2B5EF4-FFF2-40B4-BE49-F238E27FC236}">
                <a16:creationId xmlns:a16="http://schemas.microsoft.com/office/drawing/2014/main" id="{6D95C299-DA9D-9E5C-C760-ABC93F81453D}"/>
              </a:ext>
            </a:extLst>
          </p:cNvPr>
          <p:cNvSpPr/>
          <p:nvPr/>
        </p:nvSpPr>
        <p:spPr>
          <a:xfrm>
            <a:off x="4722688" y="2095790"/>
            <a:ext cx="3929955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Принципы визуализации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11">
            <a:extLst>
              <a:ext uri="{FF2B5EF4-FFF2-40B4-BE49-F238E27FC236}">
                <a16:creationId xmlns:a16="http://schemas.microsoft.com/office/drawing/2014/main" id="{A5C17041-8E6B-457A-348C-48AC7C4EC16E}"/>
              </a:ext>
            </a:extLst>
          </p:cNvPr>
          <p:cNvSpPr/>
          <p:nvPr/>
        </p:nvSpPr>
        <p:spPr>
          <a:xfrm>
            <a:off x="4722688" y="2383550"/>
            <a:ext cx="3929955" cy="1022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82880" indent="-182880" algn="l">
              <a:lnSpc>
                <a:spcPct val="123000"/>
              </a:lnSpc>
              <a:buSzPct val="100000"/>
              <a:buChar char="•"/>
            </a:pPr>
            <a:r>
              <a:rPr lang="en-US" sz="12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Гистограммы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распределение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свойств пород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" indent="-182880" algn="l">
              <a:lnSpc>
                <a:spcPct val="123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Scatter plots </a:t>
            </a:r>
            <a:r>
              <a:rPr lang="ru-RU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корреляции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между параметрами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" indent="-182880" algn="l">
              <a:lnSpc>
                <a:spcPct val="123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Box plots </a:t>
            </a:r>
            <a:r>
              <a:rPr lang="ru-RU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медиана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, квартили, выбросы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" indent="-182880" algn="l">
              <a:lnSpc>
                <a:spcPct val="123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Геостатистические </a:t>
            </a:r>
            <a:r>
              <a:rPr lang="en-US" sz="12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карты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содержания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компонентов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" indent="-182880" algn="l">
              <a:lnSpc>
                <a:spcPct val="123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3D-визуализация </a:t>
            </a:r>
            <a:r>
              <a:rPr lang="ru-RU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НДС массива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13">
            <a:extLst>
              <a:ext uri="{FF2B5EF4-FFF2-40B4-BE49-F238E27FC236}">
                <a16:creationId xmlns:a16="http://schemas.microsoft.com/office/drawing/2014/main" id="{A32596CC-326D-0FC1-32BF-9F0F65C56F08}"/>
              </a:ext>
            </a:extLst>
          </p:cNvPr>
          <p:cNvSpPr/>
          <p:nvPr/>
        </p:nvSpPr>
        <p:spPr>
          <a:xfrm>
            <a:off x="4894537" y="3763100"/>
            <a:ext cx="3929955" cy="5290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00" i="1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Принцип: </a:t>
            </a:r>
            <a:r>
              <a:rPr lang="en-US" sz="1200" i="1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одно </a:t>
            </a:r>
            <a:r>
              <a:rPr lang="en-US" sz="1200" i="1" dirty="0" err="1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сообщение</a:t>
            </a:r>
            <a:r>
              <a:rPr lang="en-US" sz="1200" i="1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 </a:t>
            </a:r>
            <a:r>
              <a:rPr lang="ru-RU" sz="1200" i="1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i="1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 </a:t>
            </a:r>
            <a:r>
              <a:rPr lang="en-US" sz="1200" i="1" dirty="0" err="1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один</a:t>
            </a:r>
            <a:r>
              <a:rPr lang="en-US" sz="1200" i="1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 график</a:t>
            </a:r>
            <a:r>
              <a:rPr lang="en-US" sz="1200" i="1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. Каждый график должен иметь название, подписанные оси с единицами и легенду</a:t>
            </a:r>
            <a:endParaRPr lang="en-US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13">
            <a:extLst>
              <a:ext uri="{FF2B5EF4-FFF2-40B4-BE49-F238E27FC236}">
                <a16:creationId xmlns:a16="http://schemas.microsoft.com/office/drawing/2014/main" id="{84B584ED-9B91-7EF4-2130-76555BF2467A}"/>
              </a:ext>
            </a:extLst>
          </p:cNvPr>
          <p:cNvSpPr/>
          <p:nvPr/>
        </p:nvSpPr>
        <p:spPr>
          <a:xfrm>
            <a:off x="4742491" y="1256561"/>
            <a:ext cx="3996156" cy="5290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23000"/>
              </a:lnSpc>
              <a:buNone/>
            </a:pPr>
            <a:r>
              <a:rPr lang="ru-RU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Любое измерение принципиально не может быть абсолютно точным. Задача исследователя – правильно оценить уровень неопределённости и корректно его представить.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455897"/>
            <a:ext cx="7799636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3) Структура научной статьи: формат </a:t>
            </a:r>
            <a:r>
              <a:rPr lang="en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IMRaD</a:t>
            </a:r>
            <a:endParaRPr lang="ru-RU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ru-RU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13AB587-97AB-FCFD-7499-78453CFE11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4" name="Text 3">
            <a:extLst>
              <a:ext uri="{FF2B5EF4-FFF2-40B4-BE49-F238E27FC236}">
                <a16:creationId xmlns:a16="http://schemas.microsoft.com/office/drawing/2014/main" id="{C8FD7CDF-4B58-F78A-20CE-6F7DDF7858B7}"/>
              </a:ext>
            </a:extLst>
          </p:cNvPr>
          <p:cNvSpPr/>
          <p:nvPr/>
        </p:nvSpPr>
        <p:spPr>
          <a:xfrm>
            <a:off x="348793" y="845170"/>
            <a:ext cx="8540686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ru-RU" sz="12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Для индексации в наукометрических базах </a:t>
            </a:r>
            <a:r>
              <a:rPr lang="en-US" sz="12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Scopus </a:t>
            </a:r>
            <a:r>
              <a:rPr lang="ru-RU" sz="12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и </a:t>
            </a:r>
            <a:r>
              <a:rPr lang="en-US" sz="12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Web of Science </a:t>
            </a:r>
            <a:r>
              <a:rPr lang="ru-RU" sz="12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статья должна иметь чёткую структуру </a:t>
            </a:r>
            <a:r>
              <a:rPr lang="en-US" sz="1200" dirty="0" err="1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IMRaD</a:t>
            </a:r>
            <a:r>
              <a:rPr lang="en-US" sz="12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 (Introduction - Methods - Results - Discussion).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1D92D6EA-35BD-F4E7-97B3-ED941B20FC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6388379"/>
              </p:ext>
            </p:extLst>
          </p:nvPr>
        </p:nvGraphicFramePr>
        <p:xfrm>
          <a:off x="348793" y="1357458"/>
          <a:ext cx="8446413" cy="36887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2077">
                  <a:extLst>
                    <a:ext uri="{9D8B030D-6E8A-4147-A177-3AD203B41FA5}">
                      <a16:colId xmlns:a16="http://schemas.microsoft.com/office/drawing/2014/main" val="2195487366"/>
                    </a:ext>
                  </a:extLst>
                </a:gridCol>
                <a:gridCol w="3627528">
                  <a:extLst>
                    <a:ext uri="{9D8B030D-6E8A-4147-A177-3AD203B41FA5}">
                      <a16:colId xmlns:a16="http://schemas.microsoft.com/office/drawing/2014/main" val="975921264"/>
                    </a:ext>
                  </a:extLst>
                </a:gridCol>
                <a:gridCol w="3106808">
                  <a:extLst>
                    <a:ext uri="{9D8B030D-6E8A-4147-A177-3AD203B41FA5}">
                      <a16:colId xmlns:a16="http://schemas.microsoft.com/office/drawing/2014/main" val="1019470585"/>
                    </a:ext>
                  </a:extLst>
                </a:gridCol>
              </a:tblGrid>
              <a:tr h="231326">
                <a:tc>
                  <a:txBody>
                    <a:bodyPr/>
                    <a:lstStyle/>
                    <a:p>
                      <a:pPr marL="90170" algn="ctr">
                        <a:buNone/>
                      </a:pPr>
                      <a:r>
                        <a:rPr lang="ru-KZ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Раздел</a:t>
                      </a:r>
                      <a:endParaRPr lang="ru-KZ" sz="1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68971" marT="43107" marB="43107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KZ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</a:t>
                      </a:r>
                      <a:endParaRPr lang="ru-KZ" sz="1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971" marR="68971" marT="43107" marB="43107" anchor="ctr"/>
                </a:tc>
                <a:tc>
                  <a:txBody>
                    <a:bodyPr/>
                    <a:lstStyle/>
                    <a:p>
                      <a:pPr marR="85725" algn="ctr">
                        <a:buNone/>
                      </a:pPr>
                      <a:r>
                        <a:rPr lang="ru-KZ" sz="10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Объём/Особенности</a:t>
                      </a:r>
                      <a:endParaRPr lang="ru-KZ" sz="1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971" marR="68971" marT="43107" marB="43107" anchor="ctr"/>
                </a:tc>
                <a:extLst>
                  <a:ext uri="{0D108BD9-81ED-4DB2-BD59-A6C34878D82A}">
                    <a16:rowId xmlns:a16="http://schemas.microsoft.com/office/drawing/2014/main" val="939405158"/>
                  </a:ext>
                </a:extLst>
              </a:tr>
              <a:tr h="379071">
                <a:tc>
                  <a:txBody>
                    <a:bodyPr/>
                    <a:lstStyle/>
                    <a:p>
                      <a:pPr marL="90170" algn="just">
                        <a:buNone/>
                      </a:pPr>
                      <a:r>
                        <a:rPr lang="ru-KZ" sz="10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Заголовок</a:t>
                      </a:r>
                      <a:endParaRPr lang="ru-KZ" sz="1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68971" marT="43107" marB="43107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KZ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Простой, лаконичный, максимально полно отражающий суть работы</a:t>
                      </a:r>
                      <a:endParaRPr lang="ru-KZ" sz="1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971" marR="68971" marT="43107" marB="43107" anchor="ctr"/>
                </a:tc>
                <a:tc>
                  <a:txBody>
                    <a:bodyPr/>
                    <a:lstStyle/>
                    <a:p>
                      <a:pPr marR="85725" algn="just">
                        <a:buNone/>
                      </a:pPr>
                      <a:r>
                        <a:rPr lang="ru-KZ" sz="10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Должен быть понятным для международной аудитории</a:t>
                      </a:r>
                      <a:endParaRPr lang="ru-KZ" sz="1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971" marR="0" marT="43107" marB="43107" anchor="ctr"/>
                </a:tc>
                <a:extLst>
                  <a:ext uri="{0D108BD9-81ED-4DB2-BD59-A6C34878D82A}">
                    <a16:rowId xmlns:a16="http://schemas.microsoft.com/office/drawing/2014/main" val="3205999875"/>
                  </a:ext>
                </a:extLst>
              </a:tr>
              <a:tr h="309855">
                <a:tc>
                  <a:txBody>
                    <a:bodyPr/>
                    <a:lstStyle/>
                    <a:p>
                      <a:pPr marL="90170" algn="just">
                        <a:buNone/>
                      </a:pPr>
                      <a:r>
                        <a:rPr lang="ru-KZ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Аннотация</a:t>
                      </a:r>
                      <a:endParaRPr lang="ru-KZ" sz="1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68971" marT="43107" marB="43107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KZ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Краткое резюме цели, методов, главных результатов и выводов</a:t>
                      </a:r>
                      <a:endParaRPr lang="ru-KZ" sz="1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971" marR="68971" marT="43107" marB="43107" anchor="ctr"/>
                </a:tc>
                <a:tc>
                  <a:txBody>
                    <a:bodyPr/>
                    <a:lstStyle/>
                    <a:p>
                      <a:pPr marR="85725" algn="just">
                        <a:buNone/>
                      </a:pPr>
                      <a:r>
                        <a:rPr lang="ru-KZ" sz="10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Обычно 150-250 слов</a:t>
                      </a:r>
                      <a:endParaRPr lang="ru-KZ" sz="1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971" marR="0" marT="43107" marB="43107" anchor="ctr"/>
                </a:tc>
                <a:extLst>
                  <a:ext uri="{0D108BD9-81ED-4DB2-BD59-A6C34878D82A}">
                    <a16:rowId xmlns:a16="http://schemas.microsoft.com/office/drawing/2014/main" val="2990164993"/>
                  </a:ext>
                </a:extLst>
              </a:tr>
              <a:tr h="379071">
                <a:tc>
                  <a:txBody>
                    <a:bodyPr/>
                    <a:lstStyle/>
                    <a:p>
                      <a:pPr marL="90170" algn="just">
                        <a:buNone/>
                      </a:pPr>
                      <a:r>
                        <a:rPr lang="ru-KZ" sz="10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Ключевые слова</a:t>
                      </a:r>
                      <a:endParaRPr lang="ru-KZ" sz="1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68971" marT="43107" marB="43107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KZ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4-8 терминов для индексации</a:t>
                      </a:r>
                      <a:endParaRPr lang="ru-KZ" sz="1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971" marR="68971" marT="43107" marB="43107" anchor="ctr"/>
                </a:tc>
                <a:tc>
                  <a:txBody>
                    <a:bodyPr/>
                    <a:lstStyle/>
                    <a:p>
                      <a:pPr marR="85725" algn="just">
                        <a:buNone/>
                      </a:pPr>
                      <a:r>
                        <a:rPr lang="ru-KZ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Должны быть из числа принятых в данной предметной области</a:t>
                      </a:r>
                      <a:endParaRPr lang="ru-KZ" sz="1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971" marR="0" marT="43107" marB="43107" anchor="ctr"/>
                </a:tc>
                <a:extLst>
                  <a:ext uri="{0D108BD9-81ED-4DB2-BD59-A6C34878D82A}">
                    <a16:rowId xmlns:a16="http://schemas.microsoft.com/office/drawing/2014/main" val="2771576882"/>
                  </a:ext>
                </a:extLst>
              </a:tr>
              <a:tr h="379071">
                <a:tc>
                  <a:txBody>
                    <a:bodyPr/>
                    <a:lstStyle/>
                    <a:p>
                      <a:pPr marL="90170" algn="just">
                        <a:buNone/>
                      </a:pPr>
                      <a:r>
                        <a:rPr lang="ru-KZ" sz="10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Введение (Introduction)</a:t>
                      </a:r>
                      <a:endParaRPr lang="ru-KZ" sz="1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68971" marT="43107" marB="43107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KZ" sz="10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Актуальность, обзор литературы, цель и задачи исследования, гипотеза</a:t>
                      </a:r>
                      <a:endParaRPr lang="ru-KZ" sz="1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971" marR="68971" marT="43107" marB="43107" anchor="ctr"/>
                </a:tc>
                <a:tc>
                  <a:txBody>
                    <a:bodyPr/>
                    <a:lstStyle/>
                    <a:p>
                      <a:pPr marR="85725" algn="just">
                        <a:buNone/>
                      </a:pPr>
                      <a:r>
                        <a:rPr lang="ru-KZ" sz="10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Заканчивается формулировкой цели</a:t>
                      </a:r>
                      <a:endParaRPr lang="ru-KZ" sz="1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971" marR="0" marT="43107" marB="43107" anchor="ctr"/>
                </a:tc>
                <a:extLst>
                  <a:ext uri="{0D108BD9-81ED-4DB2-BD59-A6C34878D82A}">
                    <a16:rowId xmlns:a16="http://schemas.microsoft.com/office/drawing/2014/main" val="1858894354"/>
                  </a:ext>
                </a:extLst>
              </a:tr>
              <a:tr h="379071">
                <a:tc>
                  <a:txBody>
                    <a:bodyPr/>
                    <a:lstStyle/>
                    <a:p>
                      <a:pPr marL="90170" algn="just">
                        <a:buNone/>
                      </a:pPr>
                      <a:r>
                        <a:rPr lang="ru-KZ" sz="10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Методы (Methods)</a:t>
                      </a:r>
                      <a:endParaRPr lang="ru-KZ" sz="1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68971" marT="43107" marB="43107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KZ" sz="10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Детальное описание натурных, лабораторных или численных методов</a:t>
                      </a:r>
                      <a:endParaRPr lang="ru-KZ" sz="1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971" marR="68971" marT="43107" marB="43107" anchor="ctr"/>
                </a:tc>
                <a:tc>
                  <a:txBody>
                    <a:bodyPr/>
                    <a:lstStyle/>
                    <a:p>
                      <a:pPr marR="85725" algn="just">
                        <a:buNone/>
                      </a:pPr>
                      <a:r>
                        <a:rPr lang="ru-KZ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Должно обеспечивать воспроизводимость эксперимента</a:t>
                      </a:r>
                      <a:endParaRPr lang="ru-KZ" sz="1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971" marR="0" marT="43107" marB="43107" anchor="ctr"/>
                </a:tc>
                <a:extLst>
                  <a:ext uri="{0D108BD9-81ED-4DB2-BD59-A6C34878D82A}">
                    <a16:rowId xmlns:a16="http://schemas.microsoft.com/office/drawing/2014/main" val="743204693"/>
                  </a:ext>
                </a:extLst>
              </a:tr>
              <a:tr h="379071">
                <a:tc>
                  <a:txBody>
                    <a:bodyPr/>
                    <a:lstStyle/>
                    <a:p>
                      <a:pPr marL="90170" algn="just">
                        <a:buNone/>
                      </a:pPr>
                      <a:r>
                        <a:rPr lang="ru-KZ" sz="10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(Results)</a:t>
                      </a:r>
                      <a:endParaRPr lang="ru-KZ" sz="1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68971" marT="43107" marB="43107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KZ" sz="10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Фактические данные в виде таблиц, графиков, фотографий, диаграмм</a:t>
                      </a:r>
                      <a:endParaRPr lang="ru-KZ" sz="1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971" marR="68971" marT="43107" marB="43107" anchor="ctr"/>
                </a:tc>
                <a:tc>
                  <a:txBody>
                    <a:bodyPr/>
                    <a:lstStyle/>
                    <a:p>
                      <a:pPr marR="85725" algn="just">
                        <a:buNone/>
                      </a:pPr>
                      <a:r>
                        <a:rPr lang="ru-KZ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 интерпретации — только «голые факты»</a:t>
                      </a:r>
                      <a:endParaRPr lang="ru-KZ" sz="1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971" marR="0" marT="43107" marB="43107" anchor="ctr"/>
                </a:tc>
                <a:extLst>
                  <a:ext uri="{0D108BD9-81ED-4DB2-BD59-A6C34878D82A}">
                    <a16:rowId xmlns:a16="http://schemas.microsoft.com/office/drawing/2014/main" val="1158725375"/>
                  </a:ext>
                </a:extLst>
              </a:tr>
              <a:tr h="397095">
                <a:tc>
                  <a:txBody>
                    <a:bodyPr/>
                    <a:lstStyle/>
                    <a:p>
                      <a:pPr marL="90170" algn="just">
                        <a:buNone/>
                      </a:pPr>
                      <a:r>
                        <a:rPr lang="ru-KZ" sz="10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Обсуждение (Discussion)</a:t>
                      </a:r>
                      <a:endParaRPr lang="ru-KZ" sz="1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68971" marT="43107" marB="43107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KZ" sz="10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Интерпретация результатов, сопоставление с работами других авторов, объяснение полученных закономерностей</a:t>
                      </a:r>
                      <a:endParaRPr lang="ru-KZ" sz="1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971" marR="68971" marT="43107" marB="43107" anchor="ctr"/>
                </a:tc>
                <a:tc>
                  <a:txBody>
                    <a:bodyPr/>
                    <a:lstStyle/>
                    <a:p>
                      <a:pPr marR="85725" algn="just">
                        <a:buNone/>
                      </a:pPr>
                      <a:r>
                        <a:rPr lang="ru-KZ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Ключевой раздел, демонстрирующий научную новизну</a:t>
                      </a:r>
                      <a:endParaRPr lang="ru-KZ" sz="1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971" marR="0" marT="43107" marB="43107" anchor="ctr"/>
                </a:tc>
                <a:extLst>
                  <a:ext uri="{0D108BD9-81ED-4DB2-BD59-A6C34878D82A}">
                    <a16:rowId xmlns:a16="http://schemas.microsoft.com/office/drawing/2014/main" val="2738842983"/>
                  </a:ext>
                </a:extLst>
              </a:tr>
              <a:tr h="379071">
                <a:tc>
                  <a:txBody>
                    <a:bodyPr/>
                    <a:lstStyle/>
                    <a:p>
                      <a:pPr marL="90170" algn="just">
                        <a:buNone/>
                      </a:pPr>
                      <a:r>
                        <a:rPr lang="ru-KZ" sz="10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Заключение (Conclusions)</a:t>
                      </a:r>
                      <a:endParaRPr lang="ru-KZ" sz="1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68971" marT="43107" marB="43107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KZ" sz="10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Главные выводы, практическая значимость, направления будущих исследований</a:t>
                      </a:r>
                      <a:endParaRPr lang="ru-KZ" sz="1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971" marR="68971" marT="43107" marB="43107" anchor="ctr"/>
                </a:tc>
                <a:tc>
                  <a:txBody>
                    <a:bodyPr/>
                    <a:lstStyle/>
                    <a:p>
                      <a:pPr marR="85725" algn="just">
                        <a:buNone/>
                      </a:pPr>
                      <a:r>
                        <a:rPr lang="ru-KZ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нумеруется, 3-5 тезисов</a:t>
                      </a:r>
                      <a:endParaRPr lang="ru-KZ" sz="1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971" marR="0" marT="43107" marB="43107" anchor="ctr"/>
                </a:tc>
                <a:extLst>
                  <a:ext uri="{0D108BD9-81ED-4DB2-BD59-A6C34878D82A}">
                    <a16:rowId xmlns:a16="http://schemas.microsoft.com/office/drawing/2014/main" val="1825939101"/>
                  </a:ext>
                </a:extLst>
              </a:tr>
              <a:tr h="397095">
                <a:tc>
                  <a:txBody>
                    <a:bodyPr/>
                    <a:lstStyle/>
                    <a:p>
                      <a:pPr marL="90170" algn="just">
                        <a:buNone/>
                      </a:pPr>
                      <a:r>
                        <a:rPr lang="ru-KZ" sz="10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Список литературы</a:t>
                      </a:r>
                      <a:endParaRPr lang="ru-KZ" sz="1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68971" marT="43107" marB="43107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KZ" sz="10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Полное оформление согласно требованиям журнала (обычно APA, Chicago или их модификации)</a:t>
                      </a:r>
                      <a:endParaRPr lang="ru-KZ" sz="1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971" marR="68971" marT="43107" marB="43107" anchor="ctr"/>
                </a:tc>
                <a:tc>
                  <a:txBody>
                    <a:bodyPr/>
                    <a:lstStyle/>
                    <a:p>
                      <a:pPr marR="85725" algn="just">
                        <a:buNone/>
                      </a:pPr>
                      <a:r>
                        <a:rPr lang="ru-KZ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менее 15-20 источников, желательны ссылки на высокорейтинговые журналы</a:t>
                      </a:r>
                      <a:endParaRPr lang="ru-KZ" sz="1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971" marR="0" marT="43107" marB="43107" anchor="ctr"/>
                </a:tc>
                <a:extLst>
                  <a:ext uri="{0D108BD9-81ED-4DB2-BD59-A6C34878D82A}">
                    <a16:rowId xmlns:a16="http://schemas.microsoft.com/office/drawing/2014/main" val="284131924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44098" y="391357"/>
            <a:ext cx="865580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Выбор журнала и процесс рецензирования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58AB7F8-EE15-7EF2-AFAC-6B33C58F233E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12" name="Text 3">
            <a:extLst>
              <a:ext uri="{FF2B5EF4-FFF2-40B4-BE49-F238E27FC236}">
                <a16:creationId xmlns:a16="http://schemas.microsoft.com/office/drawing/2014/main" id="{BC7938B3-6AF1-C6AF-CAC1-E3009A05EA2A}"/>
              </a:ext>
            </a:extLst>
          </p:cNvPr>
          <p:cNvSpPr/>
          <p:nvPr/>
        </p:nvSpPr>
        <p:spPr>
          <a:xfrm>
            <a:off x="496119" y="1108702"/>
            <a:ext cx="8235341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Критерии выбора журнала</a:t>
            </a:r>
            <a:endParaRPr lang="en-US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Image 0" descr="preencoded.png">
            <a:extLst>
              <a:ext uri="{FF2B5EF4-FFF2-40B4-BE49-F238E27FC236}">
                <a16:creationId xmlns:a16="http://schemas.microsoft.com/office/drawing/2014/main" id="{F8BEADCC-CC0A-2ECB-EA07-821F49EC04E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1831" y="1537990"/>
            <a:ext cx="1919883" cy="543595"/>
          </a:xfrm>
          <a:prstGeom prst="rect">
            <a:avLst/>
          </a:prstGeom>
        </p:spPr>
      </p:pic>
      <p:sp>
        <p:nvSpPr>
          <p:cNvPr id="15" name="Text 4">
            <a:extLst>
              <a:ext uri="{FF2B5EF4-FFF2-40B4-BE49-F238E27FC236}">
                <a16:creationId xmlns:a16="http://schemas.microsoft.com/office/drawing/2014/main" id="{3315A26A-39A7-70AF-58F8-28744216568A}"/>
              </a:ext>
            </a:extLst>
          </p:cNvPr>
          <p:cNvSpPr/>
          <p:nvPr/>
        </p:nvSpPr>
        <p:spPr>
          <a:xfrm>
            <a:off x="642045" y="1552277"/>
            <a:ext cx="3684858" cy="5150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Индексация: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Scopus (научная строгость) или Web of Science (широкий охват)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Image 1" descr="preencoded.png">
            <a:extLst>
              <a:ext uri="{FF2B5EF4-FFF2-40B4-BE49-F238E27FC236}">
                <a16:creationId xmlns:a16="http://schemas.microsoft.com/office/drawing/2014/main" id="{91E6DC7A-39A6-B4DD-E638-12613A40D2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1831" y="2950318"/>
            <a:ext cx="1919883" cy="543595"/>
          </a:xfrm>
          <a:prstGeom prst="rect">
            <a:avLst/>
          </a:prstGeom>
        </p:spPr>
      </p:pic>
      <p:sp>
        <p:nvSpPr>
          <p:cNvPr id="17" name="Text 5">
            <a:extLst>
              <a:ext uri="{FF2B5EF4-FFF2-40B4-BE49-F238E27FC236}">
                <a16:creationId xmlns:a16="http://schemas.microsoft.com/office/drawing/2014/main" id="{97CD4FBD-A5E9-C75E-C256-A82D8AAC7F45}"/>
              </a:ext>
            </a:extLst>
          </p:cNvPr>
          <p:cNvSpPr/>
          <p:nvPr/>
        </p:nvSpPr>
        <p:spPr>
          <a:xfrm>
            <a:off x="642044" y="2964605"/>
            <a:ext cx="3684858" cy="5150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Квартиль Q1–Q4: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публикации в Q1/Q2 наиболее престижны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Image 2" descr="preencoded.png">
            <a:extLst>
              <a:ext uri="{FF2B5EF4-FFF2-40B4-BE49-F238E27FC236}">
                <a16:creationId xmlns:a16="http://schemas.microsoft.com/office/drawing/2014/main" id="{8C737890-34CB-2E2C-786D-2EB1088B66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1831" y="2247454"/>
            <a:ext cx="1919883" cy="543595"/>
          </a:xfrm>
          <a:prstGeom prst="rect">
            <a:avLst/>
          </a:prstGeom>
        </p:spPr>
      </p:pic>
      <p:sp>
        <p:nvSpPr>
          <p:cNvPr id="19" name="Text 6">
            <a:extLst>
              <a:ext uri="{FF2B5EF4-FFF2-40B4-BE49-F238E27FC236}">
                <a16:creationId xmlns:a16="http://schemas.microsoft.com/office/drawing/2014/main" id="{02FAD41C-BC5F-6443-D462-5E2897C8F93E}"/>
              </a:ext>
            </a:extLst>
          </p:cNvPr>
          <p:cNvSpPr/>
          <p:nvPr/>
        </p:nvSpPr>
        <p:spPr>
          <a:xfrm>
            <a:off x="642045" y="2261741"/>
            <a:ext cx="3684858" cy="5150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Тематика: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«Горный журнал», «Известия НАН РК», «Горное эхо»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Image 3" descr="preencoded.png">
            <a:extLst>
              <a:ext uri="{FF2B5EF4-FFF2-40B4-BE49-F238E27FC236}">
                <a16:creationId xmlns:a16="http://schemas.microsoft.com/office/drawing/2014/main" id="{D778CB6C-E605-1665-5939-AA7E09C172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1831" y="3659782"/>
            <a:ext cx="1919883" cy="543595"/>
          </a:xfrm>
          <a:prstGeom prst="rect">
            <a:avLst/>
          </a:prstGeom>
        </p:spPr>
      </p:pic>
      <p:sp>
        <p:nvSpPr>
          <p:cNvPr id="21" name="Text 7">
            <a:extLst>
              <a:ext uri="{FF2B5EF4-FFF2-40B4-BE49-F238E27FC236}">
                <a16:creationId xmlns:a16="http://schemas.microsoft.com/office/drawing/2014/main" id="{3F6A5904-74DB-3F67-1C06-5372EAEBD898}"/>
              </a:ext>
            </a:extLst>
          </p:cNvPr>
          <p:cNvSpPr/>
          <p:nvPr/>
        </p:nvSpPr>
        <p:spPr>
          <a:xfrm>
            <a:off x="642044" y="3674069"/>
            <a:ext cx="3684858" cy="5150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Open Access: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повышает цитируемость, но может требовать взнос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455739AA-EA69-8FBB-1653-7DE32920FFF5}"/>
              </a:ext>
            </a:extLst>
          </p:cNvPr>
          <p:cNvSpPr/>
          <p:nvPr/>
        </p:nvSpPr>
        <p:spPr>
          <a:xfrm>
            <a:off x="4719935" y="1136984"/>
            <a:ext cx="3932709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Этапы рецензирования</a:t>
            </a:r>
            <a:endParaRPr lang="en-US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D8021BC1-5711-C1E8-AD4D-A08D791157DF}"/>
              </a:ext>
            </a:extLst>
          </p:cNvPr>
          <p:cNvSpPr/>
          <p:nvPr/>
        </p:nvSpPr>
        <p:spPr>
          <a:xfrm>
            <a:off x="4719935" y="1552277"/>
            <a:ext cx="234776" cy="14674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01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Shape 10">
            <a:extLst>
              <a:ext uri="{FF2B5EF4-FFF2-40B4-BE49-F238E27FC236}">
                <a16:creationId xmlns:a16="http://schemas.microsoft.com/office/drawing/2014/main" id="{1B149957-B426-4796-BAF0-186E1DC804AE}"/>
              </a:ext>
            </a:extLst>
          </p:cNvPr>
          <p:cNvSpPr/>
          <p:nvPr/>
        </p:nvSpPr>
        <p:spPr>
          <a:xfrm>
            <a:off x="4719935" y="1737494"/>
            <a:ext cx="3932709" cy="14288"/>
          </a:xfrm>
          <a:prstGeom prst="rect">
            <a:avLst/>
          </a:prstGeom>
          <a:solidFill>
            <a:srgbClr val="B88E23"/>
          </a:solidFill>
          <a:ln/>
        </p:spPr>
      </p:sp>
      <p:sp>
        <p:nvSpPr>
          <p:cNvPr id="25" name="Text 11">
            <a:extLst>
              <a:ext uri="{FF2B5EF4-FFF2-40B4-BE49-F238E27FC236}">
                <a16:creationId xmlns:a16="http://schemas.microsoft.com/office/drawing/2014/main" id="{CFAD4A96-2455-5068-5071-946359528136}"/>
              </a:ext>
            </a:extLst>
          </p:cNvPr>
          <p:cNvSpPr/>
          <p:nvPr/>
        </p:nvSpPr>
        <p:spPr>
          <a:xfrm>
            <a:off x="4719935" y="1824707"/>
            <a:ext cx="3932709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Техническая проверка и антиплагиат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12">
            <a:extLst>
              <a:ext uri="{FF2B5EF4-FFF2-40B4-BE49-F238E27FC236}">
                <a16:creationId xmlns:a16="http://schemas.microsoft.com/office/drawing/2014/main" id="{63DE683D-AB28-E980-6787-CB497D3A74F7}"/>
              </a:ext>
            </a:extLst>
          </p:cNvPr>
          <p:cNvSpPr/>
          <p:nvPr/>
        </p:nvSpPr>
        <p:spPr>
          <a:xfrm>
            <a:off x="4719935" y="2181597"/>
            <a:ext cx="234776" cy="14674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02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Shape 13">
            <a:extLst>
              <a:ext uri="{FF2B5EF4-FFF2-40B4-BE49-F238E27FC236}">
                <a16:creationId xmlns:a16="http://schemas.microsoft.com/office/drawing/2014/main" id="{E61B6975-564E-5D34-AFBB-40C82F0A8736}"/>
              </a:ext>
            </a:extLst>
          </p:cNvPr>
          <p:cNvSpPr/>
          <p:nvPr/>
        </p:nvSpPr>
        <p:spPr>
          <a:xfrm>
            <a:off x="4719935" y="2366814"/>
            <a:ext cx="3932709" cy="14288"/>
          </a:xfrm>
          <a:prstGeom prst="rect">
            <a:avLst/>
          </a:prstGeom>
          <a:solidFill>
            <a:srgbClr val="B88E23"/>
          </a:solidFill>
          <a:ln/>
        </p:spPr>
      </p:sp>
      <p:sp>
        <p:nvSpPr>
          <p:cNvPr id="28" name="Text 14">
            <a:extLst>
              <a:ext uri="{FF2B5EF4-FFF2-40B4-BE49-F238E27FC236}">
                <a16:creationId xmlns:a16="http://schemas.microsoft.com/office/drawing/2014/main" id="{5B016E42-E6FD-467B-F596-FB9DC9D71A3E}"/>
              </a:ext>
            </a:extLst>
          </p:cNvPr>
          <p:cNvSpPr/>
          <p:nvPr/>
        </p:nvSpPr>
        <p:spPr>
          <a:xfrm>
            <a:off x="4719935" y="2454027"/>
            <a:ext cx="3932709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Назначение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2</a:t>
            </a:r>
            <a:r>
              <a:rPr lang="ru-RU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3 рецензентов (single/double-blind)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15">
            <a:extLst>
              <a:ext uri="{FF2B5EF4-FFF2-40B4-BE49-F238E27FC236}">
                <a16:creationId xmlns:a16="http://schemas.microsoft.com/office/drawing/2014/main" id="{3567A65A-7847-E8D5-6DD2-1021380F8625}"/>
              </a:ext>
            </a:extLst>
          </p:cNvPr>
          <p:cNvSpPr/>
          <p:nvPr/>
        </p:nvSpPr>
        <p:spPr>
          <a:xfrm>
            <a:off x="4719935" y="2810917"/>
            <a:ext cx="234776" cy="14674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03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Shape 16">
            <a:extLst>
              <a:ext uri="{FF2B5EF4-FFF2-40B4-BE49-F238E27FC236}">
                <a16:creationId xmlns:a16="http://schemas.microsoft.com/office/drawing/2014/main" id="{A445AEEC-A5B0-0D19-D343-82E87570A4E2}"/>
              </a:ext>
            </a:extLst>
          </p:cNvPr>
          <p:cNvSpPr/>
          <p:nvPr/>
        </p:nvSpPr>
        <p:spPr>
          <a:xfrm>
            <a:off x="4719935" y="2996133"/>
            <a:ext cx="3932709" cy="14288"/>
          </a:xfrm>
          <a:prstGeom prst="rect">
            <a:avLst/>
          </a:prstGeom>
          <a:solidFill>
            <a:srgbClr val="B88E23"/>
          </a:solidFill>
          <a:ln/>
        </p:spPr>
      </p:sp>
      <p:sp>
        <p:nvSpPr>
          <p:cNvPr id="31" name="Text 17">
            <a:extLst>
              <a:ext uri="{FF2B5EF4-FFF2-40B4-BE49-F238E27FC236}">
                <a16:creationId xmlns:a16="http://schemas.microsoft.com/office/drawing/2014/main" id="{4F50DAFE-66FB-C832-6508-EB2CBC1CBDD0}"/>
              </a:ext>
            </a:extLst>
          </p:cNvPr>
          <p:cNvSpPr/>
          <p:nvPr/>
        </p:nvSpPr>
        <p:spPr>
          <a:xfrm>
            <a:off x="4719935" y="3083347"/>
            <a:ext cx="3932709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Решение редактора: принять / доработать / отклонить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18">
            <a:extLst>
              <a:ext uri="{FF2B5EF4-FFF2-40B4-BE49-F238E27FC236}">
                <a16:creationId xmlns:a16="http://schemas.microsoft.com/office/drawing/2014/main" id="{52B4BC6C-798B-F863-250D-542B293D27F7}"/>
              </a:ext>
            </a:extLst>
          </p:cNvPr>
          <p:cNvSpPr/>
          <p:nvPr/>
        </p:nvSpPr>
        <p:spPr>
          <a:xfrm>
            <a:off x="4719935" y="3440237"/>
            <a:ext cx="234776" cy="14674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04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Shape 19">
            <a:extLst>
              <a:ext uri="{FF2B5EF4-FFF2-40B4-BE49-F238E27FC236}">
                <a16:creationId xmlns:a16="http://schemas.microsoft.com/office/drawing/2014/main" id="{ADEA973F-A428-9D0F-DA3F-1A041CDBC09B}"/>
              </a:ext>
            </a:extLst>
          </p:cNvPr>
          <p:cNvSpPr/>
          <p:nvPr/>
        </p:nvSpPr>
        <p:spPr>
          <a:xfrm>
            <a:off x="4719935" y="3625453"/>
            <a:ext cx="3932709" cy="14288"/>
          </a:xfrm>
          <a:prstGeom prst="rect">
            <a:avLst/>
          </a:prstGeom>
          <a:solidFill>
            <a:srgbClr val="B88E23"/>
          </a:solidFill>
          <a:ln/>
        </p:spPr>
      </p:sp>
      <p:sp>
        <p:nvSpPr>
          <p:cNvPr id="34" name="Text 20">
            <a:extLst>
              <a:ext uri="{FF2B5EF4-FFF2-40B4-BE49-F238E27FC236}">
                <a16:creationId xmlns:a16="http://schemas.microsoft.com/office/drawing/2014/main" id="{71AED5B3-14CF-B6D4-47E0-8BF954F01BB2}"/>
              </a:ext>
            </a:extLst>
          </p:cNvPr>
          <p:cNvSpPr/>
          <p:nvPr/>
        </p:nvSpPr>
        <p:spPr>
          <a:xfrm>
            <a:off x="4719935" y="3712666"/>
            <a:ext cx="3932709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Корректура и онлайн-публикация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21">
            <a:extLst>
              <a:ext uri="{FF2B5EF4-FFF2-40B4-BE49-F238E27FC236}">
                <a16:creationId xmlns:a16="http://schemas.microsoft.com/office/drawing/2014/main" id="{E85FA24E-302B-8C6A-9E70-A7C47DA3BF96}"/>
              </a:ext>
            </a:extLst>
          </p:cNvPr>
          <p:cNvSpPr/>
          <p:nvPr/>
        </p:nvSpPr>
        <p:spPr>
          <a:xfrm>
            <a:off x="4719935" y="4069556"/>
            <a:ext cx="234776" cy="14674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05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Shape 22">
            <a:extLst>
              <a:ext uri="{FF2B5EF4-FFF2-40B4-BE49-F238E27FC236}">
                <a16:creationId xmlns:a16="http://schemas.microsoft.com/office/drawing/2014/main" id="{D2013927-5791-A3FA-258F-ECAEEA116652}"/>
              </a:ext>
            </a:extLst>
          </p:cNvPr>
          <p:cNvSpPr/>
          <p:nvPr/>
        </p:nvSpPr>
        <p:spPr>
          <a:xfrm>
            <a:off x="4719935" y="4254773"/>
            <a:ext cx="3932709" cy="14288"/>
          </a:xfrm>
          <a:prstGeom prst="rect">
            <a:avLst/>
          </a:prstGeom>
          <a:solidFill>
            <a:srgbClr val="B88E23"/>
          </a:solidFill>
          <a:ln/>
        </p:spPr>
      </p:sp>
      <p:sp>
        <p:nvSpPr>
          <p:cNvPr id="37" name="Text 23">
            <a:extLst>
              <a:ext uri="{FF2B5EF4-FFF2-40B4-BE49-F238E27FC236}">
                <a16:creationId xmlns:a16="http://schemas.microsoft.com/office/drawing/2014/main" id="{F819A2E8-8C6E-482D-7965-91DFE3927BFC}"/>
              </a:ext>
            </a:extLst>
          </p:cNvPr>
          <p:cNvSpPr/>
          <p:nvPr/>
        </p:nvSpPr>
        <p:spPr>
          <a:xfrm>
            <a:off x="4719935" y="4341986"/>
            <a:ext cx="3932709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Пост-публикационное продвижение (ResearchGate, </a:t>
            </a:r>
            <a:endParaRPr lang="ru-RU" sz="1400" dirty="0">
              <a:latin typeface="Times New Roman" panose="02020603050405020304" pitchFamily="18" charset="0"/>
              <a:ea typeface="DM Sans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Pure)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397261"/>
            <a:ext cx="7770837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Структура магистерской диссертации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A2E4D2E-D742-BA7A-5F63-D2853326486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11" name="Shape 3">
            <a:extLst>
              <a:ext uri="{FF2B5EF4-FFF2-40B4-BE49-F238E27FC236}">
                <a16:creationId xmlns:a16="http://schemas.microsoft.com/office/drawing/2014/main" id="{CB529579-BFCE-CB5F-E69C-7403A365D6C6}"/>
              </a:ext>
            </a:extLst>
          </p:cNvPr>
          <p:cNvSpPr/>
          <p:nvPr/>
        </p:nvSpPr>
        <p:spPr>
          <a:xfrm>
            <a:off x="496119" y="3035573"/>
            <a:ext cx="8151763" cy="19050"/>
          </a:xfrm>
          <a:prstGeom prst="roundRect">
            <a:avLst>
              <a:gd name="adj" fmla="val 312558"/>
            </a:avLst>
          </a:prstGeom>
          <a:solidFill>
            <a:srgbClr val="DDD3BA"/>
          </a:solidFill>
          <a:ln/>
        </p:spPr>
      </p:sp>
      <p:sp>
        <p:nvSpPr>
          <p:cNvPr id="12" name="Shape 4">
            <a:extLst>
              <a:ext uri="{FF2B5EF4-FFF2-40B4-BE49-F238E27FC236}">
                <a16:creationId xmlns:a16="http://schemas.microsoft.com/office/drawing/2014/main" id="{095D8EA6-B803-3DE4-70F6-986047651E3D}"/>
              </a:ext>
            </a:extLst>
          </p:cNvPr>
          <p:cNvSpPr/>
          <p:nvPr/>
        </p:nvSpPr>
        <p:spPr>
          <a:xfrm>
            <a:off x="1587847" y="2610296"/>
            <a:ext cx="19050" cy="425276"/>
          </a:xfrm>
          <a:prstGeom prst="roundRect">
            <a:avLst>
              <a:gd name="adj" fmla="val 312558"/>
            </a:avLst>
          </a:prstGeom>
          <a:solidFill>
            <a:srgbClr val="DDD3BA"/>
          </a:solidFill>
          <a:ln/>
        </p:spPr>
      </p:sp>
      <p:sp>
        <p:nvSpPr>
          <p:cNvPr id="15" name="Shape 5">
            <a:extLst>
              <a:ext uri="{FF2B5EF4-FFF2-40B4-BE49-F238E27FC236}">
                <a16:creationId xmlns:a16="http://schemas.microsoft.com/office/drawing/2014/main" id="{35C9682D-4AC4-02C8-EA55-D290DCA93B04}"/>
              </a:ext>
            </a:extLst>
          </p:cNvPr>
          <p:cNvSpPr/>
          <p:nvPr/>
        </p:nvSpPr>
        <p:spPr>
          <a:xfrm>
            <a:off x="1437903" y="2876104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16" name="Text 6">
            <a:extLst>
              <a:ext uri="{FF2B5EF4-FFF2-40B4-BE49-F238E27FC236}">
                <a16:creationId xmlns:a16="http://schemas.microsoft.com/office/drawing/2014/main" id="{440FD562-A8DE-C6DA-111D-66B0F663B774}"/>
              </a:ext>
            </a:extLst>
          </p:cNvPr>
          <p:cNvSpPr/>
          <p:nvPr/>
        </p:nvSpPr>
        <p:spPr>
          <a:xfrm>
            <a:off x="1491072" y="2902669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1650" dirty="0"/>
          </a:p>
        </p:txBody>
      </p:sp>
      <p:sp>
        <p:nvSpPr>
          <p:cNvPr id="18" name="Text 7">
            <a:extLst>
              <a:ext uri="{FF2B5EF4-FFF2-40B4-BE49-F238E27FC236}">
                <a16:creationId xmlns:a16="http://schemas.microsoft.com/office/drawing/2014/main" id="{582A6B79-955C-B995-8A3D-060C2BB71390}"/>
              </a:ext>
            </a:extLst>
          </p:cNvPr>
          <p:cNvSpPr/>
          <p:nvPr/>
        </p:nvSpPr>
        <p:spPr>
          <a:xfrm>
            <a:off x="637877" y="1151644"/>
            <a:ext cx="191899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Введение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8">
            <a:extLst>
              <a:ext uri="{FF2B5EF4-FFF2-40B4-BE49-F238E27FC236}">
                <a16:creationId xmlns:a16="http://schemas.microsoft.com/office/drawing/2014/main" id="{E5467058-1B7F-3EB5-A34B-DDB55FF387CF}"/>
              </a:ext>
            </a:extLst>
          </p:cNvPr>
          <p:cNvSpPr/>
          <p:nvPr/>
        </p:nvSpPr>
        <p:spPr>
          <a:xfrm>
            <a:off x="637877" y="1458156"/>
            <a:ext cx="1918990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Актуальность, цель, задачи, объект, методы, новизна, положения на защиту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Shape 9">
            <a:extLst>
              <a:ext uri="{FF2B5EF4-FFF2-40B4-BE49-F238E27FC236}">
                <a16:creationId xmlns:a16="http://schemas.microsoft.com/office/drawing/2014/main" id="{152823E6-F50C-8FB2-E193-D18BDE753502}"/>
              </a:ext>
            </a:extLst>
          </p:cNvPr>
          <p:cNvSpPr/>
          <p:nvPr/>
        </p:nvSpPr>
        <p:spPr>
          <a:xfrm>
            <a:off x="2777654" y="3035573"/>
            <a:ext cx="19050" cy="425276"/>
          </a:xfrm>
          <a:prstGeom prst="roundRect">
            <a:avLst>
              <a:gd name="adj" fmla="val 312558"/>
            </a:avLst>
          </a:prstGeom>
          <a:solidFill>
            <a:srgbClr val="DDD3BA"/>
          </a:solidFill>
          <a:ln/>
        </p:spPr>
      </p:sp>
      <p:sp>
        <p:nvSpPr>
          <p:cNvPr id="23" name="Shape 10">
            <a:extLst>
              <a:ext uri="{FF2B5EF4-FFF2-40B4-BE49-F238E27FC236}">
                <a16:creationId xmlns:a16="http://schemas.microsoft.com/office/drawing/2014/main" id="{07FD3CFA-B473-3F60-C1DC-9E16731FE099}"/>
              </a:ext>
            </a:extLst>
          </p:cNvPr>
          <p:cNvSpPr/>
          <p:nvPr/>
        </p:nvSpPr>
        <p:spPr>
          <a:xfrm>
            <a:off x="2627709" y="2876104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24" name="Text 11">
            <a:extLst>
              <a:ext uri="{FF2B5EF4-FFF2-40B4-BE49-F238E27FC236}">
                <a16:creationId xmlns:a16="http://schemas.microsoft.com/office/drawing/2014/main" id="{EE5C1435-5F4F-138D-E47B-0203EC887013}"/>
              </a:ext>
            </a:extLst>
          </p:cNvPr>
          <p:cNvSpPr/>
          <p:nvPr/>
        </p:nvSpPr>
        <p:spPr>
          <a:xfrm>
            <a:off x="2680878" y="2902669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1650" dirty="0"/>
          </a:p>
        </p:txBody>
      </p:sp>
      <p:sp>
        <p:nvSpPr>
          <p:cNvPr id="25" name="Text 12">
            <a:extLst>
              <a:ext uri="{FF2B5EF4-FFF2-40B4-BE49-F238E27FC236}">
                <a16:creationId xmlns:a16="http://schemas.microsoft.com/office/drawing/2014/main" id="{6A0885F0-80B3-0072-F8DE-3456F500E6FF}"/>
              </a:ext>
            </a:extLst>
          </p:cNvPr>
          <p:cNvSpPr/>
          <p:nvPr/>
        </p:nvSpPr>
        <p:spPr>
          <a:xfrm>
            <a:off x="1827684" y="3602608"/>
            <a:ext cx="191899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Глава 1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13">
            <a:extLst>
              <a:ext uri="{FF2B5EF4-FFF2-40B4-BE49-F238E27FC236}">
                <a16:creationId xmlns:a16="http://schemas.microsoft.com/office/drawing/2014/main" id="{FB0B765B-40A2-B39A-F4C7-916C49B2517A}"/>
              </a:ext>
            </a:extLst>
          </p:cNvPr>
          <p:cNvSpPr/>
          <p:nvPr/>
        </p:nvSpPr>
        <p:spPr>
          <a:xfrm>
            <a:off x="1827684" y="3909120"/>
            <a:ext cx="191899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Обзор литературы и состояние вопроса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Shape 14">
            <a:extLst>
              <a:ext uri="{FF2B5EF4-FFF2-40B4-BE49-F238E27FC236}">
                <a16:creationId xmlns:a16="http://schemas.microsoft.com/office/drawing/2014/main" id="{C89F9B02-E1B3-77DA-A6C7-4C68C118D50C}"/>
              </a:ext>
            </a:extLst>
          </p:cNvPr>
          <p:cNvSpPr/>
          <p:nvPr/>
        </p:nvSpPr>
        <p:spPr>
          <a:xfrm>
            <a:off x="3967535" y="2610296"/>
            <a:ext cx="19050" cy="425276"/>
          </a:xfrm>
          <a:prstGeom prst="roundRect">
            <a:avLst>
              <a:gd name="adj" fmla="val 312558"/>
            </a:avLst>
          </a:prstGeom>
          <a:solidFill>
            <a:srgbClr val="DDD3BA"/>
          </a:solidFill>
          <a:ln/>
        </p:spPr>
      </p:sp>
      <p:sp>
        <p:nvSpPr>
          <p:cNvPr id="28" name="Shape 15">
            <a:extLst>
              <a:ext uri="{FF2B5EF4-FFF2-40B4-BE49-F238E27FC236}">
                <a16:creationId xmlns:a16="http://schemas.microsoft.com/office/drawing/2014/main" id="{FF2CE565-A72D-8E1A-43EC-8E5D597BEE03}"/>
              </a:ext>
            </a:extLst>
          </p:cNvPr>
          <p:cNvSpPr/>
          <p:nvPr/>
        </p:nvSpPr>
        <p:spPr>
          <a:xfrm>
            <a:off x="3817590" y="2876104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29" name="Text 16">
            <a:extLst>
              <a:ext uri="{FF2B5EF4-FFF2-40B4-BE49-F238E27FC236}">
                <a16:creationId xmlns:a16="http://schemas.microsoft.com/office/drawing/2014/main" id="{D1C85206-6005-6E03-386C-AFC90E2CC5BE}"/>
              </a:ext>
            </a:extLst>
          </p:cNvPr>
          <p:cNvSpPr/>
          <p:nvPr/>
        </p:nvSpPr>
        <p:spPr>
          <a:xfrm>
            <a:off x="3870759" y="2902669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1650" dirty="0"/>
          </a:p>
        </p:txBody>
      </p:sp>
      <p:sp>
        <p:nvSpPr>
          <p:cNvPr id="30" name="Text 17">
            <a:extLst>
              <a:ext uri="{FF2B5EF4-FFF2-40B4-BE49-F238E27FC236}">
                <a16:creationId xmlns:a16="http://schemas.microsoft.com/office/drawing/2014/main" id="{FD297F73-B382-6BBE-DDD4-21674BD31525}"/>
              </a:ext>
            </a:extLst>
          </p:cNvPr>
          <p:cNvSpPr/>
          <p:nvPr/>
        </p:nvSpPr>
        <p:spPr>
          <a:xfrm>
            <a:off x="3017565" y="1151644"/>
            <a:ext cx="191899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Глава 2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18">
            <a:extLst>
              <a:ext uri="{FF2B5EF4-FFF2-40B4-BE49-F238E27FC236}">
                <a16:creationId xmlns:a16="http://schemas.microsoft.com/office/drawing/2014/main" id="{8B98CBF6-7905-C133-9D5E-D80B5EEEDF05}"/>
              </a:ext>
            </a:extLst>
          </p:cNvPr>
          <p:cNvSpPr/>
          <p:nvPr/>
        </p:nvSpPr>
        <p:spPr>
          <a:xfrm>
            <a:off x="3017565" y="1458156"/>
            <a:ext cx="1918990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Теоретические и методические основы исследования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Shape 19">
            <a:extLst>
              <a:ext uri="{FF2B5EF4-FFF2-40B4-BE49-F238E27FC236}">
                <a16:creationId xmlns:a16="http://schemas.microsoft.com/office/drawing/2014/main" id="{B89F0FF7-0BB6-AC61-B457-6FF482124E70}"/>
              </a:ext>
            </a:extLst>
          </p:cNvPr>
          <p:cNvSpPr/>
          <p:nvPr/>
        </p:nvSpPr>
        <p:spPr>
          <a:xfrm>
            <a:off x="5157341" y="3035573"/>
            <a:ext cx="19050" cy="425276"/>
          </a:xfrm>
          <a:prstGeom prst="roundRect">
            <a:avLst>
              <a:gd name="adj" fmla="val 312558"/>
            </a:avLst>
          </a:prstGeom>
          <a:solidFill>
            <a:srgbClr val="DDD3BA"/>
          </a:solidFill>
          <a:ln/>
        </p:spPr>
      </p:sp>
      <p:sp>
        <p:nvSpPr>
          <p:cNvPr id="33" name="Shape 20">
            <a:extLst>
              <a:ext uri="{FF2B5EF4-FFF2-40B4-BE49-F238E27FC236}">
                <a16:creationId xmlns:a16="http://schemas.microsoft.com/office/drawing/2014/main" id="{408FF8BD-A5D0-453C-CECD-BFD6A114A56B}"/>
              </a:ext>
            </a:extLst>
          </p:cNvPr>
          <p:cNvSpPr/>
          <p:nvPr/>
        </p:nvSpPr>
        <p:spPr>
          <a:xfrm>
            <a:off x="5007397" y="2876104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34" name="Text 21">
            <a:extLst>
              <a:ext uri="{FF2B5EF4-FFF2-40B4-BE49-F238E27FC236}">
                <a16:creationId xmlns:a16="http://schemas.microsoft.com/office/drawing/2014/main" id="{E22EA116-A27D-F635-DD00-6A07879B3175}"/>
              </a:ext>
            </a:extLst>
          </p:cNvPr>
          <p:cNvSpPr/>
          <p:nvPr/>
        </p:nvSpPr>
        <p:spPr>
          <a:xfrm>
            <a:off x="5060566" y="2902669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4</a:t>
            </a:r>
            <a:endParaRPr lang="en-US" sz="1650" dirty="0"/>
          </a:p>
        </p:txBody>
      </p:sp>
      <p:sp>
        <p:nvSpPr>
          <p:cNvPr id="35" name="Text 22">
            <a:extLst>
              <a:ext uri="{FF2B5EF4-FFF2-40B4-BE49-F238E27FC236}">
                <a16:creationId xmlns:a16="http://schemas.microsoft.com/office/drawing/2014/main" id="{7452E24F-3DD3-93EE-2EC0-4221D56DBA84}"/>
              </a:ext>
            </a:extLst>
          </p:cNvPr>
          <p:cNvSpPr/>
          <p:nvPr/>
        </p:nvSpPr>
        <p:spPr>
          <a:xfrm>
            <a:off x="4207371" y="3602608"/>
            <a:ext cx="191899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Глава 3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23">
            <a:extLst>
              <a:ext uri="{FF2B5EF4-FFF2-40B4-BE49-F238E27FC236}">
                <a16:creationId xmlns:a16="http://schemas.microsoft.com/office/drawing/2014/main" id="{ED236981-E351-D76C-A6FA-FFBD707B4D18}"/>
              </a:ext>
            </a:extLst>
          </p:cNvPr>
          <p:cNvSpPr/>
          <p:nvPr/>
        </p:nvSpPr>
        <p:spPr>
          <a:xfrm>
            <a:off x="4207371" y="3909120"/>
            <a:ext cx="1918990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Экспериментальные исследования: методика, оборудование, результаты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Shape 24">
            <a:extLst>
              <a:ext uri="{FF2B5EF4-FFF2-40B4-BE49-F238E27FC236}">
                <a16:creationId xmlns:a16="http://schemas.microsoft.com/office/drawing/2014/main" id="{313B9D1A-E0D5-4105-3E15-312B5F475879}"/>
              </a:ext>
            </a:extLst>
          </p:cNvPr>
          <p:cNvSpPr/>
          <p:nvPr/>
        </p:nvSpPr>
        <p:spPr>
          <a:xfrm>
            <a:off x="6347222" y="2610296"/>
            <a:ext cx="19050" cy="425276"/>
          </a:xfrm>
          <a:prstGeom prst="roundRect">
            <a:avLst>
              <a:gd name="adj" fmla="val 312558"/>
            </a:avLst>
          </a:prstGeom>
          <a:solidFill>
            <a:srgbClr val="DDD3BA"/>
          </a:solidFill>
          <a:ln/>
        </p:spPr>
      </p:sp>
      <p:sp>
        <p:nvSpPr>
          <p:cNvPr id="38" name="Shape 25">
            <a:extLst>
              <a:ext uri="{FF2B5EF4-FFF2-40B4-BE49-F238E27FC236}">
                <a16:creationId xmlns:a16="http://schemas.microsoft.com/office/drawing/2014/main" id="{591F7A47-A7D4-2926-D0AF-BFF60F984808}"/>
              </a:ext>
            </a:extLst>
          </p:cNvPr>
          <p:cNvSpPr/>
          <p:nvPr/>
        </p:nvSpPr>
        <p:spPr>
          <a:xfrm>
            <a:off x="6197278" y="2876104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39" name="Text 26">
            <a:extLst>
              <a:ext uri="{FF2B5EF4-FFF2-40B4-BE49-F238E27FC236}">
                <a16:creationId xmlns:a16="http://schemas.microsoft.com/office/drawing/2014/main" id="{E3D7DCE8-5433-DAC0-C60E-67E90333F9B6}"/>
              </a:ext>
            </a:extLst>
          </p:cNvPr>
          <p:cNvSpPr/>
          <p:nvPr/>
        </p:nvSpPr>
        <p:spPr>
          <a:xfrm>
            <a:off x="6250446" y="2902669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5</a:t>
            </a:r>
            <a:endParaRPr lang="en-US" sz="1650" dirty="0"/>
          </a:p>
        </p:txBody>
      </p:sp>
      <p:sp>
        <p:nvSpPr>
          <p:cNvPr id="40" name="Text 27">
            <a:extLst>
              <a:ext uri="{FF2B5EF4-FFF2-40B4-BE49-F238E27FC236}">
                <a16:creationId xmlns:a16="http://schemas.microsoft.com/office/drawing/2014/main" id="{7CE8AB8B-E52E-7C02-0848-EEF04845F8CF}"/>
              </a:ext>
            </a:extLst>
          </p:cNvPr>
          <p:cNvSpPr/>
          <p:nvPr/>
        </p:nvSpPr>
        <p:spPr>
          <a:xfrm>
            <a:off x="5397252" y="1151644"/>
            <a:ext cx="191899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Глава 4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 28">
            <a:extLst>
              <a:ext uri="{FF2B5EF4-FFF2-40B4-BE49-F238E27FC236}">
                <a16:creationId xmlns:a16="http://schemas.microsoft.com/office/drawing/2014/main" id="{1523959E-4A9E-C58E-661F-6C04D83121A3}"/>
              </a:ext>
            </a:extLst>
          </p:cNvPr>
          <p:cNvSpPr/>
          <p:nvPr/>
        </p:nvSpPr>
        <p:spPr>
          <a:xfrm>
            <a:off x="5397252" y="1458156"/>
            <a:ext cx="1918990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Анализ результатов, статистика, рекомендации производству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Shape 29">
            <a:extLst>
              <a:ext uri="{FF2B5EF4-FFF2-40B4-BE49-F238E27FC236}">
                <a16:creationId xmlns:a16="http://schemas.microsoft.com/office/drawing/2014/main" id="{B5C1CC97-7DD8-B46F-7FA5-EFA4D11CEE78}"/>
              </a:ext>
            </a:extLst>
          </p:cNvPr>
          <p:cNvSpPr/>
          <p:nvPr/>
        </p:nvSpPr>
        <p:spPr>
          <a:xfrm>
            <a:off x="7537028" y="3035573"/>
            <a:ext cx="19050" cy="425276"/>
          </a:xfrm>
          <a:prstGeom prst="roundRect">
            <a:avLst>
              <a:gd name="adj" fmla="val 312558"/>
            </a:avLst>
          </a:prstGeom>
          <a:solidFill>
            <a:srgbClr val="DDD3BA"/>
          </a:solidFill>
          <a:ln/>
        </p:spPr>
      </p:sp>
      <p:sp>
        <p:nvSpPr>
          <p:cNvPr id="43" name="Shape 30">
            <a:extLst>
              <a:ext uri="{FF2B5EF4-FFF2-40B4-BE49-F238E27FC236}">
                <a16:creationId xmlns:a16="http://schemas.microsoft.com/office/drawing/2014/main" id="{0ADCB731-BC04-9776-3B15-9E6E2967B563}"/>
              </a:ext>
            </a:extLst>
          </p:cNvPr>
          <p:cNvSpPr/>
          <p:nvPr/>
        </p:nvSpPr>
        <p:spPr>
          <a:xfrm>
            <a:off x="7387084" y="2876104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44" name="Text 31">
            <a:extLst>
              <a:ext uri="{FF2B5EF4-FFF2-40B4-BE49-F238E27FC236}">
                <a16:creationId xmlns:a16="http://schemas.microsoft.com/office/drawing/2014/main" id="{D6E690DC-EF11-E20E-BEB9-170EA35958FF}"/>
              </a:ext>
            </a:extLst>
          </p:cNvPr>
          <p:cNvSpPr/>
          <p:nvPr/>
        </p:nvSpPr>
        <p:spPr>
          <a:xfrm>
            <a:off x="7440253" y="2902669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6</a:t>
            </a:r>
            <a:endParaRPr lang="en-US" sz="1650" dirty="0"/>
          </a:p>
        </p:txBody>
      </p:sp>
      <p:sp>
        <p:nvSpPr>
          <p:cNvPr id="45" name="Text 32">
            <a:extLst>
              <a:ext uri="{FF2B5EF4-FFF2-40B4-BE49-F238E27FC236}">
                <a16:creationId xmlns:a16="http://schemas.microsoft.com/office/drawing/2014/main" id="{D41FCCF5-B291-F539-1B5E-5A70291AD9B8}"/>
              </a:ext>
            </a:extLst>
          </p:cNvPr>
          <p:cNvSpPr/>
          <p:nvPr/>
        </p:nvSpPr>
        <p:spPr>
          <a:xfrm>
            <a:off x="6587058" y="3602608"/>
            <a:ext cx="191899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Заключение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 33">
            <a:extLst>
              <a:ext uri="{FF2B5EF4-FFF2-40B4-BE49-F238E27FC236}">
                <a16:creationId xmlns:a16="http://schemas.microsoft.com/office/drawing/2014/main" id="{34B11E36-11F1-EBE4-205B-F8672AEB8F40}"/>
              </a:ext>
            </a:extLst>
          </p:cNvPr>
          <p:cNvSpPr/>
          <p:nvPr/>
        </p:nvSpPr>
        <p:spPr>
          <a:xfrm>
            <a:off x="6587058" y="3909120"/>
            <a:ext cx="1918990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Выводы по разделам, список литературы (40</a:t>
            </a:r>
            <a:r>
              <a:rPr lang="ru-RU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60 источников), приложения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806</TotalTime>
  <Words>1278</Words>
  <Application>Microsoft Macintosh PowerPoint</Application>
  <PresentationFormat>Экран (16:9)</PresentationFormat>
  <Paragraphs>168</Paragraphs>
  <Slides>10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DM Sans</vt:lpstr>
      <vt:lpstr>Arial</vt:lpstr>
      <vt:lpstr>Times New Roman</vt:lpstr>
      <vt:lpstr>Libre Baskerville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Admin</dc:creator>
  <cp:lastModifiedBy>Aigerim</cp:lastModifiedBy>
  <cp:revision>22</cp:revision>
  <dcterms:created xsi:type="dcterms:W3CDTF">2026-05-17T11:18:59Z</dcterms:created>
  <dcterms:modified xsi:type="dcterms:W3CDTF">2026-08-07T16:42:45Z</dcterms:modified>
</cp:coreProperties>
</file>