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0" r:id="rId2"/>
    <p:sldId id="257" r:id="rId3"/>
    <p:sldId id="267" r:id="rId4"/>
    <p:sldId id="305" r:id="rId5"/>
    <p:sldId id="345" r:id="rId6"/>
    <p:sldId id="346" r:id="rId7"/>
    <p:sldId id="382" r:id="rId8"/>
    <p:sldId id="383" r:id="rId9"/>
    <p:sldId id="384" r:id="rId10"/>
    <p:sldId id="385" r:id="rId11"/>
    <p:sldId id="365" r:id="rId12"/>
    <p:sldId id="366" r:id="rId13"/>
    <p:sldId id="367" r:id="rId14"/>
    <p:sldId id="368" r:id="rId15"/>
    <p:sldId id="370" r:id="rId16"/>
    <p:sldId id="372" r:id="rId17"/>
    <p:sldId id="375" r:id="rId18"/>
    <p:sldId id="377" r:id="rId19"/>
    <p:sldId id="347" r:id="rId20"/>
    <p:sldId id="349" r:id="rId21"/>
    <p:sldId id="350" r:id="rId22"/>
    <p:sldId id="351" r:id="rId23"/>
    <p:sldId id="386" r:id="rId24"/>
    <p:sldId id="380" r:id="rId25"/>
    <p:sldId id="381" r:id="rId26"/>
    <p:sldId id="387" r:id="rId27"/>
    <p:sldId id="388" r:id="rId28"/>
    <p:sldId id="389" r:id="rId29"/>
    <p:sldId id="311"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66" autoAdjust="0"/>
    <p:restoredTop sz="94660"/>
  </p:normalViewPr>
  <p:slideViewPr>
    <p:cSldViewPr snapToGrid="0">
      <p:cViewPr varScale="1">
        <p:scale>
          <a:sx n="83" d="100"/>
          <a:sy n="83" d="100"/>
        </p:scale>
        <p:origin x="366"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FC5579-FAE3-4394-8581-4CB4C31F0D7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9D272F0-1806-4DF4-B962-97EF8EA2DE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AC3D5F0B-0FE0-4F92-AD86-80CEDBF1F262}"/>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975E8308-3279-49C6-A136-8B350CAFC68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9E0C586-D722-4B62-B964-3CF223E6EC49}"/>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293337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2A7352-786A-41F6-B722-7D6D838D947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017F607A-FFE9-4DC7-9149-F0F5554288C2}"/>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4E7A9F8-F753-4914-970B-7F5D3792F9CF}"/>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31CAD8EF-E274-48CC-8FED-0FCB7545102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D22CFE8-10FC-4B91-9946-ED9D758F539A}"/>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980446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1DC4F9E9-3372-489B-829C-A54D97D2BCEA}"/>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FE12A607-0998-44E5-AAF5-727C60D20F3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D9CF37A-3767-48D7-92DE-7C0CFF4E063D}"/>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C09FD2D5-CF86-4D9B-82FB-3D2A0611A9F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4187B67-8F05-4D51-981D-16554A1759CC}"/>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45402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09416C-32B3-4141-AAE8-5BDC917331E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1679CD68-0536-46C2-B437-E59F9CC04DA8}"/>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8A7133C-B248-4567-89BB-0F8FFBCF355C}"/>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A15B50D5-D559-4E02-8410-0225F28D53D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5BDD10C-75B4-40C2-A99B-674682255F85}"/>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493024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AD55BD5-ED23-4B99-BC0B-33AAF8E49184}"/>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B798FC80-5C6A-4B72-B5C7-5432EC1963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20E4D3F-F837-4860-995E-411419F35F2C}"/>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C8E434DB-CA25-4E1D-9BF2-43B3DEE2B11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9BBEED5-5E08-4275-AFC2-242DE50581AA}"/>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366467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44FFCD-DCF9-4149-A4FC-502AD0551FC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330BF88-B8AB-48F5-8D6A-7C821F66E474}"/>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D61524A1-4ACD-479A-92E4-8BAB14170C4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5B3DF551-6180-48EF-B695-6A5DC7C6E7B0}"/>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6" name="Нижний колонтитул 5">
            <a:extLst>
              <a:ext uri="{FF2B5EF4-FFF2-40B4-BE49-F238E27FC236}">
                <a16:creationId xmlns:a16="http://schemas.microsoft.com/office/drawing/2014/main" id="{4B0A9248-66BD-4DF4-82A4-7DD8CF4EE6F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FC2C71D-B771-499B-A28D-0BC6F2D8850B}"/>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60967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5CF1C9-1FF8-49E5-AC86-F2D0E97F313B}"/>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B61CCE8-5EE2-4323-A271-2E8B4243AD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756A682-D49C-4BAB-B1F7-3D531E8175F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E5872B8-09BA-41E0-A321-C7BC4B623F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8D63D057-5D4A-44D2-8EFB-950230E1E6B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C5A10345-13A2-4870-80F2-F458AA504EC3}"/>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8" name="Нижний колонтитул 7">
            <a:extLst>
              <a:ext uri="{FF2B5EF4-FFF2-40B4-BE49-F238E27FC236}">
                <a16:creationId xmlns:a16="http://schemas.microsoft.com/office/drawing/2014/main" id="{80F39850-6C21-4243-9601-F3C29BB0A3B0}"/>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C852876A-E731-4296-8FFF-AF1EF0EF3B8A}"/>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672019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EE706D-D7FE-44BA-B1ED-890E58596BFC}"/>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8B109E96-2118-4064-BF47-EA4B255DD8FF}"/>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4" name="Нижний колонтитул 3">
            <a:extLst>
              <a:ext uri="{FF2B5EF4-FFF2-40B4-BE49-F238E27FC236}">
                <a16:creationId xmlns:a16="http://schemas.microsoft.com/office/drawing/2014/main" id="{53825D38-1D09-45D2-8DC4-6E54782E88D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76B90940-B237-4C4C-92EC-7AA6EBFF5F89}"/>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858171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DF288FB-BD3B-4EB8-82A6-8B50DA1B93C2}"/>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3" name="Нижний колонтитул 2">
            <a:extLst>
              <a:ext uri="{FF2B5EF4-FFF2-40B4-BE49-F238E27FC236}">
                <a16:creationId xmlns:a16="http://schemas.microsoft.com/office/drawing/2014/main" id="{7BE8C690-2264-41DD-B732-998E3020C37F}"/>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878CBBBB-97F3-4B4B-BCB6-281E6FE0867D}"/>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1128758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9F24A4-0F15-4016-8F03-51DF43E6154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0399942B-2319-4D78-9C6A-148C9B229B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2D7D8733-0BE8-4315-9096-6A41D7AD0E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EC44434-5B87-4E1C-B160-307179DB8D72}"/>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6" name="Нижний колонтитул 5">
            <a:extLst>
              <a:ext uri="{FF2B5EF4-FFF2-40B4-BE49-F238E27FC236}">
                <a16:creationId xmlns:a16="http://schemas.microsoft.com/office/drawing/2014/main" id="{577607C5-D9B7-42B5-9080-3F4FBFA7C8A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E0A0BB0-4639-40D5-9607-D5BEED05BF4B}"/>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294211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E96C93-0702-4ACB-A86F-37317482F92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7EC37526-38FC-4707-B344-36F6079C69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72B5D54E-884C-4E18-A95E-2B6153DCB2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4E17B44-524A-4088-B345-35DD8D4F0FF6}"/>
              </a:ext>
            </a:extLst>
          </p:cNvPr>
          <p:cNvSpPr>
            <a:spLocks noGrp="1"/>
          </p:cNvSpPr>
          <p:nvPr>
            <p:ph type="dt" sz="half" idx="10"/>
          </p:nvPr>
        </p:nvSpPr>
        <p:spPr/>
        <p:txBody>
          <a:bodyPr/>
          <a:lstStyle/>
          <a:p>
            <a:fld id="{3981AE60-9F2A-4BCC-99C9-9427F5176421}" type="datetimeFigureOut">
              <a:rPr lang="ru-RU" smtClean="0"/>
              <a:t>10.11.2025</a:t>
            </a:fld>
            <a:endParaRPr lang="ru-RU"/>
          </a:p>
        </p:txBody>
      </p:sp>
      <p:sp>
        <p:nvSpPr>
          <p:cNvPr id="6" name="Нижний колонтитул 5">
            <a:extLst>
              <a:ext uri="{FF2B5EF4-FFF2-40B4-BE49-F238E27FC236}">
                <a16:creationId xmlns:a16="http://schemas.microsoft.com/office/drawing/2014/main" id="{4274224C-BCED-412A-8291-5F5B06E1C9E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0F88942-9942-4568-8BF4-1565A1ADEE48}"/>
              </a:ext>
            </a:extLst>
          </p:cNvPr>
          <p:cNvSpPr>
            <a:spLocks noGrp="1"/>
          </p:cNvSpPr>
          <p:nvPr>
            <p:ph type="sldNum" sz="quarter" idx="12"/>
          </p:nvPr>
        </p:nvSpPr>
        <p:spPr/>
        <p:txBody>
          <a:bodyPr/>
          <a:lstStyle/>
          <a:p>
            <a:fld id="{C46F4874-CB61-4BD6-A0E0-27D153917A3A}" type="slidenum">
              <a:rPr lang="ru-RU" smtClean="0"/>
              <a:t>‹#›</a:t>
            </a:fld>
            <a:endParaRPr lang="ru-RU"/>
          </a:p>
        </p:txBody>
      </p:sp>
    </p:spTree>
    <p:extLst>
      <p:ext uri="{BB962C8B-B14F-4D97-AF65-F5344CB8AC3E}">
        <p14:creationId xmlns:p14="http://schemas.microsoft.com/office/powerpoint/2010/main" val="3882515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C7CF12-2938-4E34-9FA3-AD126C132D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6EB5F90B-EEBD-48EF-ACD7-C0E6A0DA95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A6A8AA2-9599-4C03-BAED-E84D4792C1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81AE60-9F2A-4BCC-99C9-9427F5176421}" type="datetimeFigureOut">
              <a:rPr lang="ru-RU" smtClean="0"/>
              <a:t>10.11.2025</a:t>
            </a:fld>
            <a:endParaRPr lang="ru-RU"/>
          </a:p>
        </p:txBody>
      </p:sp>
      <p:sp>
        <p:nvSpPr>
          <p:cNvPr id="5" name="Нижний колонтитул 4">
            <a:extLst>
              <a:ext uri="{FF2B5EF4-FFF2-40B4-BE49-F238E27FC236}">
                <a16:creationId xmlns:a16="http://schemas.microsoft.com/office/drawing/2014/main" id="{39874260-4E64-4995-BCC4-45508ED92A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7E0FAB3-CF5B-403E-B7F5-BE62BA762C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F4874-CB61-4BD6-A0E0-27D153917A3A}" type="slidenum">
              <a:rPr lang="ru-RU" smtClean="0"/>
              <a:t>‹#›</a:t>
            </a:fld>
            <a:endParaRPr lang="ru-RU"/>
          </a:p>
        </p:txBody>
      </p:sp>
    </p:spTree>
    <p:extLst>
      <p:ext uri="{BB962C8B-B14F-4D97-AF65-F5344CB8AC3E}">
        <p14:creationId xmlns:p14="http://schemas.microsoft.com/office/powerpoint/2010/main" val="2262532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130410-3DB2-4644-8D83-E94EF6F160C3}"/>
              </a:ext>
            </a:extLst>
          </p:cNvPr>
          <p:cNvSpPr txBox="1"/>
          <p:nvPr/>
        </p:nvSpPr>
        <p:spPr>
          <a:xfrm>
            <a:off x="149629" y="1645816"/>
            <a:ext cx="10679868" cy="3046988"/>
          </a:xfrm>
          <a:prstGeom prst="rect">
            <a:avLst/>
          </a:prstGeom>
          <a:noFill/>
        </p:spPr>
        <p:txBody>
          <a:bodyPr wrap="square">
            <a:spAutoFit/>
          </a:bodyPr>
          <a:lstStyle/>
          <a:p>
            <a:pPr algn="ctr"/>
            <a:r>
              <a:rPr lang="ru-RU" sz="2400" b="1" i="0" dirty="0">
                <a:solidFill>
                  <a:srgbClr val="002060"/>
                </a:solidFill>
                <a:effectLst/>
                <a:latin typeface="Times New Roman" panose="02020603050405020304" pitchFamily="18" charset="0"/>
                <a:cs typeface="Times New Roman" panose="02020603050405020304" pitchFamily="18" charset="0"/>
              </a:rPr>
              <a:t>Дисциплина</a:t>
            </a:r>
            <a:r>
              <a:rPr lang="en-US" sz="2400" b="1" i="0" dirty="0">
                <a:solidFill>
                  <a:srgbClr val="002060"/>
                </a:solidFill>
                <a:effectLst/>
                <a:latin typeface="Times New Roman" panose="02020603050405020304" pitchFamily="18" charset="0"/>
                <a:cs typeface="Times New Roman" panose="02020603050405020304" pitchFamily="18" charset="0"/>
              </a:rPr>
              <a:t>: </a:t>
            </a:r>
            <a:r>
              <a:rPr lang="ru-RU" sz="2400" b="1" i="0" dirty="0">
                <a:solidFill>
                  <a:srgbClr val="002060"/>
                </a:solidFill>
                <a:effectLst/>
                <a:latin typeface="Times New Roman" panose="02020603050405020304" pitchFamily="18" charset="0"/>
                <a:cs typeface="Times New Roman" panose="02020603050405020304" pitchFamily="18" charset="0"/>
              </a:rPr>
              <a:t>Операционные системы реального времени</a:t>
            </a:r>
          </a:p>
          <a:p>
            <a:pPr algn="ctr"/>
            <a:endParaRPr lang="ru-RU" sz="2400" b="0" i="0" dirty="0">
              <a:effectLst/>
              <a:latin typeface="Times New Roman" panose="02020603050405020304" pitchFamily="18" charset="0"/>
              <a:cs typeface="Times New Roman" panose="02020603050405020304" pitchFamily="18" charset="0"/>
            </a:endParaRPr>
          </a:p>
          <a:p>
            <a:pPr algn="ctr"/>
            <a:r>
              <a:rPr lang="ru-RU" sz="2400" b="0" i="0" dirty="0">
                <a:effectLst/>
                <a:latin typeface="Times New Roman" panose="02020603050405020304" pitchFamily="18" charset="0"/>
                <a:cs typeface="Times New Roman" panose="02020603050405020304" pitchFamily="18" charset="0"/>
              </a:rPr>
              <a:t>для студентов образовательной программы </a:t>
            </a:r>
          </a:p>
          <a:p>
            <a:pPr algn="ctr"/>
            <a:r>
              <a:rPr lang="ru-RU" sz="2400" b="0" i="0" dirty="0">
                <a:effectLst/>
                <a:latin typeface="Times New Roman" panose="02020603050405020304" pitchFamily="18" charset="0"/>
                <a:cs typeface="Times New Roman" panose="02020603050405020304" pitchFamily="18" charset="0"/>
              </a:rPr>
              <a:t>6В07101</a:t>
            </a:r>
            <a:r>
              <a:rPr lang="ru-RU" sz="2400" dirty="0">
                <a:latin typeface="Times New Roman" panose="02020603050405020304" pitchFamily="18" charset="0"/>
                <a:cs typeface="Times New Roman" panose="02020603050405020304" pitchFamily="18" charset="0"/>
              </a:rPr>
              <a:t> </a:t>
            </a:r>
            <a:r>
              <a:rPr lang="ru-RU" sz="2400" b="0" i="0" dirty="0">
                <a:effectLst/>
                <a:latin typeface="Times New Roman" panose="02020603050405020304" pitchFamily="18" charset="0"/>
                <a:cs typeface="Times New Roman" panose="02020603050405020304" pitchFamily="18" charset="0"/>
              </a:rPr>
              <a:t>«Автоматизация и управление»</a:t>
            </a:r>
            <a:br>
              <a:rPr lang="ru-RU" sz="2400" dirty="0">
                <a:latin typeface="Times New Roman" panose="02020603050405020304" pitchFamily="18" charset="0"/>
                <a:cs typeface="Times New Roman" panose="02020603050405020304" pitchFamily="18" charset="0"/>
              </a:rPr>
            </a:br>
            <a:endParaRPr lang="ru-RU" sz="2400" b="1" i="0" dirty="0">
              <a:solidFill>
                <a:srgbClr val="002060"/>
              </a:solidFill>
              <a:effectLst/>
              <a:latin typeface="Times New Roman" panose="02020603050405020304" pitchFamily="18" charset="0"/>
              <a:cs typeface="Times New Roman" panose="02020603050405020304" pitchFamily="18" charset="0"/>
            </a:endParaRPr>
          </a:p>
          <a:p>
            <a:pPr algn="ctr"/>
            <a:r>
              <a:rPr lang="ru-RU" sz="2400" b="1" dirty="0">
                <a:solidFill>
                  <a:srgbClr val="002060"/>
                </a:solidFill>
                <a:latin typeface="Times New Roman" panose="02020603050405020304" pitchFamily="18" charset="0"/>
                <a:cs typeface="Times New Roman" panose="02020603050405020304" pitchFamily="18" charset="0"/>
              </a:rPr>
              <a:t>Лекция 5</a:t>
            </a:r>
            <a:r>
              <a:rPr lang="ru-RU" sz="2400" b="1" i="0" dirty="0">
                <a:solidFill>
                  <a:srgbClr val="002060"/>
                </a:solidFill>
                <a:effectLst/>
                <a:latin typeface="Times New Roman" panose="02020603050405020304" pitchFamily="18" charset="0"/>
                <a:cs typeface="Times New Roman" panose="02020603050405020304" pitchFamily="18" charset="0"/>
              </a:rPr>
              <a:t>. </a:t>
            </a:r>
            <a:r>
              <a:rPr lang="ru-RU" sz="2400" b="1" dirty="0">
                <a:solidFill>
                  <a:srgbClr val="002060"/>
                </a:solidFill>
                <a:latin typeface="Times New Roman" panose="02020603050405020304" pitchFamily="18" charset="0"/>
                <a:cs typeface="Times New Roman" panose="02020603050405020304" pitchFamily="18" charset="0"/>
              </a:rPr>
              <a:t>ОС UNIX. </a:t>
            </a:r>
          </a:p>
          <a:p>
            <a:pPr algn="ctr"/>
            <a:r>
              <a:rPr lang="ru-RU" sz="2400" dirty="0">
                <a:latin typeface="Times New Roman" panose="02020603050405020304" pitchFamily="18" charset="0"/>
                <a:cs typeface="Times New Roman" panose="02020603050405020304" pitchFamily="18" charset="0"/>
              </a:rPr>
              <a:t>Автор курса</a:t>
            </a:r>
            <a:r>
              <a:rPr lang="en-US" sz="2400"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Булатбаева</a:t>
            </a:r>
            <a:r>
              <a:rPr lang="ru-RU" sz="2400" dirty="0">
                <a:latin typeface="Times New Roman" panose="02020603050405020304" pitchFamily="18" charset="0"/>
                <a:cs typeface="Times New Roman" panose="02020603050405020304" pitchFamily="18" charset="0"/>
              </a:rPr>
              <a:t> Юлия Феликсовна</a:t>
            </a:r>
          </a:p>
          <a:p>
            <a:pPr algn="ctr"/>
            <a:r>
              <a:rPr lang="en-US" sz="2400" dirty="0">
                <a:latin typeface="Times New Roman" panose="02020603050405020304" pitchFamily="18" charset="0"/>
                <a:cs typeface="Times New Roman" panose="02020603050405020304" pitchFamily="18" charset="0"/>
              </a:rPr>
              <a:t>PhD</a:t>
            </a:r>
            <a:r>
              <a:rPr lang="ru-RU" sz="2400" dirty="0">
                <a:latin typeface="Times New Roman" panose="02020603050405020304" pitchFamily="18" charset="0"/>
                <a:cs typeface="Times New Roman" panose="02020603050405020304" pitchFamily="18" charset="0"/>
              </a:rPr>
              <a:t>, доцент кафедры АПП </a:t>
            </a:r>
          </a:p>
        </p:txBody>
      </p:sp>
      <p:sp>
        <p:nvSpPr>
          <p:cNvPr id="7" name="TextBox 6">
            <a:extLst>
              <a:ext uri="{FF2B5EF4-FFF2-40B4-BE49-F238E27FC236}">
                <a16:creationId xmlns:a16="http://schemas.microsoft.com/office/drawing/2014/main" id="{C76C6080-55A6-4F47-BD62-97B5D81AC8AF}"/>
              </a:ext>
            </a:extLst>
          </p:cNvPr>
          <p:cNvSpPr txBox="1"/>
          <p:nvPr/>
        </p:nvSpPr>
        <p:spPr>
          <a:xfrm>
            <a:off x="343487" y="431154"/>
            <a:ext cx="10829497" cy="400110"/>
          </a:xfrm>
          <a:prstGeom prst="rect">
            <a:avLst/>
          </a:prstGeom>
          <a:noFill/>
        </p:spPr>
        <p:txBody>
          <a:bodyPr wrap="square">
            <a:spAutoFit/>
          </a:bodyPr>
          <a:lstStyle/>
          <a:p>
            <a:pPr algn="ctr"/>
            <a:r>
              <a:rPr lang="ru-RU" sz="2000" b="0" i="0" dirty="0">
                <a:effectLst/>
                <a:latin typeface="Times New Roman" panose="02020603050405020304" pitchFamily="18" charset="0"/>
                <a:cs typeface="Times New Roman" panose="02020603050405020304" pitchFamily="18" charset="0"/>
              </a:rPr>
              <a:t>НАО </a:t>
            </a:r>
            <a:r>
              <a:rPr lang="en-US" sz="2000" b="0" i="0" dirty="0">
                <a:effectLst/>
                <a:latin typeface="Times New Roman" panose="02020603050405020304" pitchFamily="18" charset="0"/>
                <a:cs typeface="Times New Roman" panose="02020603050405020304" pitchFamily="18" charset="0"/>
              </a:rPr>
              <a:t>“</a:t>
            </a:r>
            <a:r>
              <a:rPr lang="ru-RU" sz="2000" b="0" i="0" dirty="0">
                <a:effectLst/>
                <a:latin typeface="Times New Roman" panose="02020603050405020304" pitchFamily="18" charset="0"/>
                <a:cs typeface="Times New Roman" panose="02020603050405020304" pitchFamily="18" charset="0"/>
              </a:rPr>
              <a:t>Карагандинский технический университет имени </a:t>
            </a:r>
            <a:r>
              <a:rPr lang="ru-RU" sz="2000" b="0" i="0" dirty="0" err="1">
                <a:effectLst/>
                <a:latin typeface="Times New Roman" panose="02020603050405020304" pitchFamily="18" charset="0"/>
                <a:cs typeface="Times New Roman" panose="02020603050405020304" pitchFamily="18" charset="0"/>
              </a:rPr>
              <a:t>Абылкаса</a:t>
            </a:r>
            <a:r>
              <a:rPr lang="ru-RU" sz="2000" b="0" i="0" dirty="0">
                <a:effectLst/>
                <a:latin typeface="Times New Roman" panose="02020603050405020304" pitchFamily="18" charset="0"/>
                <a:cs typeface="Times New Roman" panose="02020603050405020304" pitchFamily="18" charset="0"/>
              </a:rPr>
              <a:t> </a:t>
            </a:r>
            <a:r>
              <a:rPr lang="ru-RU" sz="2000" b="0" i="0" dirty="0" err="1">
                <a:effectLst/>
                <a:latin typeface="Times New Roman" panose="02020603050405020304" pitchFamily="18" charset="0"/>
                <a:cs typeface="Times New Roman" panose="02020603050405020304" pitchFamily="18" charset="0"/>
              </a:rPr>
              <a:t>Сагинова</a:t>
            </a:r>
            <a:r>
              <a:rPr lang="en-US" sz="2000" b="0" i="0" dirty="0">
                <a:effectLst/>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4E700BB2-2032-4BDF-A747-4B99F4EDD7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8762" y="4176622"/>
            <a:ext cx="2483689" cy="2483689"/>
          </a:xfrm>
          <a:prstGeom prst="rect">
            <a:avLst/>
          </a:prstGeom>
        </p:spPr>
      </p:pic>
      <p:pic>
        <p:nvPicPr>
          <p:cNvPr id="6" name="Рисунок 5">
            <a:extLst>
              <a:ext uri="{FF2B5EF4-FFF2-40B4-BE49-F238E27FC236}">
                <a16:creationId xmlns:a16="http://schemas.microsoft.com/office/drawing/2014/main" id="{4E6C9ED8-CB1B-4282-8A13-2BFECCC37D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11600" y="197689"/>
            <a:ext cx="1636913" cy="1239584"/>
          </a:xfrm>
          <a:prstGeom prst="rect">
            <a:avLst/>
          </a:prstGeom>
        </p:spPr>
      </p:pic>
    </p:spTree>
    <p:extLst>
      <p:ext uri="{BB962C8B-B14F-4D97-AF65-F5344CB8AC3E}">
        <p14:creationId xmlns:p14="http://schemas.microsoft.com/office/powerpoint/2010/main" val="2417521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a:extLst>
              <a:ext uri="{FF2B5EF4-FFF2-40B4-BE49-F238E27FC236}">
                <a16:creationId xmlns:a16="http://schemas.microsoft.com/office/drawing/2014/main" id="{1DA940E6-D43B-49FC-98AC-C560D9AFF5AD}"/>
              </a:ext>
            </a:extLst>
          </p:cNvPr>
          <p:cNvSpPr>
            <a:spLocks noGrp="1" noChangeArrowheads="1"/>
          </p:cNvSpPr>
          <p:nvPr>
            <p:ph type="ctrTitle"/>
          </p:nvPr>
        </p:nvSpPr>
        <p:spPr>
          <a:xfrm>
            <a:off x="293715" y="1876830"/>
            <a:ext cx="9055331" cy="936625"/>
          </a:xfrm>
        </p:spPr>
        <p:txBody>
          <a:bodyPr>
            <a:normAutofit fontScale="90000"/>
          </a:bodyPr>
          <a:lstStyle/>
          <a:p>
            <a:pPr marL="180975" lvl="3">
              <a:defRPr/>
            </a:pPr>
            <a:br>
              <a:rPr lang="ru-RU" sz="2400" dirty="0">
                <a:solidFill>
                  <a:schemeClr val="tx1"/>
                </a:solidFill>
                <a:effectLst>
                  <a:outerShdw blurRad="38100" dist="38100" dir="2700000" algn="tl">
                    <a:srgbClr val="FFFFFF"/>
                  </a:outerShdw>
                </a:effectLst>
                <a:latin typeface="Verdana" pitchFamily="34" charset="0"/>
              </a:rPr>
            </a:br>
            <a:r>
              <a:rPr lang="ru-RU" sz="2200" b="1" kern="1200" dirty="0">
                <a:solidFill>
                  <a:schemeClr val="tx1"/>
                </a:solidFill>
                <a:latin typeface="Verdana" panose="020B0604030504040204" pitchFamily="34" charset="0"/>
                <a:ea typeface="Verdana" panose="020B0604030504040204" pitchFamily="34" charset="0"/>
                <a:cs typeface="+mn-cs"/>
              </a:rPr>
              <a:t>2 </a:t>
            </a:r>
            <a:r>
              <a:rPr lang="ru-RU" altLang="ru-RU" sz="2400" b="1" dirty="0">
                <a:effectLst>
                  <a:outerShdw blurRad="38100" dist="38100" dir="2700000" algn="tl">
                    <a:srgbClr val="FFFFFF"/>
                  </a:outerShdw>
                </a:effectLst>
                <a:latin typeface="Verdana" pitchFamily="34" charset="0"/>
              </a:rPr>
              <a:t>Основные понятия, используемые в системе </a:t>
            </a:r>
            <a:r>
              <a:rPr lang="ru-RU" altLang="ru-RU" sz="2400" b="1" dirty="0">
                <a:latin typeface="Verdana" panose="020B0604030504040204" pitchFamily="34" charset="0"/>
                <a:ea typeface="Verdana" panose="020B0604030504040204" pitchFamily="34" charset="0"/>
              </a:rPr>
              <a:t>UNIX</a:t>
            </a:r>
            <a:br>
              <a:rPr lang="ru-RU" altLang="ru-RU" sz="2400" b="1" dirty="0">
                <a:latin typeface="Verdana" panose="020B0604030504040204" pitchFamily="34" charset="0"/>
                <a:ea typeface="Verdana" panose="020B0604030504040204" pitchFamily="34" charset="0"/>
              </a:rPr>
            </a:br>
            <a:br>
              <a:rPr lang="ru-RU" altLang="ru-RU" sz="2400" b="1" dirty="0">
                <a:latin typeface="Verdana" panose="020B0604030504040204" pitchFamily="34" charset="0"/>
                <a:ea typeface="Verdana" panose="020B0604030504040204" pitchFamily="34" charset="0"/>
              </a:rPr>
            </a:br>
            <a:br>
              <a:rPr lang="ru-RU" sz="2200" b="1" kern="1200" dirty="0">
                <a:solidFill>
                  <a:schemeClr val="tx1"/>
                </a:solidFill>
                <a:latin typeface="Verdana" panose="020B0604030504040204" pitchFamily="34" charset="0"/>
                <a:ea typeface="Verdana" panose="020B0604030504040204" pitchFamily="34" charset="0"/>
                <a:cs typeface="+mn-cs"/>
              </a:rPr>
            </a:br>
            <a:br>
              <a:rPr lang="ru-RU" sz="1800" b="1" i="1" dirty="0">
                <a:effectLst/>
                <a:latin typeface="Times New Roman" panose="02020603050405020304" pitchFamily="18" charset="0"/>
              </a:rPr>
            </a:br>
            <a:br>
              <a:rPr lang="ru-RU" sz="1800" b="1" i="1" dirty="0">
                <a:effectLst/>
                <a:latin typeface="Times New Roman" panose="02020603050405020304" pitchFamily="18" charset="0"/>
              </a:rPr>
            </a:br>
            <a:endParaRPr lang="ru-RU" sz="2400" b="1" dirty="0">
              <a:solidFill>
                <a:schemeClr val="tx1"/>
              </a:solidFill>
              <a:effectLst>
                <a:outerShdw blurRad="38100" dist="38100" dir="2700000" algn="tl">
                  <a:srgbClr val="FFFFFF"/>
                </a:outerShdw>
              </a:effectLst>
              <a:latin typeface="Verdana" panose="020B0604030504040204" pitchFamily="34" charset="0"/>
              <a:ea typeface="Verdana" panose="020B0604030504040204" pitchFamily="34" charset="0"/>
            </a:endParaRPr>
          </a:p>
        </p:txBody>
      </p:sp>
      <p:sp>
        <p:nvSpPr>
          <p:cNvPr id="10" name="TextBox 9">
            <a:extLst>
              <a:ext uri="{FF2B5EF4-FFF2-40B4-BE49-F238E27FC236}">
                <a16:creationId xmlns:a16="http://schemas.microsoft.com/office/drawing/2014/main" id="{ADEC63AD-0EF7-49F3-A2B5-21E64E92876F}"/>
              </a:ext>
            </a:extLst>
          </p:cNvPr>
          <p:cNvSpPr txBox="1"/>
          <p:nvPr/>
        </p:nvSpPr>
        <p:spPr>
          <a:xfrm>
            <a:off x="293715" y="1919666"/>
            <a:ext cx="11366270" cy="2862322"/>
          </a:xfrm>
          <a:prstGeom prst="rect">
            <a:avLst/>
          </a:prstGeom>
          <a:noFill/>
        </p:spPr>
        <p:txBody>
          <a:bodyPr wrap="square">
            <a:spAutoFit/>
          </a:bodyPr>
          <a:lstStyle/>
          <a:p>
            <a:pPr marL="180975" lvl="3">
              <a:defRPr/>
            </a:pPr>
            <a:r>
              <a:rPr lang="ru-RU" sz="2000" b="1" u="sng" dirty="0">
                <a:latin typeface="Verdana" panose="020B0604030504040204" pitchFamily="34" charset="0"/>
                <a:ea typeface="Verdana" panose="020B0604030504040204" pitchFamily="34" charset="0"/>
              </a:rPr>
              <a:t>Пользователь</a:t>
            </a:r>
          </a:p>
          <a:p>
            <a:pPr marL="180975" lvl="3" algn="just">
              <a:defRPr/>
            </a:pPr>
            <a:r>
              <a:rPr lang="ru-RU" sz="2000" dirty="0">
                <a:latin typeface="Verdana" panose="020B0604030504040204" pitchFamily="34" charset="0"/>
                <a:ea typeface="Verdana" panose="020B0604030504040204" pitchFamily="34" charset="0"/>
              </a:rPr>
              <a:t>Человек, зарегистрированный в учетных файлах системы, и, следовательно, имеющий учетное имя, называется </a:t>
            </a:r>
            <a:r>
              <a:rPr lang="ru-RU" sz="2000" u="sng" dirty="0">
                <a:latin typeface="Verdana" panose="020B0604030504040204" pitchFamily="34" charset="0"/>
                <a:ea typeface="Verdana" panose="020B0604030504040204" pitchFamily="34" charset="0"/>
              </a:rPr>
              <a:t>зарегистрированным пользователем системы. </a:t>
            </a:r>
          </a:p>
          <a:p>
            <a:pPr marL="180975" lvl="3" algn="just">
              <a:defRPr/>
            </a:pPr>
            <a:endParaRPr lang="ru-RU" sz="2000" u="sng" dirty="0">
              <a:latin typeface="Verdana" panose="020B0604030504040204" pitchFamily="34" charset="0"/>
              <a:ea typeface="Verdana" panose="020B0604030504040204" pitchFamily="34" charset="0"/>
            </a:endParaRPr>
          </a:p>
          <a:p>
            <a:pPr marL="180975" lvl="3" algn="just">
              <a:defRPr/>
            </a:pPr>
            <a:r>
              <a:rPr lang="ru-RU" sz="2000" dirty="0">
                <a:latin typeface="Verdana" panose="020B0604030504040204" pitchFamily="34" charset="0"/>
                <a:ea typeface="Verdana" panose="020B0604030504040204" pitchFamily="34" charset="0"/>
              </a:rPr>
              <a:t>Все пользователи ОС UNIX явно или неявно работают с файлами. </a:t>
            </a:r>
          </a:p>
          <a:p>
            <a:pPr marL="180975" lvl="3" algn="just">
              <a:defRPr/>
            </a:pPr>
            <a:endParaRPr lang="ru-RU" sz="2000" dirty="0">
              <a:latin typeface="Verdana" panose="020B0604030504040204" pitchFamily="34" charset="0"/>
              <a:ea typeface="Verdana" panose="020B0604030504040204" pitchFamily="34" charset="0"/>
            </a:endParaRPr>
          </a:p>
          <a:p>
            <a:pPr marL="180975" lvl="3" algn="just">
              <a:defRPr/>
            </a:pPr>
            <a:r>
              <a:rPr lang="ru-RU" sz="2000" dirty="0">
                <a:latin typeface="Verdana" panose="020B0604030504040204" pitchFamily="34" charset="0"/>
                <a:ea typeface="Verdana" panose="020B0604030504040204" pitchFamily="34" charset="0"/>
              </a:rPr>
              <a:t>Файловая система ОС UNIX имеет </a:t>
            </a:r>
            <a:r>
              <a:rPr lang="ru-RU" sz="2000" u="sng" dirty="0">
                <a:latin typeface="Verdana" panose="020B0604030504040204" pitchFamily="34" charset="0"/>
                <a:ea typeface="Verdana" panose="020B0604030504040204" pitchFamily="34" charset="0"/>
              </a:rPr>
              <a:t>древовидную структуру. </a:t>
            </a:r>
            <a:r>
              <a:rPr lang="ru-RU" sz="2000" dirty="0">
                <a:latin typeface="Verdana" panose="020B0604030504040204" pitchFamily="34" charset="0"/>
                <a:ea typeface="Verdana" panose="020B0604030504040204" pitchFamily="34" charset="0"/>
              </a:rPr>
              <a:t>Промежуточными узлами дерева являются каталоги со ссылками на другие каталоги или файлы, а листья дерева соответствуют файлам или пустым каталогам. </a:t>
            </a:r>
          </a:p>
        </p:txBody>
      </p:sp>
      <p:pic>
        <p:nvPicPr>
          <p:cNvPr id="5" name="Рисунок 4">
            <a:extLst>
              <a:ext uri="{FF2B5EF4-FFF2-40B4-BE49-F238E27FC236}">
                <a16:creationId xmlns:a16="http://schemas.microsoft.com/office/drawing/2014/main" id="{E631E1C0-0E9E-4AA0-AF32-C6D0782C73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2962" y="363799"/>
            <a:ext cx="1636913" cy="123958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1A183211-F9E6-425E-BF0F-013AB27EC93F}"/>
              </a:ext>
            </a:extLst>
          </p:cNvPr>
          <p:cNvSpPr>
            <a:spLocks noGrp="1" noChangeArrowheads="1"/>
          </p:cNvSpPr>
          <p:nvPr>
            <p:ph type="subTitle" idx="1"/>
          </p:nvPr>
        </p:nvSpPr>
        <p:spPr>
          <a:xfrm>
            <a:off x="387928" y="1013491"/>
            <a:ext cx="11211098" cy="5184775"/>
          </a:xfrm>
        </p:spPr>
        <p:txBody>
          <a:bodyPr>
            <a:normAutofit/>
          </a:bodyPr>
          <a:lstStyle/>
          <a:p>
            <a:pPr marL="180975" lvl="3" algn="l"/>
            <a:r>
              <a:rPr lang="ru-RU" altLang="ru-RU" sz="2000" b="1" u="sng" dirty="0">
                <a:latin typeface="Verdana" panose="020B0604030504040204" pitchFamily="34" charset="0"/>
                <a:ea typeface="Verdana" panose="020B0604030504040204" pitchFamily="34" charset="0"/>
              </a:rPr>
              <a:t>Интерфейс пользователя</a:t>
            </a:r>
          </a:p>
          <a:p>
            <a:pPr marL="180975" lvl="3" algn="l"/>
            <a:endParaRPr lang="ru-RU" altLang="ru-RU" sz="2000" b="1" dirty="0">
              <a:latin typeface="Verdana" panose="020B0604030504040204" pitchFamily="34" charset="0"/>
              <a:ea typeface="Verdana" panose="020B0604030504040204" pitchFamily="34" charset="0"/>
            </a:endParaRPr>
          </a:p>
          <a:p>
            <a:pPr marL="180975" lvl="3" algn="just">
              <a:lnSpc>
                <a:spcPct val="100000"/>
              </a:lnSpc>
            </a:pPr>
            <a:r>
              <a:rPr lang="ru-RU" altLang="ru-RU" sz="2000" dirty="0">
                <a:latin typeface="Verdana" panose="020B0604030504040204" pitchFamily="34" charset="0"/>
                <a:ea typeface="Verdana" panose="020B0604030504040204" pitchFamily="34" charset="0"/>
              </a:rPr>
              <a:t>Традиционный способ взаимодействия пользователя с системой UNIX основывается на использовании командных языков (правда, в настоящее время все большее распространение получают графические интерфейсы).</a:t>
            </a:r>
          </a:p>
          <a:p>
            <a:pPr marL="180975" lvl="3" algn="just">
              <a:lnSpc>
                <a:spcPct val="100000"/>
              </a:lnSpc>
            </a:pPr>
            <a:endParaRPr lang="ru-RU" altLang="ru-RU" sz="2000" dirty="0">
              <a:latin typeface="Verdana" panose="020B0604030504040204" pitchFamily="34" charset="0"/>
              <a:ea typeface="Verdana" panose="020B0604030504040204" pitchFamily="34" charset="0"/>
            </a:endParaRPr>
          </a:p>
          <a:p>
            <a:pPr marL="180975" lvl="3" algn="just">
              <a:lnSpc>
                <a:spcPct val="100000"/>
              </a:lnSpc>
            </a:pPr>
            <a:r>
              <a:rPr lang="ru-RU" altLang="ru-RU" sz="2000" dirty="0">
                <a:latin typeface="Verdana" panose="020B0604030504040204" pitchFamily="34" charset="0"/>
                <a:ea typeface="Verdana" panose="020B0604030504040204" pitchFamily="34" charset="0"/>
              </a:rPr>
              <a:t>После входа пользователя в систему для него запускается один из командных интерпретаторов (в зависимости от параметров, сохраняемых в файле /</a:t>
            </a:r>
            <a:r>
              <a:rPr lang="ru-RU" altLang="ru-RU" sz="2000" dirty="0" err="1">
                <a:latin typeface="Verdana" panose="020B0604030504040204" pitchFamily="34" charset="0"/>
                <a:ea typeface="Verdana" panose="020B0604030504040204" pitchFamily="34" charset="0"/>
              </a:rPr>
              <a:t>etc</a:t>
            </a:r>
            <a:r>
              <a:rPr lang="ru-RU" altLang="ru-RU" sz="2000" dirty="0">
                <a:latin typeface="Verdana" panose="020B0604030504040204" pitchFamily="34" charset="0"/>
                <a:ea typeface="Verdana" panose="020B0604030504040204" pitchFamily="34" charset="0"/>
              </a:rPr>
              <a:t>/</a:t>
            </a:r>
            <a:r>
              <a:rPr lang="ru-RU" altLang="ru-RU" sz="2000" dirty="0" err="1">
                <a:latin typeface="Verdana" panose="020B0604030504040204" pitchFamily="34" charset="0"/>
                <a:ea typeface="Verdana" panose="020B0604030504040204" pitchFamily="34" charset="0"/>
              </a:rPr>
              <a:t>passwd</a:t>
            </a:r>
            <a:r>
              <a:rPr lang="ru-RU" altLang="ru-RU" sz="2000" dirty="0">
                <a:latin typeface="Verdana" panose="020B0604030504040204" pitchFamily="34" charset="0"/>
                <a:ea typeface="Verdana" panose="020B0604030504040204" pitchFamily="34" charset="0"/>
              </a:rPr>
              <a:t>). Обычно в системе поддерживается несколько командных интерпретаторов с похожими, но различающимися своими возможностями командными языками.</a:t>
            </a:r>
          </a:p>
          <a:p>
            <a:pPr marL="180975" lvl="3" algn="just">
              <a:lnSpc>
                <a:spcPct val="100000"/>
              </a:lnSpc>
            </a:pPr>
            <a:endParaRPr lang="ru-RU" altLang="ru-RU" sz="2000" dirty="0">
              <a:latin typeface="Verdana" panose="020B0604030504040204" pitchFamily="34" charset="0"/>
              <a:ea typeface="Verdana" panose="020B0604030504040204" pitchFamily="34" charset="0"/>
            </a:endParaRPr>
          </a:p>
          <a:p>
            <a:pPr marL="180975" lvl="3" algn="just">
              <a:lnSpc>
                <a:spcPct val="100000"/>
              </a:lnSpc>
            </a:pPr>
            <a:r>
              <a:rPr lang="ru-RU" altLang="ru-RU" sz="2000" dirty="0">
                <a:latin typeface="Verdana" panose="020B0604030504040204" pitchFamily="34" charset="0"/>
                <a:ea typeface="Verdana" panose="020B0604030504040204" pitchFamily="34" charset="0"/>
              </a:rPr>
              <a:t>Общее название для любого командного интерпретатора ОС UNIX - </a:t>
            </a:r>
            <a:r>
              <a:rPr lang="ru-RU" altLang="ru-RU" sz="2000" dirty="0" err="1">
                <a:latin typeface="Verdana" panose="020B0604030504040204" pitchFamily="34" charset="0"/>
                <a:ea typeface="Verdana" panose="020B0604030504040204" pitchFamily="34" charset="0"/>
              </a:rPr>
              <a:t>shell</a:t>
            </a:r>
            <a:r>
              <a:rPr lang="ru-RU" altLang="ru-RU" sz="2000" dirty="0">
                <a:latin typeface="Verdana" panose="020B0604030504040204" pitchFamily="34" charset="0"/>
                <a:ea typeface="Verdana" panose="020B0604030504040204" pitchFamily="34" charset="0"/>
              </a:rPr>
              <a:t> (оболочка), поскольку любой интерпретатор представляет внешнее окружение ядра системы. </a:t>
            </a:r>
          </a:p>
        </p:txBody>
      </p:sp>
      <p:pic>
        <p:nvPicPr>
          <p:cNvPr id="7" name="Рисунок 6">
            <a:extLst>
              <a:ext uri="{FF2B5EF4-FFF2-40B4-BE49-F238E27FC236}">
                <a16:creationId xmlns:a16="http://schemas.microsoft.com/office/drawing/2014/main" id="{C6D48524-1B88-4453-8886-1358865585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6036" y="150011"/>
            <a:ext cx="1636913" cy="1239584"/>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9726D60C-9433-44FE-989C-AF7401180A14}"/>
              </a:ext>
            </a:extLst>
          </p:cNvPr>
          <p:cNvSpPr>
            <a:spLocks noGrp="1" noChangeArrowheads="1"/>
          </p:cNvSpPr>
          <p:nvPr>
            <p:ph type="subTitle" idx="1"/>
          </p:nvPr>
        </p:nvSpPr>
        <p:spPr>
          <a:xfrm>
            <a:off x="304799" y="1002406"/>
            <a:ext cx="11732029" cy="5184775"/>
          </a:xfrm>
        </p:spPr>
        <p:txBody>
          <a:bodyPr>
            <a:normAutofit/>
          </a:bodyPr>
          <a:lstStyle/>
          <a:p>
            <a:pPr marL="268288" lvl="3" algn="l">
              <a:defRPr/>
            </a:pPr>
            <a:r>
              <a:rPr lang="ru-RU" sz="2000" b="1" u="sng" dirty="0">
                <a:latin typeface="Verdana" panose="020B0604030504040204" pitchFamily="34" charset="0"/>
                <a:ea typeface="Verdana" panose="020B0604030504040204" pitchFamily="34" charset="0"/>
              </a:rPr>
              <a:t>Привилегированный пользователь</a:t>
            </a:r>
          </a:p>
          <a:p>
            <a:pPr marL="268288" lvl="3" algn="l">
              <a:defRPr/>
            </a:pPr>
            <a:endParaRPr lang="ru-RU" sz="2000" b="1" dirty="0">
              <a:latin typeface="Verdana" panose="020B0604030504040204" pitchFamily="34" charset="0"/>
              <a:ea typeface="Verdana" panose="020B0604030504040204" pitchFamily="34" charset="0"/>
            </a:endParaRPr>
          </a:p>
          <a:p>
            <a:pPr marL="180975" lvl="3" algn="just">
              <a:lnSpc>
                <a:spcPct val="100000"/>
              </a:lnSpc>
              <a:defRPr/>
            </a:pPr>
            <a:r>
              <a:rPr lang="ru-RU" sz="2000" dirty="0">
                <a:latin typeface="Verdana" panose="020B0604030504040204" pitchFamily="34" charset="0"/>
                <a:ea typeface="Verdana" panose="020B0604030504040204" pitchFamily="34" charset="0"/>
              </a:rPr>
              <a:t>Ядро ОС UNIX идентифицирует каждого пользователя по его идентификатору (UID - User </a:t>
            </a:r>
            <a:r>
              <a:rPr lang="ru-RU" sz="2000" dirty="0" err="1">
                <a:latin typeface="Verdana" panose="020B0604030504040204" pitchFamily="34" charset="0"/>
                <a:ea typeface="Verdana" panose="020B0604030504040204" pitchFamily="34" charset="0"/>
              </a:rPr>
              <a:t>Identifier</a:t>
            </a:r>
            <a:r>
              <a:rPr lang="ru-RU" sz="2000" dirty="0">
                <a:latin typeface="Verdana" panose="020B0604030504040204" pitchFamily="34" charset="0"/>
                <a:ea typeface="Verdana" panose="020B0604030504040204" pitchFamily="34" charset="0"/>
              </a:rPr>
              <a:t>), уникальному целому значению, присваиваемому пользователю при регистрации в системе. </a:t>
            </a:r>
          </a:p>
          <a:p>
            <a:pPr marL="180975" lvl="3" algn="just">
              <a:lnSpc>
                <a:spcPct val="100000"/>
              </a:lnSpc>
              <a:defRPr/>
            </a:pPr>
            <a:endParaRPr lang="ru-RU" sz="2000" dirty="0">
              <a:latin typeface="Verdana" panose="020B0604030504040204" pitchFamily="34" charset="0"/>
              <a:ea typeface="Verdana" panose="020B0604030504040204" pitchFamily="34" charset="0"/>
            </a:endParaRPr>
          </a:p>
          <a:p>
            <a:pPr marL="180975" lvl="3" algn="just">
              <a:lnSpc>
                <a:spcPct val="100000"/>
              </a:lnSpc>
              <a:defRPr/>
            </a:pPr>
            <a:r>
              <a:rPr lang="ru-RU" sz="2000" dirty="0">
                <a:latin typeface="Verdana" panose="020B0604030504040204" pitchFamily="34" charset="0"/>
                <a:ea typeface="Verdana" panose="020B0604030504040204" pitchFamily="34" charset="0"/>
              </a:rPr>
              <a:t>Понятно, что администратор системы, который, естественно, тоже является зарегистрированным пользователем, должен обладать большими возможностями, чем обычные пользователи. В ОС UNIX эта задача решается путем выделения одного значения UID (нулевого). </a:t>
            </a:r>
          </a:p>
          <a:p>
            <a:pPr marL="180975" lvl="3" algn="just">
              <a:lnSpc>
                <a:spcPct val="100000"/>
              </a:lnSpc>
              <a:defRPr/>
            </a:pPr>
            <a:r>
              <a:rPr lang="ru-RU" sz="2000" dirty="0">
                <a:latin typeface="Verdana" panose="020B0604030504040204" pitchFamily="34" charset="0"/>
                <a:ea typeface="Verdana" panose="020B0604030504040204" pitchFamily="34" charset="0"/>
              </a:rPr>
              <a:t>Пользователь с таким UID называется суперпользователем (</a:t>
            </a:r>
            <a:r>
              <a:rPr lang="ru-RU" sz="2000" dirty="0" err="1">
                <a:latin typeface="Verdana" panose="020B0604030504040204" pitchFamily="34" charset="0"/>
                <a:ea typeface="Verdana" panose="020B0604030504040204" pitchFamily="34" charset="0"/>
              </a:rPr>
              <a:t>superuser</a:t>
            </a:r>
            <a:r>
              <a:rPr lang="ru-RU" sz="2000" dirty="0">
                <a:latin typeface="Verdana" panose="020B0604030504040204" pitchFamily="34" charset="0"/>
                <a:ea typeface="Verdana" panose="020B0604030504040204" pitchFamily="34" charset="0"/>
              </a:rPr>
              <a:t>) или </a:t>
            </a:r>
            <a:r>
              <a:rPr lang="ru-RU" sz="2000" dirty="0" err="1">
                <a:latin typeface="Verdana" panose="020B0604030504040204" pitchFamily="34" charset="0"/>
                <a:ea typeface="Verdana" panose="020B0604030504040204" pitchFamily="34" charset="0"/>
              </a:rPr>
              <a:t>root</a:t>
            </a:r>
            <a:r>
              <a:rPr lang="ru-RU" sz="2000" dirty="0">
                <a:latin typeface="Verdana" panose="020B0604030504040204" pitchFamily="34" charset="0"/>
                <a:ea typeface="Verdana" panose="020B0604030504040204" pitchFamily="34" charset="0"/>
              </a:rPr>
              <a:t>. </a:t>
            </a:r>
          </a:p>
          <a:p>
            <a:pPr marL="180975" lvl="3" algn="just">
              <a:lnSpc>
                <a:spcPct val="100000"/>
              </a:lnSpc>
              <a:defRPr/>
            </a:pPr>
            <a:endParaRPr lang="ru-RU" sz="2000" dirty="0">
              <a:latin typeface="Verdana" panose="020B0604030504040204" pitchFamily="34" charset="0"/>
              <a:ea typeface="Verdana" panose="020B0604030504040204" pitchFamily="34" charset="0"/>
            </a:endParaRPr>
          </a:p>
          <a:p>
            <a:pPr marL="180975" lvl="3" algn="just">
              <a:lnSpc>
                <a:spcPct val="100000"/>
              </a:lnSpc>
              <a:defRPr/>
            </a:pPr>
            <a:r>
              <a:rPr lang="ru-RU" sz="2000" dirty="0">
                <a:latin typeface="Verdana" panose="020B0604030504040204" pitchFamily="34" charset="0"/>
                <a:ea typeface="Verdana" panose="020B0604030504040204" pitchFamily="34" charset="0"/>
              </a:rPr>
              <a:t>Он имеет неограниченные права на доступ к любому файлу и на выполнение любой программы. Кроме того, такой пользователь имеет возможность полного контроля над системой. </a:t>
            </a:r>
          </a:p>
        </p:txBody>
      </p:sp>
      <p:pic>
        <p:nvPicPr>
          <p:cNvPr id="7" name="Рисунок 6">
            <a:extLst>
              <a:ext uri="{FF2B5EF4-FFF2-40B4-BE49-F238E27FC236}">
                <a16:creationId xmlns:a16="http://schemas.microsoft.com/office/drawing/2014/main" id="{7620DE28-AF27-49AD-94B3-C17E96AF27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5636" y="247833"/>
            <a:ext cx="1636913" cy="123958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731F7712-1149-47FA-ACF3-BCA47D4723F8}"/>
              </a:ext>
            </a:extLst>
          </p:cNvPr>
          <p:cNvSpPr>
            <a:spLocks noGrp="1" noChangeArrowheads="1"/>
          </p:cNvSpPr>
          <p:nvPr>
            <p:ph type="subTitle" idx="1"/>
          </p:nvPr>
        </p:nvSpPr>
        <p:spPr>
          <a:xfrm>
            <a:off x="396240" y="836612"/>
            <a:ext cx="11399520" cy="5184775"/>
          </a:xfrm>
        </p:spPr>
        <p:txBody>
          <a:bodyPr>
            <a:normAutofit/>
          </a:bodyPr>
          <a:lstStyle/>
          <a:p>
            <a:pPr marL="268288" lvl="3" algn="l"/>
            <a:r>
              <a:rPr lang="ru-RU" altLang="ru-RU" sz="2000" b="1" u="sng" dirty="0">
                <a:latin typeface="Verdana" panose="020B0604030504040204" pitchFamily="34" charset="0"/>
                <a:ea typeface="Verdana" panose="020B0604030504040204" pitchFamily="34" charset="0"/>
              </a:rPr>
              <a:t>Программы</a:t>
            </a:r>
          </a:p>
          <a:p>
            <a:pPr marL="268288" lvl="3" algn="l"/>
            <a:endParaRPr lang="ru-RU" altLang="ru-RU" sz="2000" b="1" u="sng" dirty="0">
              <a:latin typeface="Verdana" panose="020B0604030504040204" pitchFamily="34" charset="0"/>
              <a:ea typeface="Verdana" panose="020B0604030504040204" pitchFamily="34" charset="0"/>
            </a:endParaRPr>
          </a:p>
          <a:p>
            <a:pPr marL="268288" lvl="3" algn="just">
              <a:lnSpc>
                <a:spcPct val="100000"/>
              </a:lnSpc>
            </a:pPr>
            <a:r>
              <a:rPr lang="ru-RU" altLang="ru-RU" sz="2000" dirty="0">
                <a:latin typeface="Verdana" panose="020B0604030504040204" pitchFamily="34" charset="0"/>
                <a:ea typeface="Verdana" panose="020B0604030504040204" pitchFamily="34" charset="0"/>
              </a:rPr>
              <a:t>ОС UNIX одновременно является операционной средой использования существующих прикладных программ и средой разработки новых приложений. Новые программы могут писаться на разных языках (Фортран, Паскаль, Модула, Ада и др.). </a:t>
            </a:r>
          </a:p>
          <a:p>
            <a:pPr marL="268288" lvl="3" algn="just">
              <a:lnSpc>
                <a:spcPct val="100000"/>
              </a:lnSpc>
            </a:pPr>
            <a:endParaRPr lang="ru-RU" altLang="ru-RU" sz="2000" dirty="0">
              <a:latin typeface="Verdana" panose="020B0604030504040204" pitchFamily="34" charset="0"/>
              <a:ea typeface="Verdana" panose="020B0604030504040204" pitchFamily="34" charset="0"/>
            </a:endParaRPr>
          </a:p>
          <a:p>
            <a:pPr marL="268288" lvl="3" algn="just">
              <a:lnSpc>
                <a:spcPct val="100000"/>
              </a:lnSpc>
            </a:pPr>
            <a:r>
              <a:rPr lang="ru-RU" altLang="ru-RU" sz="2000" dirty="0">
                <a:latin typeface="Verdana" panose="020B0604030504040204" pitchFamily="34" charset="0"/>
                <a:ea typeface="Verdana" panose="020B0604030504040204" pitchFamily="34" charset="0"/>
              </a:rPr>
              <a:t>Однако стандартным языком программирования в среде ОС UNIX является язык C (который в последнее время все больше заменяется на C++). </a:t>
            </a:r>
          </a:p>
          <a:p>
            <a:pPr marL="268288" lvl="3" algn="just">
              <a:lnSpc>
                <a:spcPct val="100000"/>
              </a:lnSpc>
            </a:pPr>
            <a:endParaRPr lang="ru-RU" altLang="ru-RU" sz="2000" dirty="0">
              <a:latin typeface="Verdana" panose="020B0604030504040204" pitchFamily="34" charset="0"/>
              <a:ea typeface="Verdana" panose="020B0604030504040204" pitchFamily="34" charset="0"/>
            </a:endParaRPr>
          </a:p>
          <a:p>
            <a:pPr marL="268288" lvl="3" algn="just">
              <a:lnSpc>
                <a:spcPct val="100000"/>
              </a:lnSpc>
            </a:pPr>
            <a:r>
              <a:rPr lang="ru-RU" altLang="ru-RU" sz="2000" dirty="0">
                <a:latin typeface="Verdana" panose="020B0604030504040204" pitchFamily="34" charset="0"/>
                <a:ea typeface="Verdana" panose="020B0604030504040204" pitchFamily="34" charset="0"/>
              </a:rPr>
              <a:t>Программы, написанные на языке C, при использовании правильного стиля программирования обладают весьма высоким уровнем мобильности, т.е. их можно достаточно просто переносить на другие аппаратные платформы, работающие как под управлением ОС UNIX, так и под управлением ряда других операционных систем. </a:t>
            </a:r>
          </a:p>
        </p:txBody>
      </p:sp>
      <p:pic>
        <p:nvPicPr>
          <p:cNvPr id="7" name="Рисунок 6">
            <a:extLst>
              <a:ext uri="{FF2B5EF4-FFF2-40B4-BE49-F238E27FC236}">
                <a16:creationId xmlns:a16="http://schemas.microsoft.com/office/drawing/2014/main" id="{CC8BA6AE-22DC-4358-97CD-FAA7B2743E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8847" y="216820"/>
            <a:ext cx="1636913" cy="123958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FAD5AB84-69DC-42A3-AE38-BEEF7A5CD2C7}"/>
              </a:ext>
            </a:extLst>
          </p:cNvPr>
          <p:cNvSpPr>
            <a:spLocks noGrp="1" noChangeArrowheads="1"/>
          </p:cNvSpPr>
          <p:nvPr>
            <p:ph type="subTitle" idx="1"/>
          </p:nvPr>
        </p:nvSpPr>
        <p:spPr>
          <a:xfrm>
            <a:off x="274320" y="384466"/>
            <a:ext cx="11338560" cy="6212379"/>
          </a:xfrm>
        </p:spPr>
        <p:txBody>
          <a:bodyPr>
            <a:normAutofit fontScale="92500" lnSpcReduction="20000"/>
          </a:bodyPr>
          <a:lstStyle/>
          <a:p>
            <a:pPr marL="268288" lvl="3" algn="l">
              <a:lnSpc>
                <a:spcPct val="120000"/>
              </a:lnSpc>
              <a:spcBef>
                <a:spcPts val="0"/>
              </a:spcBef>
            </a:pPr>
            <a:r>
              <a:rPr lang="ru-RU" altLang="ru-RU" sz="2200" b="1" u="sng" dirty="0">
                <a:latin typeface="Verdana" panose="020B0604030504040204" pitchFamily="34" charset="0"/>
                <a:ea typeface="Verdana" panose="020B0604030504040204" pitchFamily="34" charset="0"/>
              </a:rPr>
              <a:t>Команды</a:t>
            </a:r>
          </a:p>
          <a:p>
            <a:pPr marL="268288" lvl="3" algn="l">
              <a:lnSpc>
                <a:spcPct val="120000"/>
              </a:lnSpc>
              <a:spcBef>
                <a:spcPts val="0"/>
              </a:spcBef>
            </a:pPr>
            <a:endParaRPr lang="ru-RU" altLang="ru-RU" sz="2200" b="1" u="sng" dirty="0">
              <a:latin typeface="Verdana" panose="020B0604030504040204" pitchFamily="34" charset="0"/>
              <a:ea typeface="Verdana" panose="020B0604030504040204" pitchFamily="34" charset="0"/>
            </a:endParaRPr>
          </a:p>
          <a:p>
            <a:pPr marL="174625" algn="just">
              <a:lnSpc>
                <a:spcPct val="120000"/>
              </a:lnSpc>
              <a:spcBef>
                <a:spcPts val="0"/>
              </a:spcBef>
            </a:pPr>
            <a:r>
              <a:rPr lang="ru-RU" altLang="ru-RU" sz="2200" dirty="0">
                <a:latin typeface="Verdana" panose="020B0604030504040204" pitchFamily="34" charset="0"/>
                <a:ea typeface="Verdana" panose="020B0604030504040204" pitchFamily="34" charset="0"/>
              </a:rPr>
              <a:t>Любой командный язык семейства </a:t>
            </a:r>
            <a:r>
              <a:rPr lang="ru-RU" altLang="ru-RU" sz="2200" dirty="0" err="1">
                <a:latin typeface="Verdana" panose="020B0604030504040204" pitchFamily="34" charset="0"/>
                <a:ea typeface="Verdana" panose="020B0604030504040204" pitchFamily="34" charset="0"/>
              </a:rPr>
              <a:t>shell</a:t>
            </a:r>
            <a:r>
              <a:rPr lang="ru-RU" altLang="ru-RU" sz="2200" dirty="0">
                <a:latin typeface="Verdana" panose="020B0604030504040204" pitchFamily="34" charset="0"/>
                <a:ea typeface="Verdana" panose="020B0604030504040204" pitchFamily="34" charset="0"/>
              </a:rPr>
              <a:t> фактически состоит из трех частей:</a:t>
            </a:r>
          </a:p>
          <a:p>
            <a:pPr marL="174625" algn="just">
              <a:lnSpc>
                <a:spcPct val="120000"/>
              </a:lnSpc>
              <a:spcBef>
                <a:spcPts val="0"/>
              </a:spcBef>
              <a:buFont typeface="Wingdings" panose="05000000000000000000" pitchFamily="2" charset="2"/>
              <a:buChar char="v"/>
            </a:pPr>
            <a:r>
              <a:rPr lang="ru-RU" altLang="ru-RU" sz="2200" dirty="0">
                <a:latin typeface="Verdana" panose="020B0604030504040204" pitchFamily="34" charset="0"/>
                <a:ea typeface="Verdana" panose="020B0604030504040204" pitchFamily="34" charset="0"/>
              </a:rPr>
              <a:t>служебных конструкций, позволяющих манипулировать с текстовыми строками и строить сложные команды на основе простых команд;</a:t>
            </a:r>
          </a:p>
          <a:p>
            <a:pPr marL="174625" algn="just">
              <a:lnSpc>
                <a:spcPct val="120000"/>
              </a:lnSpc>
              <a:spcBef>
                <a:spcPts val="0"/>
              </a:spcBef>
              <a:buFont typeface="Wingdings" panose="05000000000000000000" pitchFamily="2" charset="2"/>
              <a:buChar char="v"/>
            </a:pPr>
            <a:r>
              <a:rPr lang="ru-RU" altLang="ru-RU" sz="2200" dirty="0">
                <a:latin typeface="Verdana" panose="020B0604030504040204" pitchFamily="34" charset="0"/>
                <a:ea typeface="Verdana" panose="020B0604030504040204" pitchFamily="34" charset="0"/>
              </a:rPr>
              <a:t>встроенных команд, выполняемых непосредственно интерпретатором командного языка;</a:t>
            </a:r>
          </a:p>
          <a:p>
            <a:pPr marL="174625" algn="just">
              <a:lnSpc>
                <a:spcPct val="120000"/>
              </a:lnSpc>
              <a:spcBef>
                <a:spcPts val="0"/>
              </a:spcBef>
              <a:buFont typeface="Wingdings" panose="05000000000000000000" pitchFamily="2" charset="2"/>
              <a:buChar char="v"/>
            </a:pPr>
            <a:r>
              <a:rPr lang="ru-RU" altLang="ru-RU" sz="2200" dirty="0">
                <a:latin typeface="Verdana" panose="020B0604030504040204" pitchFamily="34" charset="0"/>
                <a:ea typeface="Verdana" panose="020B0604030504040204" pitchFamily="34" charset="0"/>
              </a:rPr>
              <a:t>команд, представляемых отдельными выполняемыми файлами. </a:t>
            </a:r>
          </a:p>
          <a:p>
            <a:pPr marL="174625" lvl="3" algn="l">
              <a:lnSpc>
                <a:spcPct val="120000"/>
              </a:lnSpc>
              <a:spcBef>
                <a:spcPts val="0"/>
              </a:spcBef>
            </a:pPr>
            <a:endParaRPr lang="ru-RU" altLang="ru-RU" sz="2200" b="1" u="sng" dirty="0">
              <a:latin typeface="Verdana" panose="020B0604030504040204" pitchFamily="34" charset="0"/>
              <a:ea typeface="Verdana" panose="020B0604030504040204" pitchFamily="34" charset="0"/>
            </a:endParaRPr>
          </a:p>
          <a:p>
            <a:pPr marL="174625" lvl="3" algn="l">
              <a:lnSpc>
                <a:spcPct val="120000"/>
              </a:lnSpc>
              <a:spcBef>
                <a:spcPts val="0"/>
              </a:spcBef>
            </a:pPr>
            <a:r>
              <a:rPr lang="ru-RU" altLang="ru-RU" sz="2200" b="1" u="sng" dirty="0">
                <a:latin typeface="Verdana" panose="020B0604030504040204" pitchFamily="34" charset="0"/>
                <a:ea typeface="Verdana" panose="020B0604030504040204" pitchFamily="34" charset="0"/>
              </a:rPr>
              <a:t>Процессы</a:t>
            </a:r>
          </a:p>
          <a:p>
            <a:pPr marL="174625" lvl="3" algn="l">
              <a:lnSpc>
                <a:spcPct val="120000"/>
              </a:lnSpc>
              <a:spcBef>
                <a:spcPts val="0"/>
              </a:spcBef>
            </a:pPr>
            <a:endParaRPr lang="ru-RU" altLang="ru-RU" sz="2200" b="1" dirty="0">
              <a:latin typeface="Verdana" panose="020B0604030504040204" pitchFamily="34" charset="0"/>
              <a:ea typeface="Verdana" panose="020B0604030504040204" pitchFamily="34" charset="0"/>
            </a:endParaRPr>
          </a:p>
          <a:p>
            <a:pPr marL="174625" algn="just">
              <a:lnSpc>
                <a:spcPct val="120000"/>
              </a:lnSpc>
              <a:spcBef>
                <a:spcPts val="0"/>
              </a:spcBef>
            </a:pPr>
            <a:r>
              <a:rPr lang="ru-RU" altLang="ru-RU" sz="2200" b="1" i="1" dirty="0">
                <a:latin typeface="Verdana" panose="020B0604030504040204" pitchFamily="34" charset="0"/>
                <a:ea typeface="Verdana" panose="020B0604030504040204" pitchFamily="34" charset="0"/>
              </a:rPr>
              <a:t>Процесс</a:t>
            </a:r>
            <a:r>
              <a:rPr lang="ru-RU" altLang="ru-RU" sz="2200" dirty="0">
                <a:latin typeface="Verdana" panose="020B0604030504040204" pitchFamily="34" charset="0"/>
                <a:ea typeface="Verdana" panose="020B0604030504040204" pitchFamily="34" charset="0"/>
              </a:rPr>
              <a:t> в ОС UNIX - это программа, выполняемая в собственном виртуальном адресном пространстве. </a:t>
            </a:r>
          </a:p>
          <a:p>
            <a:pPr marL="174625" algn="just">
              <a:lnSpc>
                <a:spcPct val="120000"/>
              </a:lnSpc>
              <a:spcBef>
                <a:spcPts val="0"/>
              </a:spcBef>
            </a:pPr>
            <a:endParaRPr lang="ru-RU" altLang="ru-RU" sz="2200" dirty="0">
              <a:latin typeface="Verdana" panose="020B0604030504040204" pitchFamily="34" charset="0"/>
              <a:ea typeface="Verdana" panose="020B0604030504040204" pitchFamily="34" charset="0"/>
            </a:endParaRPr>
          </a:p>
          <a:p>
            <a:pPr marL="174625" algn="just">
              <a:lnSpc>
                <a:spcPct val="120000"/>
              </a:lnSpc>
              <a:spcBef>
                <a:spcPts val="0"/>
              </a:spcBef>
            </a:pPr>
            <a:r>
              <a:rPr lang="ru-RU" altLang="ru-RU" sz="2200" dirty="0">
                <a:latin typeface="Verdana" panose="020B0604030504040204" pitchFamily="34" charset="0"/>
                <a:ea typeface="Verdana" panose="020B0604030504040204" pitchFamily="34" charset="0"/>
              </a:rPr>
              <a:t>Когда пользователь входит в систему, автоматически создается процесс, в котором выполняется программа командного интерпретатора. </a:t>
            </a:r>
          </a:p>
          <a:p>
            <a:pPr marL="174625" algn="just">
              <a:lnSpc>
                <a:spcPct val="120000"/>
              </a:lnSpc>
              <a:spcBef>
                <a:spcPts val="0"/>
              </a:spcBef>
            </a:pPr>
            <a:endParaRPr lang="ru-RU" altLang="ru-RU" sz="2200" dirty="0">
              <a:latin typeface="Verdana" panose="020B0604030504040204" pitchFamily="34" charset="0"/>
              <a:ea typeface="Verdana" panose="020B0604030504040204" pitchFamily="34" charset="0"/>
            </a:endParaRPr>
          </a:p>
          <a:p>
            <a:pPr marL="174625" algn="just">
              <a:lnSpc>
                <a:spcPct val="120000"/>
              </a:lnSpc>
              <a:spcBef>
                <a:spcPts val="0"/>
              </a:spcBef>
            </a:pPr>
            <a:r>
              <a:rPr lang="ru-RU" altLang="ru-RU" sz="2200" dirty="0">
                <a:latin typeface="Verdana" panose="020B0604030504040204" pitchFamily="34" charset="0"/>
                <a:ea typeface="Verdana" panose="020B0604030504040204" pitchFamily="34" charset="0"/>
              </a:rPr>
              <a:t>Если командному интерпретатору встречается команда, соответствующая выполняемому файлу, то он создает новый процесс и запускает в нем соответствующую программу, начиная с функции </a:t>
            </a:r>
            <a:r>
              <a:rPr lang="ru-RU" altLang="ru-RU" sz="2200" dirty="0" err="1">
                <a:latin typeface="Verdana" panose="020B0604030504040204" pitchFamily="34" charset="0"/>
                <a:ea typeface="Verdana" panose="020B0604030504040204" pitchFamily="34" charset="0"/>
              </a:rPr>
              <a:t>main</a:t>
            </a:r>
            <a:r>
              <a:rPr lang="ru-RU" altLang="ru-RU" sz="2200" dirty="0">
                <a:latin typeface="Verdana" panose="020B0604030504040204" pitchFamily="34" charset="0"/>
                <a:ea typeface="Verdana" panose="020B0604030504040204" pitchFamily="34" charset="0"/>
              </a:rPr>
              <a:t>. </a:t>
            </a:r>
            <a:endParaRPr lang="ru-RU" altLang="ru-RU" sz="2000" dirty="0">
              <a:latin typeface="Verdana" panose="020B0604030504040204" pitchFamily="34" charset="0"/>
              <a:ea typeface="Verdana" panose="020B0604030504040204" pitchFamily="34" charset="0"/>
            </a:endParaRPr>
          </a:p>
        </p:txBody>
      </p:sp>
      <p:pic>
        <p:nvPicPr>
          <p:cNvPr id="7" name="Рисунок 6">
            <a:extLst>
              <a:ext uri="{FF2B5EF4-FFF2-40B4-BE49-F238E27FC236}">
                <a16:creationId xmlns:a16="http://schemas.microsoft.com/office/drawing/2014/main" id="{D138FC10-1BCB-45AE-9E2A-09902B7F73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8194" y="41050"/>
            <a:ext cx="1636913" cy="123958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B226DA12-156D-48D2-9610-2C8BB74E4296}"/>
              </a:ext>
            </a:extLst>
          </p:cNvPr>
          <p:cNvSpPr>
            <a:spLocks noGrp="1" noChangeArrowheads="1"/>
          </p:cNvSpPr>
          <p:nvPr>
            <p:ph type="subTitle" idx="1"/>
          </p:nvPr>
        </p:nvSpPr>
        <p:spPr>
          <a:xfrm>
            <a:off x="321425" y="631768"/>
            <a:ext cx="11870575" cy="6652952"/>
          </a:xfrm>
        </p:spPr>
        <p:txBody>
          <a:bodyPr>
            <a:normAutofit/>
          </a:bodyPr>
          <a:lstStyle/>
          <a:p>
            <a:pPr marL="0" lvl="3" algn="l">
              <a:lnSpc>
                <a:spcPct val="100000"/>
              </a:lnSpc>
              <a:spcBef>
                <a:spcPts val="0"/>
              </a:spcBef>
            </a:pPr>
            <a:r>
              <a:rPr lang="ru-RU" altLang="ru-RU" sz="2000" b="1" u="sng" dirty="0">
                <a:latin typeface="Verdana" panose="020B0604030504040204" pitchFamily="34" charset="0"/>
                <a:ea typeface="Verdana" panose="020B0604030504040204" pitchFamily="34" charset="0"/>
              </a:rPr>
              <a:t>Перенаправление ввода/вывода</a:t>
            </a:r>
          </a:p>
          <a:p>
            <a:pPr marL="174625" lvl="3">
              <a:lnSpc>
                <a:spcPct val="100000"/>
              </a:lnSpc>
              <a:spcBef>
                <a:spcPts val="0"/>
              </a:spcBef>
            </a:pPr>
            <a:endParaRPr lang="ru-RU" altLang="ru-RU" sz="2000" b="1"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Поскольку UNIX - это интерактивная система, то обычно программы вводят текстовые строки с терминала и выводят результирующие текстовые строки на экран терминала. Для того чтобы обеспечить более гибкое использование таких программ, желательно уметь обеспечить им ввод из файла или из вывода других программ и направить их вывод в файл или на ввод другим программам.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100" dirty="0">
                <a:solidFill>
                  <a:srgbClr val="FF0000"/>
                </a:solidFill>
                <a:latin typeface="Verdana" panose="020B0604030504040204" pitchFamily="34" charset="0"/>
                <a:ea typeface="Verdana" panose="020B0604030504040204" pitchFamily="34" charset="0"/>
              </a:rPr>
              <a:t>Реализация механизма основывается на свойствах ОС UNIX.</a:t>
            </a:r>
          </a:p>
          <a:p>
            <a:pPr algn="just">
              <a:lnSpc>
                <a:spcPct val="100000"/>
              </a:lnSpc>
              <a:spcBef>
                <a:spcPts val="0"/>
              </a:spcBef>
            </a:pPr>
            <a:endParaRPr lang="ru-RU" altLang="ru-RU" sz="2100" dirty="0">
              <a:solidFill>
                <a:srgbClr val="FF0000"/>
              </a:solidFill>
              <a:latin typeface="Verdana" panose="020B0604030504040204" pitchFamily="34" charset="0"/>
              <a:ea typeface="Verdana" panose="020B0604030504040204" pitchFamily="34" charset="0"/>
            </a:endParaRPr>
          </a:p>
          <a:p>
            <a:pPr algn="just">
              <a:lnSpc>
                <a:spcPct val="100000"/>
              </a:lnSpc>
              <a:spcBef>
                <a:spcPts val="0"/>
              </a:spcBef>
            </a:pPr>
            <a:r>
              <a:rPr lang="ru-RU" altLang="ru-RU" sz="2100" dirty="0">
                <a:latin typeface="Verdana" panose="020B0604030504040204" pitchFamily="34" charset="0"/>
                <a:ea typeface="Verdana" panose="020B0604030504040204" pitchFamily="34" charset="0"/>
              </a:rPr>
              <a:t>1 Любой ввод/вывод трактуется как ввод из некоторого файла и вывод в некоторый файл. Клавиатура и экран терминала тоже интерпретируются как файлы.</a:t>
            </a:r>
          </a:p>
          <a:p>
            <a:pPr algn="just">
              <a:lnSpc>
                <a:spcPct val="100000"/>
              </a:lnSpc>
              <a:spcBef>
                <a:spcPts val="0"/>
              </a:spcBef>
            </a:pPr>
            <a:endParaRPr lang="ru-RU" altLang="ru-RU" sz="21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100" dirty="0">
                <a:latin typeface="Verdana" panose="020B0604030504040204" pitchFamily="34" charset="0"/>
                <a:ea typeface="Verdana" panose="020B0604030504040204" pitchFamily="34" charset="0"/>
              </a:rPr>
              <a:t>2 Доступ к любому файлу производится через его дескриптор.</a:t>
            </a:r>
          </a:p>
          <a:p>
            <a:pPr algn="just">
              <a:lnSpc>
                <a:spcPct val="100000"/>
              </a:lnSpc>
              <a:spcBef>
                <a:spcPts val="0"/>
              </a:spcBef>
            </a:pPr>
            <a:endParaRPr lang="ru-RU" altLang="ru-RU" sz="21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100" dirty="0">
                <a:latin typeface="Verdana" panose="020B0604030504040204" pitchFamily="34" charset="0"/>
                <a:ea typeface="Verdana" panose="020B0604030504040204" pitchFamily="34" charset="0"/>
              </a:rPr>
              <a:t>3 Программа, запущенная в некотором процессе, "наследует" от породившего процесса все дескрипторы открытых файлов.</a:t>
            </a:r>
            <a:endParaRPr lang="ru-RU" altLang="ru-RU" sz="2000" dirty="0">
              <a:latin typeface="Verdana" panose="020B0604030504040204" pitchFamily="34" charset="0"/>
              <a:ea typeface="Verdana" panose="020B0604030504040204" pitchFamily="34" charset="0"/>
            </a:endParaRPr>
          </a:p>
        </p:txBody>
      </p:sp>
      <p:pic>
        <p:nvPicPr>
          <p:cNvPr id="7" name="Рисунок 6">
            <a:extLst>
              <a:ext uri="{FF2B5EF4-FFF2-40B4-BE49-F238E27FC236}">
                <a16:creationId xmlns:a16="http://schemas.microsoft.com/office/drawing/2014/main" id="{C27A993C-2B37-4CF5-A392-7A43461EED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3662" y="94272"/>
            <a:ext cx="1636913" cy="123958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AFDCCE85-1EB9-4AE6-9ADD-5B335EDE31AD}"/>
              </a:ext>
            </a:extLst>
          </p:cNvPr>
          <p:cNvSpPr>
            <a:spLocks noGrp="1" noChangeArrowheads="1"/>
          </p:cNvSpPr>
          <p:nvPr>
            <p:ph type="subTitle" idx="1"/>
          </p:nvPr>
        </p:nvSpPr>
        <p:spPr>
          <a:xfrm>
            <a:off x="421178" y="770110"/>
            <a:ext cx="11432771" cy="5184775"/>
          </a:xfrm>
        </p:spPr>
        <p:txBody>
          <a:bodyPr>
            <a:normAutofit/>
          </a:bodyPr>
          <a:lstStyle/>
          <a:p>
            <a:pPr algn="just"/>
            <a:r>
              <a:rPr lang="ru-RU" altLang="ru-RU" sz="2000" b="1" u="sng" dirty="0">
                <a:latin typeface="Verdana" panose="020B0604030504040204" pitchFamily="34" charset="0"/>
                <a:ea typeface="Verdana" panose="020B0604030504040204" pitchFamily="34" charset="0"/>
              </a:rPr>
              <a:t>Именованные программные каналы</a:t>
            </a:r>
          </a:p>
          <a:p>
            <a:pPr algn="just"/>
            <a:endParaRPr lang="ru-RU" altLang="ru-RU" sz="2000" b="1" u="sng"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Программный канал (</a:t>
            </a:r>
            <a:r>
              <a:rPr lang="ru-RU" altLang="ru-RU" sz="2000" dirty="0" err="1">
                <a:latin typeface="Verdana" panose="020B0604030504040204" pitchFamily="34" charset="0"/>
                <a:ea typeface="Verdana" panose="020B0604030504040204" pitchFamily="34" charset="0"/>
              </a:rPr>
              <a:t>pipe</a:t>
            </a:r>
            <a:r>
              <a:rPr lang="ru-RU" altLang="ru-RU" sz="2000" dirty="0">
                <a:latin typeface="Verdana" panose="020B0604030504040204" pitchFamily="34" charset="0"/>
                <a:ea typeface="Verdana" panose="020B0604030504040204" pitchFamily="34" charset="0"/>
              </a:rPr>
              <a:t>) - это одно из наиболее традиционных средств </a:t>
            </a:r>
            <a:r>
              <a:rPr lang="ru-RU" altLang="ru-RU" sz="2000" dirty="0" err="1">
                <a:latin typeface="Verdana" panose="020B0604030504040204" pitchFamily="34" charset="0"/>
                <a:ea typeface="Verdana" panose="020B0604030504040204" pitchFamily="34" charset="0"/>
              </a:rPr>
              <a:t>межпроцессных</a:t>
            </a:r>
            <a:r>
              <a:rPr lang="ru-RU" altLang="ru-RU" sz="2000" dirty="0">
                <a:latin typeface="Verdana" panose="020B0604030504040204" pitchFamily="34" charset="0"/>
                <a:ea typeface="Verdana" panose="020B0604030504040204" pitchFamily="34" charset="0"/>
              </a:rPr>
              <a:t> взаимодействий в ОС UNIX.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Неименованный программный</a:t>
            </a:r>
            <a:r>
              <a:rPr lang="ru-RU" altLang="ru-RU" sz="2000" dirty="0">
                <a:latin typeface="Verdana" panose="020B0604030504040204" pitchFamily="34" charset="0"/>
                <a:ea typeface="Verdana" panose="020B0604030504040204" pitchFamily="34" charset="0"/>
              </a:rPr>
              <a:t> </a:t>
            </a:r>
            <a:r>
              <a:rPr lang="ru-RU" altLang="ru-RU" sz="2000" b="1" i="1" dirty="0">
                <a:latin typeface="Verdana" panose="020B0604030504040204" pitchFamily="34" charset="0"/>
                <a:ea typeface="Verdana" panose="020B0604030504040204" pitchFamily="34" charset="0"/>
              </a:rPr>
              <a:t>канал</a:t>
            </a:r>
            <a:r>
              <a:rPr lang="ru-RU" altLang="ru-RU" sz="2000" dirty="0">
                <a:latin typeface="Verdana" panose="020B0604030504040204" pitchFamily="34" charset="0"/>
                <a:ea typeface="Verdana" panose="020B0604030504040204" pitchFamily="34" charset="0"/>
              </a:rPr>
              <a:t> создается процессом-предком, наследуется процессами-потомками, и обеспечивает тем самым возможность связи в иерархии порожденных процессов.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Именованному программному каналу</a:t>
            </a:r>
            <a:r>
              <a:rPr lang="ru-RU" altLang="ru-RU" sz="2000" dirty="0">
                <a:latin typeface="Verdana" panose="020B0604030504040204" pitchFamily="34" charset="0"/>
                <a:ea typeface="Verdana" panose="020B0604030504040204" pitchFamily="34" charset="0"/>
              </a:rPr>
              <a:t> обязательно соответствует элемент некоторого каталога и даже собственный i-узел. Другими словами, именованный программный канал выглядит как обычный файл, но не содержащий никаких данных до тех пор, пока некоторый процесс не выполнит в него запись.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p:txBody>
      </p:sp>
      <p:pic>
        <p:nvPicPr>
          <p:cNvPr id="7" name="Рисунок 6">
            <a:extLst>
              <a:ext uri="{FF2B5EF4-FFF2-40B4-BE49-F238E27FC236}">
                <a16:creationId xmlns:a16="http://schemas.microsoft.com/office/drawing/2014/main" id="{7EABA30B-97EA-47B8-8397-4F935BD07D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7036" y="150318"/>
            <a:ext cx="1636913" cy="123958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4666271F-091B-4382-A72D-EB516C385D8B}"/>
              </a:ext>
            </a:extLst>
          </p:cNvPr>
          <p:cNvSpPr>
            <a:spLocks noGrp="1" noChangeArrowheads="1"/>
          </p:cNvSpPr>
          <p:nvPr>
            <p:ph type="subTitle" idx="1"/>
          </p:nvPr>
        </p:nvSpPr>
        <p:spPr>
          <a:xfrm>
            <a:off x="371302" y="836612"/>
            <a:ext cx="11582399" cy="5184775"/>
          </a:xfrm>
        </p:spPr>
        <p:txBody>
          <a:bodyPr>
            <a:normAutofit/>
          </a:bodyPr>
          <a:lstStyle/>
          <a:p>
            <a:pPr marL="0" lvl="3" algn="just">
              <a:lnSpc>
                <a:spcPct val="100000"/>
              </a:lnSpc>
              <a:spcBef>
                <a:spcPts val="0"/>
              </a:spcBef>
            </a:pPr>
            <a:r>
              <a:rPr lang="ru-RU" altLang="ru-RU" sz="2000" b="1" u="sng" dirty="0">
                <a:latin typeface="Verdana" panose="020B0604030504040204" pitchFamily="34" charset="0"/>
                <a:ea typeface="Verdana" panose="020B0604030504040204" pitchFamily="34" charset="0"/>
              </a:rPr>
              <a:t>Драйверы устройств.</a:t>
            </a:r>
            <a:endParaRPr lang="ru-RU" altLang="ru-RU" sz="2000" b="1" dirty="0">
              <a:latin typeface="Verdana" panose="020B0604030504040204" pitchFamily="34" charset="0"/>
              <a:ea typeface="Verdana" panose="020B0604030504040204" pitchFamily="34" charset="0"/>
            </a:endParaRP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Драйвер устройства</a:t>
            </a:r>
            <a:r>
              <a:rPr lang="ru-RU" altLang="ru-RU" sz="2000" dirty="0">
                <a:latin typeface="Verdana" panose="020B0604030504040204" pitchFamily="34" charset="0"/>
                <a:ea typeface="Verdana" panose="020B0604030504040204" pitchFamily="34" charset="0"/>
              </a:rPr>
              <a:t> - это многовходовой программный модуль со своими статическими данными, который умеет инициировать работу с устройством, выполнять заказываемые пользователем обмены (на ввод или вывод данных), терминировать работу с устройством и обрабатывать прерывания от устройства.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dirty="0">
                <a:latin typeface="Verdana" panose="020B0604030504040204" pitchFamily="34" charset="0"/>
                <a:ea typeface="Verdana" panose="020B0604030504040204" pitchFamily="34" charset="0"/>
              </a:rPr>
              <a:t>Символьные драйверы </a:t>
            </a:r>
            <a:r>
              <a:rPr lang="ru-RU" altLang="ru-RU" sz="2000" dirty="0">
                <a:latin typeface="Verdana" panose="020B0604030504040204" pitchFamily="34" charset="0"/>
                <a:ea typeface="Verdana" panose="020B0604030504040204" pitchFamily="34" charset="0"/>
              </a:rPr>
              <a:t>являются простейшими и предназначаются для обслуживания устройств, которые реально ориентированы на прием или выдачу произвольных последовательностей байтов (например, простой).</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 </a:t>
            </a:r>
          </a:p>
        </p:txBody>
      </p:sp>
      <p:pic>
        <p:nvPicPr>
          <p:cNvPr id="7" name="Рисунок 6">
            <a:extLst>
              <a:ext uri="{FF2B5EF4-FFF2-40B4-BE49-F238E27FC236}">
                <a16:creationId xmlns:a16="http://schemas.microsoft.com/office/drawing/2014/main" id="{F925650C-A7A2-4ABD-A427-43FAA936D7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05152" y="147808"/>
            <a:ext cx="1636913" cy="1239584"/>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563D2C97-78DC-4BFC-83BB-D17632A7B777}"/>
              </a:ext>
            </a:extLst>
          </p:cNvPr>
          <p:cNvSpPr>
            <a:spLocks noGrp="1" noChangeArrowheads="1"/>
          </p:cNvSpPr>
          <p:nvPr>
            <p:ph type="subTitle" idx="1"/>
          </p:nvPr>
        </p:nvSpPr>
        <p:spPr>
          <a:xfrm>
            <a:off x="315883" y="1522907"/>
            <a:ext cx="11560233" cy="5184775"/>
          </a:xfrm>
        </p:spPr>
        <p:txBody>
          <a:bodyPr/>
          <a:lstStyle/>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Блочные драйверы</a:t>
            </a:r>
            <a:r>
              <a:rPr lang="ru-RU" altLang="ru-RU" sz="2000" dirty="0">
                <a:latin typeface="Verdana" panose="020B0604030504040204" pitchFamily="34" charset="0"/>
                <a:ea typeface="Verdana" panose="020B0604030504040204" pitchFamily="34" charset="0"/>
              </a:rPr>
              <a:t> работают с использованием возможностей системной буферизации блочных обменов ядра ОС UNIX. В число функций такого драйвера входит включение соответствующего блока данных в систему буферов ядра ОС UNIX и/или взятие содержимого буферной области в случае необходимости.</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Потоковые драйверы</a:t>
            </a:r>
            <a:r>
              <a:rPr lang="ru-RU" altLang="ru-RU" sz="2000" dirty="0">
                <a:latin typeface="Verdana" panose="020B0604030504040204" pitchFamily="34" charset="0"/>
                <a:ea typeface="Verdana" panose="020B0604030504040204" pitchFamily="34" charset="0"/>
              </a:rPr>
              <a:t>  - такой драйвер представляет собой конвейер модулей, обеспечивающий многоступенчатую обработку запросов пользователя. Потоковые драйверы в среде ОС UNIX в основном предназначены для реализации доступа к сетевым устройствам, которые должны работать в соответствии с многоуровневыми сетевыми протоколами.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endParaRPr lang="ru-RU" altLang="ru-RU" sz="2000" dirty="0">
              <a:latin typeface="Verdana" panose="020B0604030504040204" pitchFamily="34" charset="0"/>
              <a:ea typeface="Verdana" panose="020B0604030504040204" pitchFamily="34" charset="0"/>
            </a:endParaRPr>
          </a:p>
        </p:txBody>
      </p:sp>
      <p:pic>
        <p:nvPicPr>
          <p:cNvPr id="7" name="Рисунок 6">
            <a:extLst>
              <a:ext uri="{FF2B5EF4-FFF2-40B4-BE49-F238E27FC236}">
                <a16:creationId xmlns:a16="http://schemas.microsoft.com/office/drawing/2014/main" id="{E541056C-B37E-47C9-B3AA-595C9A4D20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6397" y="283323"/>
            <a:ext cx="1636913" cy="123958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2EE4E1FF-227C-434D-B72D-67C2FB0456F3}"/>
              </a:ext>
            </a:extLst>
          </p:cNvPr>
          <p:cNvSpPr>
            <a:spLocks noGrp="1" noChangeArrowheads="1"/>
          </p:cNvSpPr>
          <p:nvPr>
            <p:ph type="subTitle" idx="1"/>
          </p:nvPr>
        </p:nvSpPr>
        <p:spPr>
          <a:xfrm>
            <a:off x="260465" y="1041200"/>
            <a:ext cx="11671069" cy="5184775"/>
          </a:xfrm>
        </p:spPr>
        <p:txBody>
          <a:bodyPr>
            <a:normAutofit fontScale="92500"/>
          </a:bodyPr>
          <a:lstStyle/>
          <a:p>
            <a:pPr algn="just">
              <a:lnSpc>
                <a:spcPct val="100000"/>
              </a:lnSpc>
              <a:spcBef>
                <a:spcPts val="0"/>
              </a:spcBef>
              <a:defRPr/>
            </a:pPr>
            <a:r>
              <a:rPr lang="ru-RU" sz="2200" b="1" dirty="0">
                <a:latin typeface="Verdana" panose="020B0604030504040204" pitchFamily="34" charset="0"/>
                <a:ea typeface="Verdana" panose="020B0604030504040204" pitchFamily="34" charset="0"/>
              </a:rPr>
              <a:t>3 Структура системы</a:t>
            </a:r>
          </a:p>
          <a:p>
            <a:pPr algn="just">
              <a:lnSpc>
                <a:spcPct val="100000"/>
              </a:lnSpc>
              <a:spcBef>
                <a:spcPts val="0"/>
              </a:spcBef>
              <a:defRPr/>
            </a:pPr>
            <a:endParaRPr lang="ru-RU" sz="2200" dirty="0">
              <a:latin typeface="Verdana" panose="020B0604030504040204" pitchFamily="34" charset="0"/>
              <a:ea typeface="Verdana" panose="020B0604030504040204" pitchFamily="34" charset="0"/>
            </a:endParaRPr>
          </a:p>
          <a:p>
            <a:pPr algn="just">
              <a:lnSpc>
                <a:spcPct val="100000"/>
              </a:lnSpc>
              <a:spcBef>
                <a:spcPts val="0"/>
              </a:spcBef>
              <a:defRPr/>
            </a:pPr>
            <a:r>
              <a:rPr lang="ru-RU" sz="2200" dirty="0">
                <a:latin typeface="Verdana" panose="020B0604030504040204" pitchFamily="34" charset="0"/>
                <a:ea typeface="Verdana" panose="020B0604030504040204" pitchFamily="34" charset="0"/>
              </a:rPr>
              <a:t>Операционная система UNIX - это набор программ, который управляет компьютером, осуществляет связь между вами и компьютером и обеспечивает вас инструментальными средствами, чтобы помочь вам выполнить вашу работу. </a:t>
            </a:r>
          </a:p>
          <a:p>
            <a:pPr algn="just">
              <a:lnSpc>
                <a:spcPct val="100000"/>
              </a:lnSpc>
              <a:spcBef>
                <a:spcPts val="0"/>
              </a:spcBef>
              <a:defRPr/>
            </a:pPr>
            <a:endParaRPr lang="ru-RU" sz="2200" dirty="0">
              <a:latin typeface="Verdana" panose="020B0604030504040204" pitchFamily="34" charset="0"/>
              <a:ea typeface="Verdana" panose="020B0604030504040204" pitchFamily="34" charset="0"/>
            </a:endParaRPr>
          </a:p>
          <a:p>
            <a:pPr algn="just">
              <a:lnSpc>
                <a:spcPct val="100000"/>
              </a:lnSpc>
              <a:spcBef>
                <a:spcPts val="0"/>
              </a:spcBef>
              <a:defRPr/>
            </a:pPr>
            <a:r>
              <a:rPr lang="ru-RU" sz="2200" dirty="0">
                <a:latin typeface="Verdana" panose="020B0604030504040204" pitchFamily="34" charset="0"/>
                <a:ea typeface="Verdana" panose="020B0604030504040204" pitchFamily="34" charset="0"/>
              </a:rPr>
              <a:t>Разработанная, чтобы обеспечить легкость, эффективность и гибкость программного обеспечения, система UNIX имеет несколько </a:t>
            </a:r>
            <a:r>
              <a:rPr lang="ru-RU" sz="2200" dirty="0">
                <a:solidFill>
                  <a:srgbClr val="FF0000"/>
                </a:solidFill>
                <a:latin typeface="Verdana" panose="020B0604030504040204" pitchFamily="34" charset="0"/>
                <a:ea typeface="Verdana" panose="020B0604030504040204" pitchFamily="34" charset="0"/>
              </a:rPr>
              <a:t>полезных функций</a:t>
            </a:r>
            <a:r>
              <a:rPr lang="ru-RU" sz="2200" dirty="0">
                <a:latin typeface="Verdana" panose="020B0604030504040204" pitchFamily="34" charset="0"/>
                <a:ea typeface="Verdana" panose="020B0604030504040204" pitchFamily="34" charset="0"/>
              </a:rPr>
              <a:t>: </a:t>
            </a:r>
          </a:p>
          <a:p>
            <a:pPr>
              <a:lnSpc>
                <a:spcPct val="100000"/>
              </a:lnSpc>
              <a:spcBef>
                <a:spcPts val="0"/>
              </a:spcBef>
              <a:defRPr/>
            </a:pPr>
            <a:endParaRPr lang="ru-RU" sz="2200" b="1" i="1" u="sng" dirty="0">
              <a:latin typeface="Verdana" panose="020B0604030504040204" pitchFamily="34" charset="0"/>
              <a:ea typeface="Verdana" panose="020B0604030504040204" pitchFamily="34" charset="0"/>
            </a:endParaRPr>
          </a:p>
          <a:p>
            <a:pPr marL="342900" indent="-342900" algn="just">
              <a:lnSpc>
                <a:spcPct val="100000"/>
              </a:lnSpc>
              <a:spcBef>
                <a:spcPts val="0"/>
              </a:spcBef>
              <a:buFont typeface="Wingdings" pitchFamily="2" charset="2"/>
              <a:buChar char="v"/>
              <a:defRPr/>
            </a:pPr>
            <a:r>
              <a:rPr lang="ru-RU" sz="2200" b="1" i="1" dirty="0">
                <a:latin typeface="Verdana" panose="020B0604030504040204" pitchFamily="34" charset="0"/>
                <a:ea typeface="Verdana" panose="020B0604030504040204" pitchFamily="34" charset="0"/>
              </a:rPr>
              <a:t>основная цель системы</a:t>
            </a:r>
            <a:r>
              <a:rPr lang="ru-RU" sz="2200" dirty="0">
                <a:latin typeface="Verdana" panose="020B0604030504040204" pitchFamily="34" charset="0"/>
                <a:ea typeface="Verdana" panose="020B0604030504040204" pitchFamily="34" charset="0"/>
              </a:rPr>
              <a:t> - это выполнять широкий спектр заданий и программ; </a:t>
            </a:r>
          </a:p>
          <a:p>
            <a:pPr algn="just">
              <a:lnSpc>
                <a:spcPct val="100000"/>
              </a:lnSpc>
              <a:spcBef>
                <a:spcPts val="0"/>
              </a:spcBef>
              <a:defRPr/>
            </a:pPr>
            <a:endParaRPr lang="ru-RU" sz="2200" dirty="0">
              <a:latin typeface="Verdana" panose="020B0604030504040204" pitchFamily="34" charset="0"/>
              <a:ea typeface="Verdana" panose="020B0604030504040204" pitchFamily="34" charset="0"/>
            </a:endParaRPr>
          </a:p>
          <a:p>
            <a:pPr marL="342900" indent="-342900" algn="just">
              <a:lnSpc>
                <a:spcPct val="100000"/>
              </a:lnSpc>
              <a:spcBef>
                <a:spcPts val="0"/>
              </a:spcBef>
              <a:buFont typeface="Wingdings" pitchFamily="2" charset="2"/>
              <a:buChar char="v"/>
              <a:defRPr/>
            </a:pPr>
            <a:r>
              <a:rPr lang="ru-RU" sz="2200" b="1" i="1" dirty="0">
                <a:latin typeface="Verdana" panose="020B0604030504040204" pitchFamily="34" charset="0"/>
                <a:ea typeface="Verdana" panose="020B0604030504040204" pitchFamily="34" charset="0"/>
              </a:rPr>
              <a:t>интерактивное окружение</a:t>
            </a:r>
            <a:r>
              <a:rPr lang="ru-RU" sz="2200" dirty="0">
                <a:latin typeface="Verdana" panose="020B0604030504040204" pitchFamily="34" charset="0"/>
                <a:ea typeface="Verdana" panose="020B0604030504040204" pitchFamily="34" charset="0"/>
              </a:rPr>
              <a:t>, которое позволяет вам связываться напрямую с компьютером и получать немедленно ответы на ваши запросы и сообщения; </a:t>
            </a:r>
          </a:p>
          <a:p>
            <a:pPr algn="just">
              <a:lnSpc>
                <a:spcPct val="100000"/>
              </a:lnSpc>
              <a:spcBef>
                <a:spcPts val="0"/>
              </a:spcBef>
              <a:defRPr/>
            </a:pPr>
            <a:endParaRPr lang="ru-RU" sz="2200" dirty="0">
              <a:latin typeface="Verdana" panose="020B0604030504040204" pitchFamily="34" charset="0"/>
              <a:ea typeface="Verdana" panose="020B0604030504040204" pitchFamily="34" charset="0"/>
            </a:endParaRPr>
          </a:p>
          <a:p>
            <a:pPr algn="just" eaLnBrk="1" hangingPunct="1">
              <a:defRPr/>
            </a:pPr>
            <a:r>
              <a:rPr lang="en-US" sz="2000" dirty="0"/>
              <a:t>.</a:t>
            </a:r>
            <a:endParaRPr lang="ru-RU" sz="2000" dirty="0"/>
          </a:p>
        </p:txBody>
      </p:sp>
      <p:pic>
        <p:nvPicPr>
          <p:cNvPr id="7" name="Рисунок 6">
            <a:extLst>
              <a:ext uri="{FF2B5EF4-FFF2-40B4-BE49-F238E27FC236}">
                <a16:creationId xmlns:a16="http://schemas.microsoft.com/office/drawing/2014/main" id="{5DD775D7-75B7-4E62-9493-F5A911ABD7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4621" y="238252"/>
            <a:ext cx="1636913" cy="123958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35E2A3-912E-4C1E-B985-2FCC1AB606A5}"/>
              </a:ext>
            </a:extLst>
          </p:cNvPr>
          <p:cNvSpPr txBox="1"/>
          <p:nvPr/>
        </p:nvSpPr>
        <p:spPr>
          <a:xfrm>
            <a:off x="873477" y="922488"/>
            <a:ext cx="11054645" cy="2959080"/>
          </a:xfrm>
          <a:prstGeom prst="rect">
            <a:avLst/>
          </a:prstGeom>
          <a:noFill/>
        </p:spPr>
        <p:txBody>
          <a:bodyPr wrap="square">
            <a:spAutoFit/>
          </a:bodyPr>
          <a:lstStyle/>
          <a:p>
            <a:pPr>
              <a:lnSpc>
                <a:spcPct val="80000"/>
              </a:lnSpc>
              <a:spcBef>
                <a:spcPts val="1000"/>
              </a:spcBef>
              <a:defRPr/>
            </a:pPr>
            <a:r>
              <a:rPr lang="ru-RU" sz="2000" b="1" dirty="0">
                <a:effectLst>
                  <a:outerShdw blurRad="38100" dist="38100" dir="2700000" algn="tl">
                    <a:srgbClr val="FFFFFF"/>
                  </a:outerShdw>
                </a:effectLst>
                <a:latin typeface="Verdana" pitchFamily="34" charset="0"/>
              </a:rPr>
              <a:t>План </a:t>
            </a:r>
            <a:r>
              <a:rPr lang="en-US" sz="2000" b="1" dirty="0">
                <a:effectLst>
                  <a:outerShdw blurRad="38100" dist="38100" dir="2700000" algn="tl">
                    <a:srgbClr val="FFFFFF"/>
                  </a:outerShdw>
                </a:effectLst>
                <a:latin typeface="Verdana" pitchFamily="34" charset="0"/>
              </a:rPr>
              <a:t>:</a:t>
            </a:r>
            <a:endParaRPr lang="ru-RU" sz="2000" b="1" dirty="0">
              <a:effectLst>
                <a:outerShdw blurRad="38100" dist="38100" dir="2700000" algn="tl">
                  <a:srgbClr val="FFFFFF"/>
                </a:outerShdw>
              </a:effectLst>
              <a:latin typeface="Verdana" pitchFamily="34" charset="0"/>
            </a:endParaRPr>
          </a:p>
          <a:p>
            <a:pPr>
              <a:lnSpc>
                <a:spcPct val="80000"/>
              </a:lnSpc>
              <a:spcBef>
                <a:spcPts val="1000"/>
              </a:spcBef>
              <a:defRPr/>
            </a:pPr>
            <a:endParaRPr lang="ru-RU" sz="2000" b="1" dirty="0">
              <a:effectLst>
                <a:outerShdw blurRad="38100" dist="38100" dir="2700000" algn="tl">
                  <a:srgbClr val="FFFFFF"/>
                </a:outerShdw>
              </a:effectLst>
              <a:latin typeface="Verdana" pitchFamily="34" charset="0"/>
            </a:endParaRPr>
          </a:p>
          <a:p>
            <a:pPr>
              <a:lnSpc>
                <a:spcPct val="150000"/>
              </a:lnSpc>
              <a:defRPr/>
            </a:pPr>
            <a:r>
              <a:rPr lang="ru-RU" sz="2000" b="1" dirty="0">
                <a:effectLst>
                  <a:outerShdw blurRad="38100" dist="38100" dir="2700000" algn="tl">
                    <a:srgbClr val="FFFFFF"/>
                  </a:outerShdw>
                </a:effectLst>
                <a:latin typeface="Verdana" pitchFamily="34" charset="0"/>
              </a:rPr>
              <a:t>1 История </a:t>
            </a:r>
            <a:r>
              <a:rPr lang="ru-RU" sz="2000" b="1" kern="1200" dirty="0">
                <a:solidFill>
                  <a:schemeClr val="tx1"/>
                </a:solidFill>
                <a:latin typeface="Verdana" panose="020B0604030504040204" pitchFamily="34" charset="0"/>
                <a:ea typeface="Verdana" panose="020B0604030504040204" pitchFamily="34" charset="0"/>
                <a:cs typeface="+mn-cs"/>
              </a:rPr>
              <a:t>создания системы </a:t>
            </a:r>
            <a:r>
              <a:rPr lang="ru-RU" altLang="ru-RU" sz="2000" b="1" dirty="0">
                <a:latin typeface="Verdana" panose="020B0604030504040204" pitchFamily="34" charset="0"/>
                <a:ea typeface="Verdana" panose="020B0604030504040204" pitchFamily="34" charset="0"/>
              </a:rPr>
              <a:t>UNIX</a:t>
            </a:r>
            <a:endParaRPr lang="ru-RU" sz="2000" b="1" dirty="0">
              <a:latin typeface="Verdana" panose="020B0604030504040204" pitchFamily="34" charset="0"/>
              <a:ea typeface="Verdana" panose="020B0604030504040204" pitchFamily="34" charset="0"/>
            </a:endParaRPr>
          </a:p>
          <a:p>
            <a:pPr>
              <a:lnSpc>
                <a:spcPct val="150000"/>
              </a:lnSpc>
              <a:defRPr/>
            </a:pPr>
            <a:r>
              <a:rPr lang="ru-RU" altLang="ru-RU" sz="2000" b="1" dirty="0">
                <a:effectLst>
                  <a:outerShdw blurRad="38100" dist="38100" dir="2700000" algn="tl">
                    <a:srgbClr val="FFFFFF"/>
                  </a:outerShdw>
                </a:effectLst>
                <a:latin typeface="Verdana" pitchFamily="34" charset="0"/>
              </a:rPr>
              <a:t>2 Основные понятия, используемые в системе </a:t>
            </a:r>
            <a:r>
              <a:rPr lang="ru-RU" altLang="ru-RU" sz="2000" b="1" dirty="0">
                <a:latin typeface="Verdana" panose="020B0604030504040204" pitchFamily="34" charset="0"/>
                <a:ea typeface="Verdana" panose="020B0604030504040204" pitchFamily="34" charset="0"/>
              </a:rPr>
              <a:t>UNIX</a:t>
            </a:r>
            <a:endParaRPr lang="ru-RU" sz="2000" b="1" dirty="0">
              <a:latin typeface="Verdana" panose="020B0604030504040204" pitchFamily="34" charset="0"/>
              <a:ea typeface="Verdana" panose="020B0604030504040204" pitchFamily="34" charset="0"/>
            </a:endParaRPr>
          </a:p>
          <a:p>
            <a:pPr>
              <a:lnSpc>
                <a:spcPct val="150000"/>
              </a:lnSpc>
              <a:defRPr/>
            </a:pPr>
            <a:r>
              <a:rPr lang="ru-RU" sz="2000" b="1" dirty="0">
                <a:effectLst>
                  <a:outerShdw blurRad="38100" dist="38100" dir="2700000" algn="tl">
                    <a:srgbClr val="FFFFFF"/>
                  </a:outerShdw>
                </a:effectLst>
                <a:latin typeface="Verdana" pitchFamily="34" charset="0"/>
              </a:rPr>
              <a:t>3 </a:t>
            </a:r>
            <a:r>
              <a:rPr lang="ru-RU" sz="2000" b="1" dirty="0">
                <a:latin typeface="Verdana" panose="020B0604030504040204" pitchFamily="34" charset="0"/>
                <a:ea typeface="Verdana" panose="020B0604030504040204" pitchFamily="34" charset="0"/>
              </a:rPr>
              <a:t>Структура системы</a:t>
            </a:r>
            <a:endParaRPr lang="ru-RU" sz="2000" b="1" dirty="0">
              <a:effectLst>
                <a:outerShdw blurRad="38100" dist="38100" dir="2700000" algn="tl">
                  <a:srgbClr val="FFFFFF"/>
                </a:outerShdw>
              </a:effectLst>
              <a:latin typeface="Verdana" pitchFamily="34" charset="0"/>
            </a:endParaRPr>
          </a:p>
          <a:p>
            <a:pPr fontAlgn="base">
              <a:lnSpc>
                <a:spcPct val="150000"/>
              </a:lnSpc>
              <a:tabLst>
                <a:tab pos="609600" algn="l"/>
                <a:tab pos="6473825" algn="r"/>
              </a:tabLst>
              <a:defRPr/>
            </a:pPr>
            <a:endParaRPr lang="ru-RU" sz="2000" b="1" dirty="0">
              <a:effectLst>
                <a:outerShdw blurRad="38100" dist="38100" dir="2700000" algn="tl">
                  <a:srgbClr val="FFFFFF"/>
                </a:outerShdw>
              </a:effectLst>
              <a:latin typeface="Verdana" pitchFamily="34" charset="0"/>
            </a:endParaRPr>
          </a:p>
          <a:p>
            <a:pPr fontAlgn="base">
              <a:lnSpc>
                <a:spcPct val="150000"/>
              </a:lnSpc>
              <a:tabLst>
                <a:tab pos="609600" algn="l"/>
                <a:tab pos="6473825" algn="r"/>
              </a:tabLst>
              <a:defRPr/>
            </a:pPr>
            <a:endParaRPr lang="ru-RU" altLang="ru-RU" sz="2000" b="1" dirty="0">
              <a:effectLst>
                <a:outerShdw blurRad="38100" dist="38100" dir="2700000" algn="tl">
                  <a:srgbClr val="FFFFFF"/>
                </a:outerShdw>
              </a:effectLst>
              <a:latin typeface="Verdana" pitchFamily="34" charset="0"/>
            </a:endParaRPr>
          </a:p>
        </p:txBody>
      </p:sp>
      <p:pic>
        <p:nvPicPr>
          <p:cNvPr id="4" name="Рисунок 3">
            <a:extLst>
              <a:ext uri="{FF2B5EF4-FFF2-40B4-BE49-F238E27FC236}">
                <a16:creationId xmlns:a16="http://schemas.microsoft.com/office/drawing/2014/main" id="{18D9B1B6-AAB8-4540-BA91-D2C59C12AC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1357" y="218197"/>
            <a:ext cx="1636913" cy="1239584"/>
          </a:xfrm>
          <a:prstGeom prst="rect">
            <a:avLst/>
          </a:prstGeom>
        </p:spPr>
      </p:pic>
    </p:spTree>
    <p:extLst>
      <p:ext uri="{BB962C8B-B14F-4D97-AF65-F5344CB8AC3E}">
        <p14:creationId xmlns:p14="http://schemas.microsoft.com/office/powerpoint/2010/main" val="1145425265"/>
      </p:ext>
    </p:extLst>
  </p:cSld>
  <p:clrMapOvr>
    <a:masterClrMapping/>
  </p:clrMapOvr>
  <mc:AlternateContent xmlns:mc="http://schemas.openxmlformats.org/markup-compatibility/2006" xmlns:p14="http://schemas.microsoft.com/office/powerpoint/2010/main">
    <mc:Choice Requires="p14">
      <p:transition spd="slow" p14:dur="2000" advTm="23880"/>
    </mc:Choice>
    <mc:Fallback xmlns="">
      <p:transition spd="slow" advTm="2388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A3FE0FCB-9B94-42AD-AC6B-6D9BF81AFF27}"/>
              </a:ext>
            </a:extLst>
          </p:cNvPr>
          <p:cNvSpPr>
            <a:spLocks noGrp="1" noChangeArrowheads="1"/>
          </p:cNvSpPr>
          <p:nvPr>
            <p:ph type="subTitle" idx="1"/>
          </p:nvPr>
        </p:nvSpPr>
        <p:spPr>
          <a:xfrm>
            <a:off x="401728" y="1451294"/>
            <a:ext cx="11388543" cy="5184775"/>
          </a:xfrm>
        </p:spPr>
        <p:txBody>
          <a:bodyPr/>
          <a:lstStyle/>
          <a:p>
            <a:pPr marL="342900" indent="-342900" algn="just">
              <a:lnSpc>
                <a:spcPct val="100000"/>
              </a:lnSpc>
              <a:spcBef>
                <a:spcPts val="0"/>
              </a:spcBef>
              <a:buFont typeface="Wingdings" pitchFamily="2" charset="2"/>
              <a:buChar char="v"/>
              <a:defRPr/>
            </a:pPr>
            <a:r>
              <a:rPr lang="ru-RU" sz="2000" b="1" i="1" dirty="0">
                <a:latin typeface="Verdana" panose="020B0604030504040204" pitchFamily="34" charset="0"/>
                <a:ea typeface="Verdana" panose="020B0604030504040204" pitchFamily="34" charset="0"/>
              </a:rPr>
              <a:t>многопользовательское окружение</a:t>
            </a:r>
            <a:r>
              <a:rPr lang="ru-RU" sz="2000" dirty="0">
                <a:latin typeface="Verdana" panose="020B0604030504040204" pitchFamily="34" charset="0"/>
                <a:ea typeface="Verdana" panose="020B0604030504040204" pitchFamily="34" charset="0"/>
              </a:rPr>
              <a:t>, которое позволяет вам разделять ресурсы компьютера с другими пользователями без уменьшения производительности. Этот метод называется разделением времени. Система UNIX взаимодействует с пользователями поочередно, но так быстро, что кажется, что взаимодействует со всеми пользователями одновременно; </a:t>
            </a:r>
          </a:p>
          <a:p>
            <a:pPr algn="just">
              <a:lnSpc>
                <a:spcPct val="100000"/>
              </a:lnSpc>
              <a:spcBef>
                <a:spcPts val="0"/>
              </a:spcBef>
              <a:defRPr/>
            </a:pPr>
            <a:endParaRPr lang="ru-RU" sz="2000" dirty="0">
              <a:latin typeface="Verdana" panose="020B0604030504040204" pitchFamily="34" charset="0"/>
              <a:ea typeface="Verdana" panose="020B0604030504040204" pitchFamily="34" charset="0"/>
            </a:endParaRPr>
          </a:p>
          <a:p>
            <a:pPr marL="342900" indent="-342900" algn="just">
              <a:lnSpc>
                <a:spcPct val="100000"/>
              </a:lnSpc>
              <a:spcBef>
                <a:spcPts val="0"/>
              </a:spcBef>
              <a:buFont typeface="Wingdings" pitchFamily="2" charset="2"/>
              <a:buChar char="v"/>
              <a:defRPr/>
            </a:pPr>
            <a:r>
              <a:rPr lang="ru-RU" sz="2000" b="1" i="1" dirty="0">
                <a:latin typeface="Verdana" panose="020B0604030504040204" pitchFamily="34" charset="0"/>
                <a:ea typeface="Verdana" panose="020B0604030504040204" pitchFamily="34" charset="0"/>
              </a:rPr>
              <a:t>многозадачное окружение</a:t>
            </a:r>
            <a:r>
              <a:rPr lang="ru-RU" sz="2000" dirty="0">
                <a:latin typeface="Verdana" panose="020B0604030504040204" pitchFamily="34" charset="0"/>
                <a:ea typeface="Verdana" panose="020B0604030504040204" pitchFamily="34" charset="0"/>
              </a:rPr>
              <a:t>, которое позволяет вам выполнять более одного задания в одно и тоже время. </a:t>
            </a:r>
          </a:p>
          <a:p>
            <a:pPr algn="just" eaLnBrk="1" hangingPunct="1">
              <a:defRPr/>
            </a:pPr>
            <a:endParaRPr lang="ru-RU" sz="2000" dirty="0"/>
          </a:p>
        </p:txBody>
      </p:sp>
      <p:pic>
        <p:nvPicPr>
          <p:cNvPr id="7" name="Рисунок 6">
            <a:extLst>
              <a:ext uri="{FF2B5EF4-FFF2-40B4-BE49-F238E27FC236}">
                <a16:creationId xmlns:a16="http://schemas.microsoft.com/office/drawing/2014/main" id="{4E1A9437-715C-4EFC-97BD-574E3B235B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1982" y="211710"/>
            <a:ext cx="1636913" cy="1239584"/>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4CEBEAA9-002B-41AA-A19C-A0894CC29671}"/>
              </a:ext>
            </a:extLst>
          </p:cNvPr>
          <p:cNvSpPr>
            <a:spLocks noGrp="1" noChangeArrowheads="1"/>
          </p:cNvSpPr>
          <p:nvPr>
            <p:ph type="subTitle" idx="1"/>
          </p:nvPr>
        </p:nvSpPr>
        <p:spPr>
          <a:xfrm>
            <a:off x="410095" y="1085534"/>
            <a:ext cx="11499272" cy="5184775"/>
          </a:xfrm>
        </p:spPr>
        <p:txBody>
          <a:bodyPr/>
          <a:lstStyle/>
          <a:p>
            <a:pPr algn="just"/>
            <a:r>
              <a:rPr lang="ru-RU" altLang="ru-RU" sz="2000" b="1" u="sng" dirty="0">
                <a:solidFill>
                  <a:srgbClr val="FF0000"/>
                </a:solidFill>
                <a:latin typeface="Verdana" panose="020B0604030504040204" pitchFamily="34" charset="0"/>
                <a:ea typeface="Verdana" panose="020B0604030504040204" pitchFamily="34" charset="0"/>
              </a:rPr>
              <a:t>Система UNIX имеет 4 основных компонента: </a:t>
            </a:r>
          </a:p>
          <a:p>
            <a:pPr algn="just"/>
            <a:endParaRPr lang="ru-RU" altLang="ru-RU" sz="2000" b="1" dirty="0">
              <a:solidFill>
                <a:srgbClr val="FF0000"/>
              </a:solidFill>
              <a:latin typeface="Verdana" panose="020B0604030504040204" pitchFamily="34" charset="0"/>
              <a:ea typeface="Verdana" panose="020B0604030504040204" pitchFamily="34" charset="0"/>
            </a:endParaRPr>
          </a:p>
          <a:p>
            <a:pPr algn="just"/>
            <a:r>
              <a:rPr lang="ru-RU" altLang="ru-RU" sz="2000" b="1" i="1" u="sng" dirty="0">
                <a:latin typeface="Verdana" panose="020B0604030504040204" pitchFamily="34" charset="0"/>
                <a:ea typeface="Verdana" panose="020B0604030504040204" pitchFamily="34" charset="0"/>
              </a:rPr>
              <a:t>ядро</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это программа, которая образует ядро операционной системы; она координирует внутренние функции компьютера (такие как размещение системных ресурсов). Ядро работает невидимо для вас; </a:t>
            </a:r>
          </a:p>
          <a:p>
            <a:pPr algn="just"/>
            <a:endParaRPr lang="ru-RU" altLang="ru-RU" sz="2000" dirty="0">
              <a:latin typeface="Verdana" panose="020B0604030504040204" pitchFamily="34" charset="0"/>
              <a:ea typeface="Verdana" panose="020B0604030504040204" pitchFamily="34" charset="0"/>
            </a:endParaRPr>
          </a:p>
          <a:p>
            <a:pPr algn="just"/>
            <a:r>
              <a:rPr lang="ru-RU" altLang="ru-RU" sz="2000" b="1" i="1" u="sng" dirty="0" err="1">
                <a:latin typeface="Verdana" panose="020B0604030504040204" pitchFamily="34" charset="0"/>
                <a:ea typeface="Verdana" panose="020B0604030504040204" pitchFamily="34" charset="0"/>
              </a:rPr>
              <a:t>shell</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это программа, которая осуществляет связь между вами и ядром, интерпретируя и выполняя ваши команды. Так как она читает ваш ввод и посылает вам сообщения, то описывается как интерактивная; </a:t>
            </a:r>
          </a:p>
          <a:p>
            <a:pPr algn="just"/>
            <a:endParaRPr lang="ru-RU" altLang="ru-RU" sz="2000" b="1" i="1" u="sng" dirty="0"/>
          </a:p>
          <a:p>
            <a:pPr algn="just" eaLnBrk="1" hangingPunct="1"/>
            <a:endParaRPr lang="ru-RU" altLang="ru-RU" sz="2000" dirty="0"/>
          </a:p>
        </p:txBody>
      </p:sp>
      <p:pic>
        <p:nvPicPr>
          <p:cNvPr id="7" name="Рисунок 6">
            <a:extLst>
              <a:ext uri="{FF2B5EF4-FFF2-40B4-BE49-F238E27FC236}">
                <a16:creationId xmlns:a16="http://schemas.microsoft.com/office/drawing/2014/main" id="{84DBBCA0-C20E-4348-9748-D7AEA94E1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05221" y="422283"/>
            <a:ext cx="1636913" cy="123958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B948E0A8-4D93-4980-B067-61ED63DE190A}"/>
              </a:ext>
            </a:extLst>
          </p:cNvPr>
          <p:cNvSpPr>
            <a:spLocks noGrp="1" noChangeArrowheads="1"/>
          </p:cNvSpPr>
          <p:nvPr>
            <p:ph type="subTitle" idx="1"/>
          </p:nvPr>
        </p:nvSpPr>
        <p:spPr>
          <a:xfrm>
            <a:off x="410201" y="1507376"/>
            <a:ext cx="11255433" cy="5688418"/>
          </a:xfrm>
        </p:spPr>
        <p:txBody>
          <a:bodyPr/>
          <a:lstStyle/>
          <a:p>
            <a:pPr algn="just"/>
            <a:r>
              <a:rPr lang="ru-RU" altLang="ru-RU" sz="2000" b="1" i="1" u="sng" dirty="0" err="1">
                <a:latin typeface="Verdana" panose="020B0604030504040204" pitchFamily="34" charset="0"/>
                <a:ea typeface="Verdana" panose="020B0604030504040204" pitchFamily="34" charset="0"/>
              </a:rPr>
              <a:t>commands</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это имена программ, которые компьютер должен выполнить. Пакеты программ называются инструментальными средствами. </a:t>
            </a:r>
          </a:p>
          <a:p>
            <a:pPr algn="just"/>
            <a:r>
              <a:rPr lang="ru-RU" altLang="ru-RU" sz="2000" dirty="0">
                <a:latin typeface="Verdana" panose="020B0604030504040204" pitchFamily="34" charset="0"/>
                <a:ea typeface="Verdana" panose="020B0604030504040204" pitchFamily="34" charset="0"/>
              </a:rPr>
              <a:t>Система UNIX обеспечивает инструментальными средствами для таких заданий как создание и изменение текста, написание программ, развитие инструментария программного обеспечения, обмен информацией с другими посредством компьютера; </a:t>
            </a:r>
          </a:p>
          <a:p>
            <a:pPr algn="just"/>
            <a:endParaRPr lang="ru-RU" altLang="ru-RU" sz="2000" dirty="0">
              <a:latin typeface="Verdana" panose="020B0604030504040204" pitchFamily="34" charset="0"/>
              <a:ea typeface="Verdana" panose="020B0604030504040204" pitchFamily="34" charset="0"/>
            </a:endParaRPr>
          </a:p>
          <a:p>
            <a:pPr algn="just"/>
            <a:r>
              <a:rPr lang="ru-RU" altLang="ru-RU" sz="2000" b="1" i="1" u="sng" dirty="0" err="1">
                <a:latin typeface="Verdana" panose="020B0604030504040204" pitchFamily="34" charset="0"/>
                <a:ea typeface="Verdana" panose="020B0604030504040204" pitchFamily="34" charset="0"/>
              </a:rPr>
              <a:t>file</a:t>
            </a:r>
            <a:r>
              <a:rPr lang="ru-RU" altLang="ru-RU" sz="2000" b="1" i="1" u="sng" dirty="0">
                <a:latin typeface="Verdana" panose="020B0604030504040204" pitchFamily="34" charset="0"/>
                <a:ea typeface="Verdana" panose="020B0604030504040204" pitchFamily="34" charset="0"/>
              </a:rPr>
              <a:t> </a:t>
            </a:r>
            <a:r>
              <a:rPr lang="ru-RU" altLang="ru-RU" sz="2000" b="1" i="1" u="sng" dirty="0" err="1">
                <a:latin typeface="Verdana" panose="020B0604030504040204" pitchFamily="34" charset="0"/>
                <a:ea typeface="Verdana" panose="020B0604030504040204" pitchFamily="34" charset="0"/>
              </a:rPr>
              <a:t>system</a:t>
            </a:r>
            <a:r>
              <a:rPr lang="ru-RU" altLang="ru-RU" sz="2000" u="sng" dirty="0">
                <a:latin typeface="Verdana" panose="020B0604030504040204" pitchFamily="34" charset="0"/>
                <a:ea typeface="Verdana" panose="020B0604030504040204" pitchFamily="34" charset="0"/>
              </a:rPr>
              <a:t> –</a:t>
            </a:r>
            <a:r>
              <a:rPr lang="ru-RU" altLang="ru-RU" sz="2000" dirty="0">
                <a:latin typeface="Verdana" panose="020B0604030504040204" pitchFamily="34" charset="0"/>
                <a:ea typeface="Verdana" panose="020B0604030504040204" pitchFamily="34" charset="0"/>
              </a:rPr>
              <a:t> файловая система - это набор всех файлов, возможных для вашего компьютера. </a:t>
            </a:r>
          </a:p>
          <a:p>
            <a:pPr algn="just"/>
            <a:r>
              <a:rPr lang="ru-RU" altLang="ru-RU" sz="2000" dirty="0">
                <a:latin typeface="Verdana" panose="020B0604030504040204" pitchFamily="34" charset="0"/>
                <a:ea typeface="Verdana" panose="020B0604030504040204" pitchFamily="34" charset="0"/>
              </a:rPr>
              <a:t>Она помогает вам легко сохранять и отыскивать информацию. </a:t>
            </a:r>
          </a:p>
          <a:p>
            <a:pPr algn="just" eaLnBrk="1" hangingPunct="1"/>
            <a:endParaRPr lang="ru-RU" altLang="ru-RU" sz="2000" dirty="0"/>
          </a:p>
        </p:txBody>
      </p:sp>
      <p:pic>
        <p:nvPicPr>
          <p:cNvPr id="7" name="Рисунок 6">
            <a:extLst>
              <a:ext uri="{FF2B5EF4-FFF2-40B4-BE49-F238E27FC236}">
                <a16:creationId xmlns:a16="http://schemas.microsoft.com/office/drawing/2014/main" id="{8B05C2A8-7791-4E89-8BC4-A404B0E519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0955" y="151988"/>
            <a:ext cx="1636913" cy="1239584"/>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A8D8787C-E0C6-423A-9910-01484452F519}"/>
              </a:ext>
            </a:extLst>
          </p:cNvPr>
          <p:cNvPicPr>
            <a:picLocks noGrp="1" noChangeAspect="1"/>
          </p:cNvPicPr>
          <p:nvPr>
            <p:ph idx="1"/>
          </p:nvPr>
        </p:nvPicPr>
        <p:blipFill>
          <a:blip r:embed="rId2"/>
          <a:stretch>
            <a:fillRect/>
          </a:stretch>
        </p:blipFill>
        <p:spPr>
          <a:xfrm>
            <a:off x="3883158" y="534113"/>
            <a:ext cx="3814428" cy="3485800"/>
          </a:xfrm>
        </p:spPr>
      </p:pic>
      <p:sp>
        <p:nvSpPr>
          <p:cNvPr id="7" name="TextBox 6">
            <a:extLst>
              <a:ext uri="{FF2B5EF4-FFF2-40B4-BE49-F238E27FC236}">
                <a16:creationId xmlns:a16="http://schemas.microsoft.com/office/drawing/2014/main" id="{B3B287FD-807C-41A8-AABC-B94BAE87B592}"/>
              </a:ext>
            </a:extLst>
          </p:cNvPr>
          <p:cNvSpPr txBox="1"/>
          <p:nvPr/>
        </p:nvSpPr>
        <p:spPr>
          <a:xfrm>
            <a:off x="2299855" y="4733781"/>
            <a:ext cx="7420493" cy="369332"/>
          </a:xfrm>
          <a:prstGeom prst="rect">
            <a:avLst/>
          </a:prstGeom>
          <a:noFill/>
        </p:spPr>
        <p:txBody>
          <a:bodyPr wrap="square">
            <a:spAutoFit/>
          </a:bodyPr>
          <a:lstStyle/>
          <a:p>
            <a:r>
              <a:rPr lang="ru-RU" dirty="0"/>
              <a:t>http://heap.altlinux.org/modules/unix_base_admin.dralex/ch01s02.html</a:t>
            </a:r>
          </a:p>
        </p:txBody>
      </p:sp>
      <p:sp>
        <p:nvSpPr>
          <p:cNvPr id="9" name="TextBox 8">
            <a:extLst>
              <a:ext uri="{FF2B5EF4-FFF2-40B4-BE49-F238E27FC236}">
                <a16:creationId xmlns:a16="http://schemas.microsoft.com/office/drawing/2014/main" id="{7E908FD2-698A-4952-A6D5-CB93E1A7E073}"/>
              </a:ext>
            </a:extLst>
          </p:cNvPr>
          <p:cNvSpPr txBox="1"/>
          <p:nvPr/>
        </p:nvSpPr>
        <p:spPr>
          <a:xfrm>
            <a:off x="1596043" y="4176792"/>
            <a:ext cx="9116291" cy="400110"/>
          </a:xfrm>
          <a:prstGeom prst="rect">
            <a:avLst/>
          </a:prstGeom>
          <a:noFill/>
        </p:spPr>
        <p:txBody>
          <a:bodyPr wrap="square">
            <a:spAutoFit/>
          </a:bodyPr>
          <a:lstStyle/>
          <a:p>
            <a:pPr algn="just"/>
            <a:r>
              <a:rPr lang="ru-RU" altLang="ru-RU" sz="2000" dirty="0">
                <a:latin typeface="Verdana" panose="020B0604030504040204" pitchFamily="34" charset="0"/>
                <a:ea typeface="Verdana" panose="020B0604030504040204" pitchFamily="34" charset="0"/>
              </a:rPr>
              <a:t>Рисунок 1 - </a:t>
            </a:r>
            <a:r>
              <a:rPr lang="ru-RU" sz="2000" dirty="0">
                <a:latin typeface="Verdana" panose="020B0604030504040204" pitchFamily="34" charset="0"/>
                <a:ea typeface="Verdana" panose="020B0604030504040204" pitchFamily="34" charset="0"/>
              </a:rPr>
              <a:t>Архитектура операционной системы </a:t>
            </a:r>
            <a:r>
              <a:rPr lang="en-US" sz="2000" dirty="0">
                <a:latin typeface="Verdana" panose="020B0604030504040204" pitchFamily="34" charset="0"/>
                <a:ea typeface="Verdana" panose="020B0604030504040204" pitchFamily="34" charset="0"/>
              </a:rPr>
              <a:t>UNIX</a:t>
            </a:r>
            <a:r>
              <a:rPr lang="ru-RU" altLang="ru-RU" sz="2000" dirty="0">
                <a:latin typeface="Verdana" panose="020B0604030504040204" pitchFamily="34" charset="0"/>
                <a:ea typeface="Verdana" panose="020B0604030504040204" pitchFamily="34" charset="0"/>
              </a:rPr>
              <a:t> </a:t>
            </a:r>
          </a:p>
        </p:txBody>
      </p:sp>
      <p:pic>
        <p:nvPicPr>
          <p:cNvPr id="11" name="Рисунок 10">
            <a:extLst>
              <a:ext uri="{FF2B5EF4-FFF2-40B4-BE49-F238E27FC236}">
                <a16:creationId xmlns:a16="http://schemas.microsoft.com/office/drawing/2014/main" id="{B82A748D-C9B4-46EA-906A-BBA965B5AC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53959" y="313015"/>
            <a:ext cx="1636913" cy="1239584"/>
          </a:xfrm>
          <a:prstGeom prst="rect">
            <a:avLst/>
          </a:prstGeom>
        </p:spPr>
      </p:pic>
    </p:spTree>
    <p:extLst>
      <p:ext uri="{BB962C8B-B14F-4D97-AF65-F5344CB8AC3E}">
        <p14:creationId xmlns:p14="http://schemas.microsoft.com/office/powerpoint/2010/main" val="25156148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FCFD2972-0164-40D7-9E29-10839716E59E}"/>
              </a:ext>
            </a:extLst>
          </p:cNvPr>
          <p:cNvSpPr>
            <a:spLocks noGrp="1" noChangeArrowheads="1"/>
          </p:cNvSpPr>
          <p:nvPr>
            <p:ph type="subTitle" idx="1"/>
          </p:nvPr>
        </p:nvSpPr>
        <p:spPr>
          <a:xfrm>
            <a:off x="426720" y="1196976"/>
            <a:ext cx="11526982" cy="5184775"/>
          </a:xfrm>
        </p:spPr>
        <p:txBody>
          <a:bodyPr/>
          <a:lstStyle/>
          <a:p>
            <a:pPr marL="0" lvl="3" algn="l">
              <a:lnSpc>
                <a:spcPct val="100000"/>
              </a:lnSpc>
              <a:spcBef>
                <a:spcPts val="0"/>
              </a:spcBef>
            </a:pPr>
            <a:r>
              <a:rPr lang="ru-RU" altLang="ru-RU" sz="2000" b="1" u="sng" dirty="0">
                <a:latin typeface="Verdana" panose="020B0604030504040204" pitchFamily="34" charset="0"/>
                <a:ea typeface="Verdana" panose="020B0604030504040204" pitchFamily="34" charset="0"/>
              </a:rPr>
              <a:t>Вызовы удаленных процедур (RPC).</a:t>
            </a:r>
            <a:endParaRPr lang="ru-RU" altLang="ru-RU" sz="2000" b="1"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 </a:t>
            </a: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Основными идеями механизма вызова удаленных процедур (RPC - Remote </a:t>
            </a:r>
            <a:r>
              <a:rPr lang="ru-RU" altLang="ru-RU" sz="2000" dirty="0" err="1">
                <a:latin typeface="Verdana" panose="020B0604030504040204" pitchFamily="34" charset="0"/>
                <a:ea typeface="Verdana" panose="020B0604030504040204" pitchFamily="34" charset="0"/>
              </a:rPr>
              <a:t>Procedure</a:t>
            </a:r>
            <a:r>
              <a:rPr lang="ru-RU" altLang="ru-RU" sz="2000" dirty="0">
                <a:latin typeface="Verdana" panose="020B0604030504040204" pitchFamily="34" charset="0"/>
                <a:ea typeface="Verdana" panose="020B0604030504040204" pitchFamily="34" charset="0"/>
              </a:rPr>
              <a:t> </a:t>
            </a:r>
            <a:r>
              <a:rPr lang="ru-RU" altLang="ru-RU" sz="2000" dirty="0" err="1">
                <a:latin typeface="Verdana" panose="020B0604030504040204" pitchFamily="34" charset="0"/>
                <a:ea typeface="Verdana" panose="020B0604030504040204" pitchFamily="34" charset="0"/>
              </a:rPr>
              <a:t>Calls</a:t>
            </a:r>
            <a:r>
              <a:rPr lang="ru-RU" altLang="ru-RU" sz="2000" dirty="0">
                <a:latin typeface="Verdana" panose="020B0604030504040204" pitchFamily="34" charset="0"/>
                <a:ea typeface="Verdana" panose="020B0604030504040204" pitchFamily="34" charset="0"/>
              </a:rPr>
              <a:t>) являются следующие: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(а) Во многих случаях взаимодействие процессов носит ярко выраженный асимметричный характер. Один из процессов ("клиент") запрашивает у другого процесса ("сервера") некоторую услугу (сервис) и не продолжает свое выполнение до тех пор, пока эта услуга не будет выполнена (и пока процесс-клиент не получит соответствующие результаты). </a:t>
            </a:r>
          </a:p>
          <a:p>
            <a:pPr algn="just"/>
            <a:endParaRPr lang="ru-RU" altLang="ru-RU" sz="2000" dirty="0"/>
          </a:p>
        </p:txBody>
      </p:sp>
      <p:pic>
        <p:nvPicPr>
          <p:cNvPr id="7" name="Рисунок 6">
            <a:extLst>
              <a:ext uri="{FF2B5EF4-FFF2-40B4-BE49-F238E27FC236}">
                <a16:creationId xmlns:a16="http://schemas.microsoft.com/office/drawing/2014/main" id="{0A200B9E-4D58-4BFD-9483-D2746A1B43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4349" y="333612"/>
            <a:ext cx="1636913" cy="1239584"/>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899843A1-669A-4628-B4AB-4E38ED6DF835}"/>
              </a:ext>
            </a:extLst>
          </p:cNvPr>
          <p:cNvSpPr>
            <a:spLocks noGrp="1" noChangeArrowheads="1"/>
          </p:cNvSpPr>
          <p:nvPr>
            <p:ph type="subTitle" idx="1"/>
          </p:nvPr>
        </p:nvSpPr>
        <p:spPr>
          <a:xfrm>
            <a:off x="343592" y="1479609"/>
            <a:ext cx="11504815" cy="5184775"/>
          </a:xfrm>
        </p:spPr>
        <p:txBody>
          <a:bodyPr/>
          <a:lstStyle/>
          <a:p>
            <a:pPr algn="just"/>
            <a:r>
              <a:rPr lang="ru-RU" altLang="ru-RU" sz="2000" dirty="0">
                <a:latin typeface="Verdana" panose="020B0604030504040204" pitchFamily="34" charset="0"/>
                <a:ea typeface="Verdana" panose="020B0604030504040204" pitchFamily="34" charset="0"/>
              </a:rPr>
              <a:t>(б) Свойства переносимости позволяют, в частности, предельно просто создавать "</a:t>
            </a:r>
            <a:r>
              <a:rPr lang="ru-RU" altLang="ru-RU" sz="2000" dirty="0" err="1">
                <a:latin typeface="Verdana" panose="020B0604030504040204" pitchFamily="34" charset="0"/>
                <a:ea typeface="Verdana" panose="020B0604030504040204" pitchFamily="34" charset="0"/>
              </a:rPr>
              <a:t>операционно</a:t>
            </a:r>
            <a:r>
              <a:rPr lang="ru-RU" altLang="ru-RU" sz="2000" dirty="0">
                <a:latin typeface="Verdana" panose="020B0604030504040204" pitchFamily="34" charset="0"/>
                <a:ea typeface="Verdana" panose="020B0604030504040204" pitchFamily="34" charset="0"/>
              </a:rPr>
              <a:t> однородные" сети, включающие разнородные компьютеры, однако, остается проблема разного представления данных в компьютерах разной архитектуры. </a:t>
            </a:r>
          </a:p>
          <a:p>
            <a:pPr algn="just"/>
            <a:endParaRPr lang="ru-RU" altLang="ru-RU" sz="2000" dirty="0">
              <a:latin typeface="Verdana" panose="020B0604030504040204" pitchFamily="34" charset="0"/>
              <a:ea typeface="Verdana" panose="020B0604030504040204" pitchFamily="34" charset="0"/>
            </a:endParaRPr>
          </a:p>
          <a:p>
            <a:pPr algn="just"/>
            <a:r>
              <a:rPr lang="ru-RU" altLang="ru-RU" sz="2000" dirty="0">
                <a:latin typeface="Verdana" panose="020B0604030504040204" pitchFamily="34" charset="0"/>
                <a:ea typeface="Verdana" panose="020B0604030504040204" pitchFamily="34" charset="0"/>
              </a:rPr>
              <a:t>Поэтому второй идеей RPC  является автоматическое обеспечение преобразования форматов данных при взаимодействии процессов, выполняющихся на разнородных компьютерах. </a:t>
            </a:r>
          </a:p>
          <a:p>
            <a:pPr algn="just"/>
            <a:endParaRPr lang="ru-RU" altLang="ru-RU" sz="2000" dirty="0"/>
          </a:p>
        </p:txBody>
      </p:sp>
      <p:pic>
        <p:nvPicPr>
          <p:cNvPr id="7" name="Рисунок 6">
            <a:extLst>
              <a:ext uri="{FF2B5EF4-FFF2-40B4-BE49-F238E27FC236}">
                <a16:creationId xmlns:a16="http://schemas.microsoft.com/office/drawing/2014/main" id="{71346C33-F8D8-4D8A-8F3B-574EA7A8E6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0557" y="105981"/>
            <a:ext cx="1636913" cy="1239584"/>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EE19E37-B0DC-4BCA-891D-CF8E6BF51F80}"/>
              </a:ext>
            </a:extLst>
          </p:cNvPr>
          <p:cNvSpPr txBox="1"/>
          <p:nvPr/>
        </p:nvSpPr>
        <p:spPr>
          <a:xfrm>
            <a:off x="526366" y="1345565"/>
            <a:ext cx="11139268" cy="3170099"/>
          </a:xfrm>
          <a:prstGeom prst="rect">
            <a:avLst/>
          </a:prstGeom>
          <a:noFill/>
        </p:spPr>
        <p:txBody>
          <a:bodyPr wrap="square">
            <a:spAutoFit/>
          </a:bodyPr>
          <a:lstStyle/>
          <a:p>
            <a:pPr marL="0" lvl="3" algn="just">
              <a:tabLst>
                <a:tab pos="548640" algn="l"/>
              </a:tabLst>
            </a:pPr>
            <a:r>
              <a:rPr lang="ru-RU" sz="2000" b="1" u="sng" dirty="0">
                <a:latin typeface="Verdana" panose="020B0604030504040204" pitchFamily="34" charset="0"/>
                <a:ea typeface="Verdana" panose="020B0604030504040204" pitchFamily="34" charset="0"/>
              </a:rPr>
              <a:t>Программные гнезда (</a:t>
            </a:r>
            <a:r>
              <a:rPr lang="ru-RU" sz="2000" b="1" u="sng" dirty="0" err="1">
                <a:latin typeface="Verdana" panose="020B0604030504040204" pitchFamily="34" charset="0"/>
                <a:ea typeface="Verdana" panose="020B0604030504040204" pitchFamily="34" charset="0"/>
              </a:rPr>
              <a:t>Sockets</a:t>
            </a:r>
            <a:r>
              <a:rPr lang="ru-RU" sz="2000" b="1" u="sng" dirty="0">
                <a:latin typeface="Verdana" panose="020B0604030504040204" pitchFamily="34" charset="0"/>
                <a:ea typeface="Verdana" panose="020B0604030504040204" pitchFamily="34" charset="0"/>
              </a:rPr>
              <a:t>).</a:t>
            </a:r>
          </a:p>
          <a:p>
            <a:pPr marL="0" lvl="3" algn="just">
              <a:tabLst>
                <a:tab pos="548640" algn="l"/>
              </a:tabLst>
            </a:pPr>
            <a:endParaRPr lang="ru-RU" sz="2000" b="1" u="sng" dirty="0">
              <a:latin typeface="Verdana" panose="020B0604030504040204" pitchFamily="34" charset="0"/>
              <a:ea typeface="Verdana" panose="020B0604030504040204" pitchFamily="34" charset="0"/>
            </a:endParaRPr>
          </a:p>
          <a:p>
            <a:pPr algn="just"/>
            <a:r>
              <a:rPr lang="ru-RU" sz="2000" dirty="0">
                <a:latin typeface="Verdana" panose="020B0604030504040204" pitchFamily="34" charset="0"/>
                <a:ea typeface="Verdana" panose="020B0604030504040204" pitchFamily="34" charset="0"/>
              </a:rPr>
              <a:t>Механизм программных гнезд (</a:t>
            </a:r>
            <a:r>
              <a:rPr lang="ru-RU" sz="2000" dirty="0" err="1">
                <a:latin typeface="Verdana" panose="020B0604030504040204" pitchFamily="34" charset="0"/>
                <a:ea typeface="Verdana" panose="020B0604030504040204" pitchFamily="34" charset="0"/>
              </a:rPr>
              <a:t>Sockets</a:t>
            </a:r>
            <a:r>
              <a:rPr lang="ru-RU" sz="2000" dirty="0">
                <a:latin typeface="Verdana" panose="020B0604030504040204" pitchFamily="34" charset="0"/>
                <a:ea typeface="Verdana" panose="020B0604030504040204" pitchFamily="34" charset="0"/>
              </a:rPr>
              <a:t>) реализован в качестве развитого средства </a:t>
            </a:r>
            <a:r>
              <a:rPr lang="ru-RU" sz="2000" dirty="0" err="1">
                <a:latin typeface="Verdana" panose="020B0604030504040204" pitchFamily="34" charset="0"/>
                <a:ea typeface="Verdana" panose="020B0604030504040204" pitchFamily="34" charset="0"/>
              </a:rPr>
              <a:t>межпроцессных</a:t>
            </a:r>
            <a:r>
              <a:rPr lang="ru-RU" sz="2000" dirty="0">
                <a:latin typeface="Verdana" panose="020B0604030504040204" pitchFamily="34" charset="0"/>
                <a:ea typeface="Verdana" panose="020B0604030504040204" pitchFamily="34" charset="0"/>
              </a:rPr>
              <a:t> взаимодействий. Это средство, вообще говоря, позволяет любому процессу обмениваться сообщениями с любым другим процессом, независимо от того, выполняются они на одном компьютере или на разных, соединенных сетью.</a:t>
            </a:r>
          </a:p>
          <a:p>
            <a:pPr algn="just"/>
            <a:endParaRPr lang="ru-RU" sz="2000" dirty="0">
              <a:latin typeface="Verdana" panose="020B0604030504040204" pitchFamily="34" charset="0"/>
              <a:ea typeface="Verdana" panose="020B0604030504040204" pitchFamily="34" charset="0"/>
            </a:endParaRPr>
          </a:p>
          <a:p>
            <a:pPr algn="just"/>
            <a:r>
              <a:rPr lang="ru-RU" sz="2000" dirty="0">
                <a:latin typeface="Verdana" panose="020B0604030504040204" pitchFamily="34" charset="0"/>
                <a:ea typeface="Verdana" panose="020B0604030504040204" pitchFamily="34" charset="0"/>
              </a:rPr>
              <a:t>Программные гнезда входят в число </a:t>
            </a:r>
            <a:r>
              <a:rPr lang="ru-RU" sz="2000" b="1" u="sng" dirty="0">
                <a:latin typeface="Verdana" panose="020B0604030504040204" pitchFamily="34" charset="0"/>
                <a:ea typeface="Verdana" panose="020B0604030504040204" pitchFamily="34" charset="0"/>
              </a:rPr>
              <a:t>обязательных компонентов стандартной среды ОС UNIX,</a:t>
            </a:r>
            <a:r>
              <a:rPr lang="ru-RU" sz="2000" dirty="0">
                <a:latin typeface="Verdana" panose="020B0604030504040204" pitchFamily="34" charset="0"/>
                <a:ea typeface="Verdana" panose="020B0604030504040204" pitchFamily="34" charset="0"/>
              </a:rPr>
              <a:t> однако реализуются в разных системах по-разному. </a:t>
            </a:r>
          </a:p>
        </p:txBody>
      </p:sp>
      <p:pic>
        <p:nvPicPr>
          <p:cNvPr id="3" name="Рисунок 2">
            <a:extLst>
              <a:ext uri="{FF2B5EF4-FFF2-40B4-BE49-F238E27FC236}">
                <a16:creationId xmlns:a16="http://schemas.microsoft.com/office/drawing/2014/main" id="{4A1E55A5-182C-4A6A-8497-23D0C6CC65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1944" y="311343"/>
            <a:ext cx="1636913" cy="1239584"/>
          </a:xfrm>
          <a:prstGeom prst="rect">
            <a:avLst/>
          </a:prstGeom>
        </p:spPr>
      </p:pic>
    </p:spTree>
    <p:extLst>
      <p:ext uri="{BB962C8B-B14F-4D97-AF65-F5344CB8AC3E}">
        <p14:creationId xmlns:p14="http://schemas.microsoft.com/office/powerpoint/2010/main" val="219857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EE19E37-B0DC-4BCA-891D-CF8E6BF51F80}"/>
              </a:ext>
            </a:extLst>
          </p:cNvPr>
          <p:cNvSpPr txBox="1"/>
          <p:nvPr/>
        </p:nvSpPr>
        <p:spPr>
          <a:xfrm>
            <a:off x="421071" y="1727951"/>
            <a:ext cx="11139268" cy="4401205"/>
          </a:xfrm>
          <a:prstGeom prst="rect">
            <a:avLst/>
          </a:prstGeom>
          <a:noFill/>
        </p:spPr>
        <p:txBody>
          <a:bodyPr wrap="square">
            <a:spAutoFit/>
          </a:bodyPr>
          <a:lstStyle/>
          <a:p>
            <a:pPr marL="0" lvl="3" algn="just">
              <a:tabLst>
                <a:tab pos="548640" algn="l"/>
              </a:tabLst>
            </a:pPr>
            <a:r>
              <a:rPr lang="ru-RU" sz="2000" dirty="0">
                <a:latin typeface="Verdana" panose="020B0604030504040204" pitchFamily="34" charset="0"/>
                <a:ea typeface="Verdana" panose="020B0604030504040204" pitchFamily="34" charset="0"/>
              </a:rPr>
              <a:t>В некоторых реализациях системы UNIX операционная система взаимодействует с собственной операционной системой, которая, в свою очередь, взаимодействует с аппаратурой и выполняет необходимые функции по обслуживанию системы. </a:t>
            </a:r>
          </a:p>
          <a:p>
            <a:pPr marL="0" lvl="3" algn="just">
              <a:tabLst>
                <a:tab pos="548640" algn="l"/>
              </a:tabLst>
            </a:pPr>
            <a:endParaRPr lang="ru-RU" sz="2000" dirty="0">
              <a:latin typeface="Verdana" panose="020B0604030504040204" pitchFamily="34" charset="0"/>
              <a:ea typeface="Verdana" panose="020B0604030504040204" pitchFamily="34" charset="0"/>
            </a:endParaRPr>
          </a:p>
          <a:p>
            <a:pPr marL="0" lvl="3" algn="just">
              <a:tabLst>
                <a:tab pos="548640" algn="l"/>
              </a:tabLst>
            </a:pPr>
            <a:r>
              <a:rPr lang="ru-RU" sz="2000" dirty="0">
                <a:latin typeface="Verdana" panose="020B0604030504040204" pitchFamily="34" charset="0"/>
                <a:ea typeface="Verdana" panose="020B0604030504040204" pitchFamily="34" charset="0"/>
              </a:rPr>
              <a:t>В таких реализациях допускается инсталляция других операционных систем с загрузкой под их управлением прикладных программ параллельно с системой UNIX. </a:t>
            </a:r>
          </a:p>
          <a:p>
            <a:pPr marL="0" lvl="3" algn="just">
              <a:tabLst>
                <a:tab pos="548640" algn="l"/>
              </a:tabLst>
            </a:pPr>
            <a:endParaRPr lang="ru-RU" sz="2000" dirty="0">
              <a:latin typeface="Verdana" panose="020B0604030504040204" pitchFamily="34" charset="0"/>
              <a:ea typeface="Verdana" panose="020B0604030504040204" pitchFamily="34" charset="0"/>
            </a:endParaRPr>
          </a:p>
          <a:p>
            <a:pPr marL="0" lvl="3" algn="just">
              <a:tabLst>
                <a:tab pos="548640" algn="l"/>
              </a:tabLst>
            </a:pPr>
            <a:r>
              <a:rPr lang="ru-RU" sz="2000" u="sng" dirty="0">
                <a:latin typeface="Verdana" panose="020B0604030504040204" pitchFamily="34" charset="0"/>
                <a:ea typeface="Verdana" panose="020B0604030504040204" pitchFamily="34" charset="0"/>
              </a:rPr>
              <a:t>Классическим примером подобной реализации</a:t>
            </a:r>
            <a:r>
              <a:rPr lang="ru-RU" sz="2000" dirty="0">
                <a:latin typeface="Verdana" panose="020B0604030504040204" pitchFamily="34" charset="0"/>
                <a:ea typeface="Verdana" panose="020B0604030504040204" pitchFamily="34" charset="0"/>
              </a:rPr>
              <a:t> явилась система MERT [</a:t>
            </a:r>
            <a:r>
              <a:rPr lang="ru-RU" sz="2000" dirty="0" err="1">
                <a:latin typeface="Verdana" panose="020B0604030504040204" pitchFamily="34" charset="0"/>
                <a:ea typeface="Verdana" panose="020B0604030504040204" pitchFamily="34" charset="0"/>
              </a:rPr>
              <a:t>Lycklama</a:t>
            </a:r>
            <a:r>
              <a:rPr lang="ru-RU" sz="2000" dirty="0">
                <a:latin typeface="Verdana" panose="020B0604030504040204" pitchFamily="34" charset="0"/>
                <a:ea typeface="Verdana" panose="020B0604030504040204" pitchFamily="34" charset="0"/>
              </a:rPr>
              <a:t> 78a]. Более новым примером могут служить реализации для компьютеров серии IBM 370 и UNIVAC 1100.</a:t>
            </a:r>
          </a:p>
          <a:p>
            <a:pPr marL="0" lvl="3" algn="just">
              <a:tabLst>
                <a:tab pos="548640" algn="l"/>
              </a:tabLst>
            </a:pPr>
            <a:endParaRPr lang="ru-RU" sz="2000" dirty="0">
              <a:latin typeface="Verdana" panose="020B0604030504040204" pitchFamily="34" charset="0"/>
              <a:ea typeface="Verdana" panose="020B0604030504040204" pitchFamily="34" charset="0"/>
            </a:endParaRPr>
          </a:p>
          <a:p>
            <a:pPr marL="0" lvl="3" algn="just">
              <a:tabLst>
                <a:tab pos="548640" algn="l"/>
              </a:tabLst>
            </a:pPr>
            <a:endParaRPr lang="ru-RU" sz="2000" dirty="0">
              <a:latin typeface="Verdana" panose="020B0604030504040204" pitchFamily="34" charset="0"/>
              <a:ea typeface="Verdana" panose="020B0604030504040204" pitchFamily="34" charset="0"/>
            </a:endParaRPr>
          </a:p>
        </p:txBody>
      </p:sp>
      <p:pic>
        <p:nvPicPr>
          <p:cNvPr id="3" name="Рисунок 2">
            <a:extLst>
              <a:ext uri="{FF2B5EF4-FFF2-40B4-BE49-F238E27FC236}">
                <a16:creationId xmlns:a16="http://schemas.microsoft.com/office/drawing/2014/main" id="{1C54AD7E-61A1-4E9C-9C05-0B5E5AEFE2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6858" y="239403"/>
            <a:ext cx="1636913" cy="1239584"/>
          </a:xfrm>
          <a:prstGeom prst="rect">
            <a:avLst/>
          </a:prstGeom>
        </p:spPr>
      </p:pic>
    </p:spTree>
    <p:extLst>
      <p:ext uri="{BB962C8B-B14F-4D97-AF65-F5344CB8AC3E}">
        <p14:creationId xmlns:p14="http://schemas.microsoft.com/office/powerpoint/2010/main" val="29281877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35E2A3-912E-4C1E-B985-2FCC1AB606A5}"/>
              </a:ext>
            </a:extLst>
          </p:cNvPr>
          <p:cNvSpPr txBox="1"/>
          <p:nvPr/>
        </p:nvSpPr>
        <p:spPr>
          <a:xfrm>
            <a:off x="873477" y="922488"/>
            <a:ext cx="11054645" cy="2959080"/>
          </a:xfrm>
          <a:prstGeom prst="rect">
            <a:avLst/>
          </a:prstGeom>
          <a:noFill/>
        </p:spPr>
        <p:txBody>
          <a:bodyPr wrap="square">
            <a:spAutoFit/>
          </a:bodyPr>
          <a:lstStyle/>
          <a:p>
            <a:pPr>
              <a:lnSpc>
                <a:spcPct val="80000"/>
              </a:lnSpc>
              <a:spcBef>
                <a:spcPts val="1000"/>
              </a:spcBef>
              <a:defRPr/>
            </a:pPr>
            <a:r>
              <a:rPr lang="ru-RU" sz="2000" b="1" dirty="0">
                <a:effectLst>
                  <a:outerShdw blurRad="38100" dist="38100" dir="2700000" algn="tl">
                    <a:srgbClr val="FFFFFF"/>
                  </a:outerShdw>
                </a:effectLst>
                <a:latin typeface="Verdana" pitchFamily="34" charset="0"/>
              </a:rPr>
              <a:t>Заключение </a:t>
            </a:r>
            <a:r>
              <a:rPr lang="en-US" sz="2000" b="1" dirty="0">
                <a:effectLst>
                  <a:outerShdw blurRad="38100" dist="38100" dir="2700000" algn="tl">
                    <a:srgbClr val="FFFFFF"/>
                  </a:outerShdw>
                </a:effectLst>
                <a:latin typeface="Verdana" pitchFamily="34" charset="0"/>
              </a:rPr>
              <a:t>:</a:t>
            </a:r>
            <a:endParaRPr lang="ru-RU" sz="2000" b="1" dirty="0">
              <a:effectLst>
                <a:outerShdw blurRad="38100" dist="38100" dir="2700000" algn="tl">
                  <a:srgbClr val="FFFFFF"/>
                </a:outerShdw>
              </a:effectLst>
              <a:latin typeface="Verdana" pitchFamily="34" charset="0"/>
            </a:endParaRPr>
          </a:p>
          <a:p>
            <a:pPr>
              <a:lnSpc>
                <a:spcPct val="80000"/>
              </a:lnSpc>
              <a:spcBef>
                <a:spcPts val="1000"/>
              </a:spcBef>
              <a:defRPr/>
            </a:pPr>
            <a:endParaRPr lang="ru-RU" sz="2000" b="1" dirty="0">
              <a:effectLst>
                <a:outerShdw blurRad="38100" dist="38100" dir="2700000" algn="tl">
                  <a:srgbClr val="FFFFFF"/>
                </a:outerShdw>
              </a:effectLst>
              <a:latin typeface="Verdana" pitchFamily="34" charset="0"/>
            </a:endParaRPr>
          </a:p>
          <a:p>
            <a:pPr>
              <a:lnSpc>
                <a:spcPct val="150000"/>
              </a:lnSpc>
              <a:defRPr/>
            </a:pPr>
            <a:r>
              <a:rPr lang="ru-RU" sz="2000" b="1" dirty="0">
                <a:effectLst>
                  <a:outerShdw blurRad="38100" dist="38100" dir="2700000" algn="tl">
                    <a:srgbClr val="FFFFFF"/>
                  </a:outerShdw>
                </a:effectLst>
                <a:latin typeface="Verdana" pitchFamily="34" charset="0"/>
              </a:rPr>
              <a:t>1 История </a:t>
            </a:r>
            <a:r>
              <a:rPr lang="ru-RU" sz="2000" b="1" kern="1200" dirty="0">
                <a:solidFill>
                  <a:schemeClr val="tx1"/>
                </a:solidFill>
                <a:latin typeface="Verdana" panose="020B0604030504040204" pitchFamily="34" charset="0"/>
                <a:ea typeface="Verdana" panose="020B0604030504040204" pitchFamily="34" charset="0"/>
                <a:cs typeface="+mn-cs"/>
              </a:rPr>
              <a:t>создания системы </a:t>
            </a:r>
            <a:r>
              <a:rPr lang="ru-RU" altLang="ru-RU" sz="2000" b="1" dirty="0">
                <a:latin typeface="Verdana" panose="020B0604030504040204" pitchFamily="34" charset="0"/>
                <a:ea typeface="Verdana" panose="020B0604030504040204" pitchFamily="34" charset="0"/>
              </a:rPr>
              <a:t>UNIX</a:t>
            </a:r>
            <a:endParaRPr lang="ru-RU" sz="2000" b="1" dirty="0">
              <a:latin typeface="Verdana" panose="020B0604030504040204" pitchFamily="34" charset="0"/>
              <a:ea typeface="Verdana" panose="020B0604030504040204" pitchFamily="34" charset="0"/>
            </a:endParaRPr>
          </a:p>
          <a:p>
            <a:pPr>
              <a:lnSpc>
                <a:spcPct val="150000"/>
              </a:lnSpc>
              <a:defRPr/>
            </a:pPr>
            <a:r>
              <a:rPr lang="ru-RU" altLang="ru-RU" sz="2000" b="1" dirty="0">
                <a:effectLst>
                  <a:outerShdw blurRad="38100" dist="38100" dir="2700000" algn="tl">
                    <a:srgbClr val="FFFFFF"/>
                  </a:outerShdw>
                </a:effectLst>
                <a:latin typeface="Verdana" pitchFamily="34" charset="0"/>
              </a:rPr>
              <a:t>2 Основные понятия, используемые в системе </a:t>
            </a:r>
            <a:r>
              <a:rPr lang="ru-RU" altLang="ru-RU" sz="2000" b="1" dirty="0">
                <a:latin typeface="Verdana" panose="020B0604030504040204" pitchFamily="34" charset="0"/>
                <a:ea typeface="Verdana" panose="020B0604030504040204" pitchFamily="34" charset="0"/>
              </a:rPr>
              <a:t>UNIX</a:t>
            </a:r>
            <a:endParaRPr lang="ru-RU" sz="2000" b="1" dirty="0">
              <a:latin typeface="Verdana" panose="020B0604030504040204" pitchFamily="34" charset="0"/>
              <a:ea typeface="Verdana" panose="020B0604030504040204" pitchFamily="34" charset="0"/>
            </a:endParaRPr>
          </a:p>
          <a:p>
            <a:pPr>
              <a:lnSpc>
                <a:spcPct val="150000"/>
              </a:lnSpc>
              <a:defRPr/>
            </a:pPr>
            <a:r>
              <a:rPr lang="ru-RU" sz="2000" b="1" dirty="0">
                <a:effectLst>
                  <a:outerShdw blurRad="38100" dist="38100" dir="2700000" algn="tl">
                    <a:srgbClr val="FFFFFF"/>
                  </a:outerShdw>
                </a:effectLst>
                <a:latin typeface="Verdana" pitchFamily="34" charset="0"/>
              </a:rPr>
              <a:t>3 </a:t>
            </a:r>
            <a:r>
              <a:rPr lang="ru-RU" sz="2000" b="1" dirty="0">
                <a:latin typeface="Verdana" panose="020B0604030504040204" pitchFamily="34" charset="0"/>
                <a:ea typeface="Verdana" panose="020B0604030504040204" pitchFamily="34" charset="0"/>
              </a:rPr>
              <a:t>Структура системы</a:t>
            </a:r>
            <a:endParaRPr lang="ru-RU" sz="2000" b="1" dirty="0">
              <a:effectLst>
                <a:outerShdw blurRad="38100" dist="38100" dir="2700000" algn="tl">
                  <a:srgbClr val="FFFFFF"/>
                </a:outerShdw>
              </a:effectLst>
              <a:latin typeface="Verdana" pitchFamily="34" charset="0"/>
            </a:endParaRPr>
          </a:p>
          <a:p>
            <a:pPr fontAlgn="base">
              <a:lnSpc>
                <a:spcPct val="150000"/>
              </a:lnSpc>
              <a:tabLst>
                <a:tab pos="609600" algn="l"/>
                <a:tab pos="6473825" algn="r"/>
              </a:tabLst>
              <a:defRPr/>
            </a:pPr>
            <a:endParaRPr lang="ru-RU" sz="2000" b="1" dirty="0">
              <a:effectLst>
                <a:outerShdw blurRad="38100" dist="38100" dir="2700000" algn="tl">
                  <a:srgbClr val="FFFFFF"/>
                </a:outerShdw>
              </a:effectLst>
              <a:latin typeface="Verdana" pitchFamily="34" charset="0"/>
            </a:endParaRPr>
          </a:p>
          <a:p>
            <a:pPr fontAlgn="base">
              <a:lnSpc>
                <a:spcPct val="150000"/>
              </a:lnSpc>
              <a:tabLst>
                <a:tab pos="609600" algn="l"/>
                <a:tab pos="6473825" algn="r"/>
              </a:tabLst>
              <a:defRPr/>
            </a:pPr>
            <a:endParaRPr lang="ru-RU" altLang="ru-RU" sz="2000" b="1" dirty="0">
              <a:effectLst>
                <a:outerShdw blurRad="38100" dist="38100" dir="2700000" algn="tl">
                  <a:srgbClr val="FFFFFF"/>
                </a:outerShdw>
              </a:effectLst>
              <a:latin typeface="Verdana" pitchFamily="34" charset="0"/>
            </a:endParaRPr>
          </a:p>
        </p:txBody>
      </p:sp>
      <p:pic>
        <p:nvPicPr>
          <p:cNvPr id="4" name="Рисунок 3">
            <a:extLst>
              <a:ext uri="{FF2B5EF4-FFF2-40B4-BE49-F238E27FC236}">
                <a16:creationId xmlns:a16="http://schemas.microsoft.com/office/drawing/2014/main" id="{18D9B1B6-AAB8-4540-BA91-D2C59C12AC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0844" y="302696"/>
            <a:ext cx="1636913" cy="1239584"/>
          </a:xfrm>
          <a:prstGeom prst="rect">
            <a:avLst/>
          </a:prstGeom>
        </p:spPr>
      </p:pic>
    </p:spTree>
    <p:extLst>
      <p:ext uri="{BB962C8B-B14F-4D97-AF65-F5344CB8AC3E}">
        <p14:creationId xmlns:p14="http://schemas.microsoft.com/office/powerpoint/2010/main" val="4063432889"/>
      </p:ext>
    </p:extLst>
  </p:cSld>
  <p:clrMapOvr>
    <a:masterClrMapping/>
  </p:clrMapOvr>
  <mc:AlternateContent xmlns:mc="http://schemas.openxmlformats.org/markup-compatibility/2006" xmlns:p14="http://schemas.microsoft.com/office/powerpoint/2010/main">
    <mc:Choice Requires="p14">
      <p:transition spd="slow" p14:dur="2000" advTm="23880"/>
    </mc:Choice>
    <mc:Fallback xmlns="">
      <p:transition spd="slow" advTm="2388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F8FE9D-E158-4443-92BD-0667E95ACE71}"/>
              </a:ext>
            </a:extLst>
          </p:cNvPr>
          <p:cNvSpPr txBox="1"/>
          <p:nvPr/>
        </p:nvSpPr>
        <p:spPr>
          <a:xfrm>
            <a:off x="972165" y="1836038"/>
            <a:ext cx="8587471" cy="509114"/>
          </a:xfrm>
          <a:prstGeom prst="rect">
            <a:avLst/>
          </a:prstGeom>
          <a:noFill/>
        </p:spPr>
        <p:txBody>
          <a:bodyPr wrap="square">
            <a:spAutoFit/>
          </a:bodyPr>
          <a:lstStyle/>
          <a:p>
            <a:pPr marL="270510" indent="317500" algn="ctr">
              <a:lnSpc>
                <a:spcPct val="125000"/>
              </a:lnSpc>
            </a:pPr>
            <a:r>
              <a:rPr lang="ru-RU" sz="2400" b="1" dirty="0">
                <a:effectLst>
                  <a:outerShdw blurRad="38100" dist="38100" dir="2700000" algn="tl">
                    <a:srgbClr val="FFFFFF"/>
                  </a:outerShdw>
                </a:effectLst>
                <a:latin typeface="Verdana" pitchFamily="34" charset="0"/>
              </a:rPr>
              <a:t>Спасибо за внимание!!!</a:t>
            </a:r>
            <a:endParaRPr lang="ru-RU" sz="2400" b="1" i="1" dirty="0">
              <a:latin typeface="Times New Roman" panose="02020603050405020304" pitchFamily="18" charset="0"/>
            </a:endParaRPr>
          </a:p>
        </p:txBody>
      </p:sp>
      <p:pic>
        <p:nvPicPr>
          <p:cNvPr id="5" name="Рисунок 4">
            <a:extLst>
              <a:ext uri="{FF2B5EF4-FFF2-40B4-BE49-F238E27FC236}">
                <a16:creationId xmlns:a16="http://schemas.microsoft.com/office/drawing/2014/main" id="{BACF88F1-AF64-4D77-8977-3859CE4893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5168" y="296839"/>
            <a:ext cx="1636913" cy="1239584"/>
          </a:xfrm>
          <a:prstGeom prst="rect">
            <a:avLst/>
          </a:prstGeom>
        </p:spPr>
      </p:pic>
    </p:spTree>
    <p:extLst>
      <p:ext uri="{BB962C8B-B14F-4D97-AF65-F5344CB8AC3E}">
        <p14:creationId xmlns:p14="http://schemas.microsoft.com/office/powerpoint/2010/main" val="2255635356"/>
      </p:ext>
    </p:extLst>
  </p:cSld>
  <p:clrMapOvr>
    <a:masterClrMapping/>
  </p:clrMapOvr>
  <mc:AlternateContent xmlns:mc="http://schemas.openxmlformats.org/markup-compatibility/2006" xmlns:p14="http://schemas.microsoft.com/office/powerpoint/2010/main">
    <mc:Choice Requires="p14">
      <p:transition spd="slow" p14:dur="2000" advTm="8044"/>
    </mc:Choice>
    <mc:Fallback xmlns="">
      <p:transition spd="slow" advTm="8044"/>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4DFC104-8DAD-45B6-894E-2D75F4FFF0DA}"/>
              </a:ext>
            </a:extLst>
          </p:cNvPr>
          <p:cNvSpPr txBox="1">
            <a:spLocks noChangeArrowheads="1"/>
          </p:cNvSpPr>
          <p:nvPr/>
        </p:nvSpPr>
        <p:spPr>
          <a:xfrm>
            <a:off x="500640" y="725083"/>
            <a:ext cx="11281265" cy="42481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itchFamily="2" charset="2"/>
              <a:buChar char="v"/>
              <a:defRPr/>
            </a:pPr>
            <a:endParaRPr lang="ru-RU" sz="900" dirty="0">
              <a:effectLst>
                <a:outerShdw blurRad="38100" dist="38100" dir="2700000" algn="tl">
                  <a:srgbClr val="FFFFFF"/>
                </a:outerShdw>
              </a:effectLst>
              <a:latin typeface="Verdana" pitchFamily="34" charset="0"/>
            </a:endParaRPr>
          </a:p>
          <a:p>
            <a:pPr>
              <a:lnSpc>
                <a:spcPct val="80000"/>
              </a:lnSpc>
              <a:buFont typeface="Wingdings" pitchFamily="2" charset="2"/>
              <a:buNone/>
              <a:defRPr/>
            </a:pPr>
            <a:r>
              <a:rPr lang="ru-RU" sz="2000" b="1" dirty="0">
                <a:effectLst>
                  <a:outerShdw blurRad="38100" dist="38100" dir="2700000" algn="tl">
                    <a:srgbClr val="FFFFFF"/>
                  </a:outerShdw>
                </a:effectLst>
                <a:latin typeface="Verdana" pitchFamily="34" charset="0"/>
              </a:rPr>
              <a:t>Рекомендуемая литература</a:t>
            </a:r>
          </a:p>
          <a:p>
            <a:pPr>
              <a:lnSpc>
                <a:spcPct val="80000"/>
              </a:lnSpc>
              <a:buFont typeface="Wingdings" pitchFamily="2" charset="2"/>
              <a:buNone/>
              <a:defRPr/>
            </a:pPr>
            <a:endParaRPr lang="ru-RU" sz="2000" b="1" dirty="0">
              <a:effectLst>
                <a:outerShdw blurRad="38100" dist="38100" dir="2700000" algn="tl">
                  <a:srgbClr val="FFFFFF"/>
                </a:outerShdw>
              </a:effectLst>
              <a:latin typeface="Verdana" pitchFamily="34" charset="0"/>
            </a:endParaRPr>
          </a:p>
          <a:p>
            <a:pPr marL="0" indent="0">
              <a:lnSpc>
                <a:spcPct val="80000"/>
              </a:lnSpc>
              <a:buNone/>
              <a:defRPr/>
            </a:pPr>
            <a:r>
              <a:rPr lang="ru-RU" sz="2000" b="1" dirty="0">
                <a:effectLst>
                  <a:outerShdw blurRad="38100" dist="38100" dir="2700000" algn="tl">
                    <a:srgbClr val="FFFFFF"/>
                  </a:outerShdw>
                </a:effectLst>
                <a:latin typeface="Verdana" pitchFamily="34" charset="0"/>
              </a:rPr>
              <a:t>1. </a:t>
            </a:r>
            <a:r>
              <a:rPr lang="ru-RU" sz="2000" b="1" dirty="0" err="1">
                <a:effectLst>
                  <a:outerShdw blurRad="38100" dist="38100" dir="2700000" algn="tl">
                    <a:srgbClr val="FFFFFF"/>
                  </a:outerShdw>
                </a:effectLst>
                <a:latin typeface="Verdana" pitchFamily="34" charset="0"/>
              </a:rPr>
              <a:t>Тенанбаум</a:t>
            </a:r>
            <a:r>
              <a:rPr lang="ru-RU" sz="2000" b="1" dirty="0">
                <a:effectLst>
                  <a:outerShdw blurRad="38100" dist="38100" dir="2700000" algn="tl">
                    <a:srgbClr val="FFFFFF"/>
                  </a:outerShdw>
                </a:effectLst>
                <a:latin typeface="Verdana" pitchFamily="34" charset="0"/>
              </a:rPr>
              <a:t> Э. Современные операционные системы. пер. с англ. 2-е изд. –СПБ.: Питер, 2015. – 1037с. </a:t>
            </a:r>
          </a:p>
          <a:p>
            <a:pPr>
              <a:lnSpc>
                <a:spcPct val="80000"/>
              </a:lnSpc>
              <a:defRPr/>
            </a:pPr>
            <a:endParaRPr lang="ru-RU" sz="2000" b="1" dirty="0">
              <a:effectLst>
                <a:outerShdw blurRad="38100" dist="38100" dir="2700000" algn="tl">
                  <a:srgbClr val="FFFFFF"/>
                </a:outerShdw>
              </a:effectLst>
              <a:latin typeface="Verdana" pitchFamily="34" charset="0"/>
            </a:endParaRPr>
          </a:p>
          <a:p>
            <a:pPr marL="0" indent="0">
              <a:lnSpc>
                <a:spcPct val="80000"/>
              </a:lnSpc>
              <a:buNone/>
              <a:defRPr/>
            </a:pPr>
            <a:r>
              <a:rPr lang="ru-RU" sz="2000" b="1" dirty="0">
                <a:effectLst>
                  <a:outerShdw blurRad="38100" dist="38100" dir="2700000" algn="tl">
                    <a:srgbClr val="FFFFFF"/>
                  </a:outerShdw>
                </a:effectLst>
                <a:latin typeface="Verdana" pitchFamily="34" charset="0"/>
              </a:rPr>
              <a:t>2. </a:t>
            </a:r>
            <a:r>
              <a:rPr lang="ru-RU" sz="2000" b="1" dirty="0" err="1">
                <a:effectLst>
                  <a:outerShdw blurRad="38100" dist="38100" dir="2700000" algn="tl">
                    <a:srgbClr val="FFFFFF"/>
                  </a:outerShdw>
                </a:effectLst>
                <a:latin typeface="Verdana" pitchFamily="34" charset="0"/>
              </a:rPr>
              <a:t>Олифер</a:t>
            </a:r>
            <a:r>
              <a:rPr lang="ru-RU" sz="2000" b="1" dirty="0">
                <a:effectLst>
                  <a:outerShdw blurRad="38100" dist="38100" dir="2700000" algn="tl">
                    <a:srgbClr val="FFFFFF"/>
                  </a:outerShdw>
                </a:effectLst>
                <a:latin typeface="Verdana" pitchFamily="34" charset="0"/>
              </a:rPr>
              <a:t> В.Г. </a:t>
            </a:r>
            <a:r>
              <a:rPr lang="ru-RU" sz="2000" b="1" dirty="0" err="1">
                <a:effectLst>
                  <a:outerShdw blurRad="38100" dist="38100" dir="2700000" algn="tl">
                    <a:srgbClr val="FFFFFF"/>
                  </a:outerShdw>
                </a:effectLst>
                <a:latin typeface="Verdana" pitchFamily="34" charset="0"/>
              </a:rPr>
              <a:t>Олифер</a:t>
            </a:r>
            <a:r>
              <a:rPr lang="ru-RU" sz="2000" b="1" dirty="0">
                <a:effectLst>
                  <a:outerShdw blurRad="38100" dist="38100" dir="2700000" algn="tl">
                    <a:srgbClr val="FFFFFF"/>
                  </a:outerShdw>
                </a:effectLst>
                <a:latin typeface="Verdana" pitchFamily="34" charset="0"/>
              </a:rPr>
              <a:t> Н.А. Сетевые операционные системы. СПБ.: Питер, 2016. – 538с.</a:t>
            </a:r>
          </a:p>
          <a:p>
            <a:pPr>
              <a:lnSpc>
                <a:spcPct val="80000"/>
              </a:lnSpc>
              <a:defRPr/>
            </a:pPr>
            <a:endParaRPr lang="ru-RU" sz="2000" b="1" dirty="0">
              <a:effectLst>
                <a:outerShdw blurRad="38100" dist="38100" dir="2700000" algn="tl">
                  <a:srgbClr val="FFFFFF"/>
                </a:outerShdw>
              </a:effectLst>
              <a:latin typeface="Verdana" pitchFamily="34" charset="0"/>
            </a:endParaRPr>
          </a:p>
          <a:p>
            <a:pPr marL="0" indent="0">
              <a:lnSpc>
                <a:spcPct val="80000"/>
              </a:lnSpc>
              <a:buNone/>
              <a:defRPr/>
            </a:pPr>
            <a:r>
              <a:rPr lang="ru-RU" sz="2000" b="1" dirty="0">
                <a:effectLst>
                  <a:outerShdw blurRad="38100" dist="38100" dir="2700000" algn="tl">
                    <a:srgbClr val="FFFFFF"/>
                  </a:outerShdw>
                </a:effectLst>
                <a:latin typeface="Verdana" pitchFamily="34" charset="0"/>
              </a:rPr>
              <a:t>3. </a:t>
            </a:r>
            <a:r>
              <a:rPr lang="ru-RU" sz="2000" b="1" dirty="0" err="1">
                <a:effectLst>
                  <a:outerShdw blurRad="38100" dist="38100" dir="2700000" algn="tl">
                    <a:srgbClr val="FFFFFF"/>
                  </a:outerShdw>
                </a:effectLst>
                <a:latin typeface="Verdana" pitchFamily="34" charset="0"/>
              </a:rPr>
              <a:t>Дейтел</a:t>
            </a:r>
            <a:r>
              <a:rPr lang="ru-RU" sz="2000" b="1" dirty="0">
                <a:effectLst>
                  <a:outerShdw blurRad="38100" dist="38100" dir="2700000" algn="tl">
                    <a:srgbClr val="FFFFFF"/>
                  </a:outerShdw>
                </a:effectLst>
                <a:latin typeface="Verdana" pitchFamily="34" charset="0"/>
              </a:rPr>
              <a:t> Х.М., </a:t>
            </a:r>
            <a:r>
              <a:rPr lang="ru-RU" sz="2000" b="1" dirty="0" err="1">
                <a:effectLst>
                  <a:outerShdw blurRad="38100" dist="38100" dir="2700000" algn="tl">
                    <a:srgbClr val="FFFFFF"/>
                  </a:outerShdw>
                </a:effectLst>
                <a:latin typeface="Verdana" pitchFamily="34" charset="0"/>
              </a:rPr>
              <a:t>Чофнес</a:t>
            </a:r>
            <a:r>
              <a:rPr lang="ru-RU" sz="2000" b="1" dirty="0">
                <a:effectLst>
                  <a:outerShdw blurRad="38100" dist="38100" dir="2700000" algn="tl">
                    <a:srgbClr val="FFFFFF"/>
                  </a:outerShdw>
                </a:effectLst>
                <a:latin typeface="Verdana" pitchFamily="34" charset="0"/>
              </a:rPr>
              <a:t> Р.Д. Операционные системы. пер. с англ. – М.: БИНОМ, 2016. – 704с.</a:t>
            </a:r>
          </a:p>
        </p:txBody>
      </p:sp>
      <p:pic>
        <p:nvPicPr>
          <p:cNvPr id="3" name="Рисунок 2">
            <a:extLst>
              <a:ext uri="{FF2B5EF4-FFF2-40B4-BE49-F238E27FC236}">
                <a16:creationId xmlns:a16="http://schemas.microsoft.com/office/drawing/2014/main" id="{C316755B-1D51-4148-BC24-63FFD990D1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93421" y="174302"/>
            <a:ext cx="1636913" cy="1239584"/>
          </a:xfrm>
          <a:prstGeom prst="rect">
            <a:avLst/>
          </a:prstGeom>
        </p:spPr>
      </p:pic>
    </p:spTree>
    <p:extLst>
      <p:ext uri="{BB962C8B-B14F-4D97-AF65-F5344CB8AC3E}">
        <p14:creationId xmlns:p14="http://schemas.microsoft.com/office/powerpoint/2010/main" val="166098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4ECD79CF-B272-40CD-8DEE-8759C1197232}"/>
              </a:ext>
            </a:extLst>
          </p:cNvPr>
          <p:cNvSpPr>
            <a:spLocks noGrp="1" noChangeArrowheads="1"/>
          </p:cNvSpPr>
          <p:nvPr>
            <p:ph type="subTitle" idx="1"/>
          </p:nvPr>
        </p:nvSpPr>
        <p:spPr>
          <a:xfrm>
            <a:off x="310343" y="1757709"/>
            <a:ext cx="11371811" cy="4968875"/>
          </a:xfrm>
        </p:spPr>
        <p:txBody>
          <a:bodyPr/>
          <a:lstStyle/>
          <a:p>
            <a:pPr algn="just" eaLnBrk="1" hangingPunct="1">
              <a:defRPr/>
            </a:pPr>
            <a:r>
              <a:rPr lang="ru-RU" sz="2000" dirty="0">
                <a:latin typeface="Verdana" panose="020B0604030504040204" pitchFamily="34" charset="0"/>
                <a:ea typeface="Verdana" panose="020B0604030504040204" pitchFamily="34" charset="0"/>
              </a:rPr>
              <a:t>Исторически системы реального времени создавались в эпоху расцвета и бума </a:t>
            </a:r>
            <a:r>
              <a:rPr lang="ru-RU" sz="2000" dirty="0" err="1">
                <a:latin typeface="Verdana" panose="020B0604030504040204" pitchFamily="34" charset="0"/>
                <a:ea typeface="Verdana" panose="020B0604030504040204" pitchFamily="34" charset="0"/>
              </a:rPr>
              <a:t>UNIX'а</a:t>
            </a:r>
            <a:r>
              <a:rPr lang="ru-RU" sz="2000" dirty="0">
                <a:latin typeface="Verdana" panose="020B0604030504040204" pitchFamily="34" charset="0"/>
                <a:ea typeface="Verdana" panose="020B0604030504040204" pitchFamily="34" charset="0"/>
              </a:rPr>
              <a:t> и поэтому многие из них содержат те или иные заимствования из этой красивой концепции операционный системы (пользовательский интерфейс, концепция процессов и т.д.). </a:t>
            </a:r>
          </a:p>
          <a:p>
            <a:pPr algn="just" eaLnBrk="1" hangingPunct="1">
              <a:defRPr/>
            </a:pPr>
            <a:endParaRPr lang="ru-RU" sz="2000" b="1" dirty="0">
              <a:effectLst>
                <a:outerShdw blurRad="38100" dist="38100" dir="2700000" algn="tl">
                  <a:srgbClr val="FFFFFF"/>
                </a:outerShdw>
              </a:effectLst>
              <a:latin typeface="Verdana" panose="020B0604030504040204" pitchFamily="34" charset="0"/>
              <a:ea typeface="Verdana" panose="020B0604030504040204" pitchFamily="34" charset="0"/>
            </a:endParaRPr>
          </a:p>
          <a:p>
            <a:pPr algn="just" eaLnBrk="1" hangingPunct="1">
              <a:defRPr/>
            </a:pPr>
            <a:r>
              <a:rPr lang="ru-RU" sz="2000" dirty="0" err="1">
                <a:latin typeface="Verdana" panose="020B0604030504040204" pitchFamily="34" charset="0"/>
                <a:ea typeface="Verdana" panose="020B0604030504040204" pitchFamily="34" charset="0"/>
              </a:rPr>
              <a:t>UNIX'ы</a:t>
            </a:r>
            <a:r>
              <a:rPr lang="ru-RU" sz="2000" dirty="0">
                <a:latin typeface="Verdana" panose="020B0604030504040204" pitchFamily="34" charset="0"/>
                <a:ea typeface="Verdana" panose="020B0604030504040204" pitchFamily="34" charset="0"/>
              </a:rPr>
              <a:t> реального времени не избавлены от следующих </a:t>
            </a:r>
            <a:r>
              <a:rPr lang="ru-RU" sz="2000" b="1" i="1" dirty="0">
                <a:latin typeface="Verdana" panose="020B0604030504040204" pitchFamily="34" charset="0"/>
                <a:ea typeface="Verdana" panose="020B0604030504040204" pitchFamily="34" charset="0"/>
              </a:rPr>
              <a:t>недостатков</a:t>
            </a:r>
            <a:r>
              <a:rPr lang="ru-RU" sz="2000" dirty="0">
                <a:latin typeface="Verdana" panose="020B0604030504040204" pitchFamily="34" charset="0"/>
                <a:ea typeface="Verdana" panose="020B0604030504040204" pitchFamily="34" charset="0"/>
              </a:rPr>
              <a:t>: системы реального времени получаются достаточно большими и реактивность их ниже, чем реактивность систем первых двух классов. Наиболее популярным представителем систем этого класса является операционная система реального времени </a:t>
            </a:r>
            <a:r>
              <a:rPr lang="ru-RU" sz="2000" dirty="0" err="1">
                <a:latin typeface="Verdana" panose="020B0604030504040204" pitchFamily="34" charset="0"/>
                <a:ea typeface="Verdana" panose="020B0604030504040204" pitchFamily="34" charset="0"/>
              </a:rPr>
              <a:t>Lynx</a:t>
            </a:r>
            <a:r>
              <a:rPr lang="ru-RU" sz="2000" dirty="0">
                <a:latin typeface="Verdana" panose="020B0604030504040204" pitchFamily="34" charset="0"/>
                <a:ea typeface="Verdana" panose="020B0604030504040204" pitchFamily="34" charset="0"/>
              </a:rPr>
              <a:t> OS.</a:t>
            </a:r>
          </a:p>
          <a:p>
            <a:pPr algn="just" eaLnBrk="1" hangingPunct="1">
              <a:defRPr/>
            </a:pPr>
            <a:endParaRPr lang="ru-RU" sz="2800" b="1" dirty="0">
              <a:effectLst>
                <a:outerShdw blurRad="38100" dist="38100" dir="2700000" algn="tl">
                  <a:srgbClr val="FFFFFF"/>
                </a:outerShdw>
              </a:effectLst>
              <a:latin typeface="Verdana" pitchFamily="34" charset="0"/>
            </a:endParaRPr>
          </a:p>
        </p:txBody>
      </p:sp>
      <p:sp>
        <p:nvSpPr>
          <p:cNvPr id="2060" name="Rectangle 12">
            <a:extLst>
              <a:ext uri="{FF2B5EF4-FFF2-40B4-BE49-F238E27FC236}">
                <a16:creationId xmlns:a16="http://schemas.microsoft.com/office/drawing/2014/main" id="{1DA940E6-D43B-49FC-98AC-C560D9AFF5AD}"/>
              </a:ext>
            </a:extLst>
          </p:cNvPr>
          <p:cNvSpPr>
            <a:spLocks noGrp="1" noChangeArrowheads="1"/>
          </p:cNvSpPr>
          <p:nvPr>
            <p:ph type="ctrTitle"/>
          </p:nvPr>
        </p:nvSpPr>
        <p:spPr>
          <a:xfrm>
            <a:off x="393469" y="1178560"/>
            <a:ext cx="8027987" cy="936625"/>
          </a:xfrm>
        </p:spPr>
        <p:txBody>
          <a:bodyPr>
            <a:normAutofit fontScale="90000"/>
          </a:bodyPr>
          <a:lstStyle/>
          <a:p>
            <a:pPr lvl="1">
              <a:defRPr/>
            </a:pPr>
            <a:br>
              <a:rPr lang="ru-RU" sz="2400" dirty="0">
                <a:solidFill>
                  <a:schemeClr val="tx1"/>
                </a:solidFill>
                <a:effectLst>
                  <a:outerShdw blurRad="38100" dist="38100" dir="2700000" algn="tl">
                    <a:srgbClr val="FFFFFF"/>
                  </a:outerShdw>
                </a:effectLst>
                <a:latin typeface="Verdana" pitchFamily="34" charset="0"/>
              </a:rPr>
            </a:br>
            <a:r>
              <a:rPr lang="ru-RU" sz="2200" b="1" kern="1200" dirty="0">
                <a:solidFill>
                  <a:schemeClr val="tx1"/>
                </a:solidFill>
                <a:latin typeface="Verdana" panose="020B0604030504040204" pitchFamily="34" charset="0"/>
                <a:ea typeface="Verdana" panose="020B0604030504040204" pitchFamily="34" charset="0"/>
                <a:cs typeface="+mn-cs"/>
              </a:rPr>
              <a:t>1 История </a:t>
            </a:r>
            <a:r>
              <a:rPr lang="ru-RU" sz="2400" b="1" kern="1200" dirty="0">
                <a:solidFill>
                  <a:schemeClr val="tx1"/>
                </a:solidFill>
                <a:latin typeface="Verdana" panose="020B0604030504040204" pitchFamily="34" charset="0"/>
                <a:ea typeface="Verdana" panose="020B0604030504040204" pitchFamily="34" charset="0"/>
                <a:cs typeface="+mn-cs"/>
              </a:rPr>
              <a:t>создания системы </a:t>
            </a:r>
            <a:r>
              <a:rPr lang="ru-RU" altLang="ru-RU" sz="2400" b="1" dirty="0">
                <a:latin typeface="Verdana" panose="020B0604030504040204" pitchFamily="34" charset="0"/>
                <a:ea typeface="Verdana" panose="020B0604030504040204" pitchFamily="34" charset="0"/>
              </a:rPr>
              <a:t>UNIX</a:t>
            </a:r>
            <a:br>
              <a:rPr lang="ru-RU" sz="2200" b="1" kern="1200" dirty="0">
                <a:solidFill>
                  <a:schemeClr val="tx1"/>
                </a:solidFill>
                <a:latin typeface="Verdana" panose="020B0604030504040204" pitchFamily="34" charset="0"/>
                <a:ea typeface="Verdana" panose="020B0604030504040204" pitchFamily="34" charset="0"/>
                <a:cs typeface="+mn-cs"/>
              </a:rPr>
            </a:br>
            <a:br>
              <a:rPr lang="ru-RU" sz="2200" b="1" kern="1200" dirty="0">
                <a:solidFill>
                  <a:schemeClr val="tx1"/>
                </a:solidFill>
                <a:latin typeface="Verdana" panose="020B0604030504040204" pitchFamily="34" charset="0"/>
                <a:ea typeface="Verdana" panose="020B0604030504040204" pitchFamily="34" charset="0"/>
                <a:cs typeface="+mn-cs"/>
              </a:rPr>
            </a:br>
            <a:br>
              <a:rPr lang="ru-RU" sz="1800" b="1" i="1" dirty="0">
                <a:effectLst/>
                <a:latin typeface="Times New Roman" panose="02020603050405020304" pitchFamily="18" charset="0"/>
              </a:rPr>
            </a:br>
            <a:br>
              <a:rPr lang="ru-RU" sz="1800" b="1" i="1" dirty="0">
                <a:effectLst/>
                <a:latin typeface="Times New Roman" panose="02020603050405020304" pitchFamily="18" charset="0"/>
              </a:rPr>
            </a:br>
            <a:endParaRPr lang="ru-RU" sz="2400" b="1" dirty="0">
              <a:solidFill>
                <a:schemeClr val="tx1"/>
              </a:solidFill>
              <a:effectLst>
                <a:outerShdw blurRad="38100" dist="38100" dir="2700000" algn="tl">
                  <a:srgbClr val="FFFFFF"/>
                </a:outerShdw>
              </a:effectLst>
              <a:latin typeface="Verdana" panose="020B0604030504040204" pitchFamily="34" charset="0"/>
              <a:ea typeface="Verdana" panose="020B0604030504040204" pitchFamily="34" charset="0"/>
            </a:endParaRPr>
          </a:p>
        </p:txBody>
      </p:sp>
      <p:pic>
        <p:nvPicPr>
          <p:cNvPr id="5" name="Рисунок 4">
            <a:extLst>
              <a:ext uri="{FF2B5EF4-FFF2-40B4-BE49-F238E27FC236}">
                <a16:creationId xmlns:a16="http://schemas.microsoft.com/office/drawing/2014/main" id="{E631E1C0-0E9E-4AA0-AF32-C6D0782C73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4259" y="228551"/>
            <a:ext cx="1636913" cy="123958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B0FD9CCF-67EE-4E62-A282-89798716A285}"/>
              </a:ext>
            </a:extLst>
          </p:cNvPr>
          <p:cNvSpPr>
            <a:spLocks noGrp="1" noChangeArrowheads="1"/>
          </p:cNvSpPr>
          <p:nvPr>
            <p:ph type="subTitle" idx="1"/>
          </p:nvPr>
        </p:nvSpPr>
        <p:spPr>
          <a:xfrm>
            <a:off x="459969" y="1584298"/>
            <a:ext cx="10845338" cy="5184775"/>
          </a:xfrm>
        </p:spPr>
        <p:txBody>
          <a:bodyPr/>
          <a:lstStyle/>
          <a:p>
            <a:pPr algn="just" eaLnBrk="1" hangingPunct="1">
              <a:lnSpc>
                <a:spcPct val="100000"/>
              </a:lnSpc>
              <a:spcBef>
                <a:spcPts val="0"/>
              </a:spcBef>
              <a:defRPr/>
            </a:pPr>
            <a:r>
              <a:rPr lang="ru-RU" sz="2000" dirty="0">
                <a:latin typeface="Verdana" panose="020B0604030504040204" pitchFamily="34" charset="0"/>
                <a:ea typeface="Verdana" panose="020B0604030504040204" pitchFamily="34" charset="0"/>
              </a:rPr>
              <a:t>В 1965 году фирма </a:t>
            </a:r>
            <a:r>
              <a:rPr lang="ru-RU" sz="2000" dirty="0" err="1">
                <a:latin typeface="Verdana" panose="020B0604030504040204" pitchFamily="34" charset="0"/>
                <a:ea typeface="Verdana" panose="020B0604030504040204" pitchFamily="34" charset="0"/>
              </a:rPr>
              <a:t>Bell</a:t>
            </a:r>
            <a:r>
              <a:rPr lang="ru-RU" sz="2000" dirty="0">
                <a:latin typeface="Verdana" panose="020B0604030504040204" pitchFamily="34" charset="0"/>
                <a:ea typeface="Verdana" panose="020B0604030504040204" pitchFamily="34" charset="0"/>
              </a:rPr>
              <a:t> </a:t>
            </a:r>
            <a:r>
              <a:rPr lang="ru-RU" sz="2000" dirty="0" err="1">
                <a:latin typeface="Verdana" panose="020B0604030504040204" pitchFamily="34" charset="0"/>
                <a:ea typeface="Verdana" panose="020B0604030504040204" pitchFamily="34" charset="0"/>
              </a:rPr>
              <a:t>Telephone</a:t>
            </a:r>
            <a:r>
              <a:rPr lang="ru-RU" sz="2000" dirty="0">
                <a:latin typeface="Verdana" panose="020B0604030504040204" pitchFamily="34" charset="0"/>
                <a:ea typeface="Verdana" panose="020B0604030504040204" pitchFamily="34" charset="0"/>
              </a:rPr>
              <a:t> </a:t>
            </a:r>
            <a:r>
              <a:rPr lang="ru-RU" sz="2000" dirty="0" err="1">
                <a:latin typeface="Verdana" panose="020B0604030504040204" pitchFamily="34" charset="0"/>
                <a:ea typeface="Verdana" panose="020B0604030504040204" pitchFamily="34" charset="0"/>
              </a:rPr>
              <a:t>Laboratories</a:t>
            </a:r>
            <a:r>
              <a:rPr lang="ru-RU" sz="2000" dirty="0">
                <a:latin typeface="Verdana" panose="020B0604030504040204" pitchFamily="34" charset="0"/>
                <a:ea typeface="Verdana" panose="020B0604030504040204" pitchFamily="34" charset="0"/>
              </a:rPr>
              <a:t>, объединив свои усилия с компанией </a:t>
            </a:r>
            <a:r>
              <a:rPr lang="ru-RU" sz="2000" dirty="0" err="1">
                <a:latin typeface="Verdana" panose="020B0604030504040204" pitchFamily="34" charset="0"/>
                <a:ea typeface="Verdana" panose="020B0604030504040204" pitchFamily="34" charset="0"/>
              </a:rPr>
              <a:t>General</a:t>
            </a:r>
            <a:r>
              <a:rPr lang="ru-RU" sz="2000" dirty="0">
                <a:latin typeface="Verdana" panose="020B0604030504040204" pitchFamily="34" charset="0"/>
                <a:ea typeface="Verdana" panose="020B0604030504040204" pitchFamily="34" charset="0"/>
              </a:rPr>
              <a:t> </a:t>
            </a:r>
            <a:r>
              <a:rPr lang="ru-RU" sz="2000" dirty="0" err="1">
                <a:latin typeface="Verdana" panose="020B0604030504040204" pitchFamily="34" charset="0"/>
                <a:ea typeface="Verdana" panose="020B0604030504040204" pitchFamily="34" charset="0"/>
              </a:rPr>
              <a:t>Electric</a:t>
            </a:r>
            <a:r>
              <a:rPr lang="ru-RU" sz="2000" dirty="0">
                <a:latin typeface="Verdana" panose="020B0604030504040204" pitchFamily="34" charset="0"/>
                <a:ea typeface="Verdana" panose="020B0604030504040204" pitchFamily="34" charset="0"/>
              </a:rPr>
              <a:t> и проектом MAC Массачусетского технологического института, приступили к разработке новой операционной системы, получившей название </a:t>
            </a:r>
            <a:r>
              <a:rPr lang="ru-RU" sz="2000" dirty="0" err="1">
                <a:latin typeface="Verdana" panose="020B0604030504040204" pitchFamily="34" charset="0"/>
                <a:ea typeface="Verdana" panose="020B0604030504040204" pitchFamily="34" charset="0"/>
              </a:rPr>
              <a:t>Multics</a:t>
            </a:r>
            <a:r>
              <a:rPr lang="ru-RU" sz="2000" dirty="0">
                <a:latin typeface="Verdana" panose="020B0604030504040204" pitchFamily="34" charset="0"/>
                <a:ea typeface="Verdana" panose="020B0604030504040204" pitchFamily="34" charset="0"/>
              </a:rPr>
              <a:t>.</a:t>
            </a:r>
          </a:p>
          <a:p>
            <a:pPr algn="just" eaLnBrk="1" hangingPunct="1">
              <a:lnSpc>
                <a:spcPct val="100000"/>
              </a:lnSpc>
              <a:spcBef>
                <a:spcPts val="0"/>
              </a:spcBef>
              <a:defRPr/>
            </a:pPr>
            <a:endParaRPr lang="ru-RU" sz="2000" dirty="0">
              <a:latin typeface="Verdana" panose="020B0604030504040204" pitchFamily="34" charset="0"/>
              <a:ea typeface="Verdana" panose="020B0604030504040204" pitchFamily="34" charset="0"/>
            </a:endParaRPr>
          </a:p>
          <a:p>
            <a:pPr algn="just" eaLnBrk="1" hangingPunct="1">
              <a:lnSpc>
                <a:spcPct val="100000"/>
              </a:lnSpc>
              <a:spcBef>
                <a:spcPts val="0"/>
              </a:spcBef>
              <a:defRPr/>
            </a:pPr>
            <a:r>
              <a:rPr lang="ru-RU" sz="2000" dirty="0">
                <a:solidFill>
                  <a:srgbClr val="FF0000"/>
                </a:solidFill>
                <a:latin typeface="Verdana" panose="020B0604030504040204" pitchFamily="34" charset="0"/>
                <a:ea typeface="Verdana" panose="020B0604030504040204" pitchFamily="34" charset="0"/>
              </a:rPr>
              <a:t>Перед системой </a:t>
            </a:r>
            <a:r>
              <a:rPr lang="ru-RU" sz="2000" dirty="0" err="1">
                <a:solidFill>
                  <a:srgbClr val="FF0000"/>
                </a:solidFill>
                <a:latin typeface="Verdana" panose="020B0604030504040204" pitchFamily="34" charset="0"/>
                <a:ea typeface="Verdana" panose="020B0604030504040204" pitchFamily="34" charset="0"/>
              </a:rPr>
              <a:t>Multics</a:t>
            </a:r>
            <a:r>
              <a:rPr lang="ru-RU" sz="2000" dirty="0">
                <a:solidFill>
                  <a:srgbClr val="FF0000"/>
                </a:solidFill>
                <a:latin typeface="Verdana" panose="020B0604030504040204" pitchFamily="34" charset="0"/>
                <a:ea typeface="Verdana" panose="020B0604030504040204" pitchFamily="34" charset="0"/>
              </a:rPr>
              <a:t> были поставлены задачи:</a:t>
            </a:r>
          </a:p>
          <a:p>
            <a:pPr marL="342900" lvl="1" indent="-342900" algn="just">
              <a:lnSpc>
                <a:spcPct val="100000"/>
              </a:lnSpc>
              <a:spcBef>
                <a:spcPts val="0"/>
              </a:spcBef>
              <a:buFont typeface="Wingdings" pitchFamily="2" charset="2"/>
              <a:buChar char="v"/>
              <a:defRPr/>
            </a:pPr>
            <a:r>
              <a:rPr lang="ru-RU" dirty="0">
                <a:latin typeface="Verdana" panose="020B0604030504040204" pitchFamily="34" charset="0"/>
                <a:ea typeface="Verdana" panose="020B0604030504040204" pitchFamily="34" charset="0"/>
              </a:rPr>
              <a:t>обеспечить одновременный доступ к ресурсам ЭВМ большого количества пользователей</a:t>
            </a:r>
            <a:r>
              <a:rPr lang="en-US" dirty="0">
                <a:latin typeface="Verdana" panose="020B0604030504040204" pitchFamily="34" charset="0"/>
                <a:ea typeface="Verdana" panose="020B0604030504040204" pitchFamily="34" charset="0"/>
              </a:rPr>
              <a:t>;</a:t>
            </a:r>
            <a:endParaRPr lang="ru-RU" dirty="0">
              <a:latin typeface="Verdana" panose="020B0604030504040204" pitchFamily="34" charset="0"/>
              <a:ea typeface="Verdana" panose="020B0604030504040204" pitchFamily="34" charset="0"/>
            </a:endParaRPr>
          </a:p>
          <a:p>
            <a:pPr marL="342900" lvl="1" indent="-342900" algn="just">
              <a:lnSpc>
                <a:spcPct val="100000"/>
              </a:lnSpc>
              <a:spcBef>
                <a:spcPts val="0"/>
              </a:spcBef>
              <a:buFont typeface="Wingdings" pitchFamily="2" charset="2"/>
              <a:buChar char="v"/>
              <a:defRPr/>
            </a:pPr>
            <a:r>
              <a:rPr lang="ru-RU" dirty="0">
                <a:latin typeface="Verdana" panose="020B0604030504040204" pitchFamily="34" charset="0"/>
                <a:ea typeface="Verdana" panose="020B0604030504040204" pitchFamily="34" charset="0"/>
              </a:rPr>
              <a:t>обеспечить достаточную скорость вычислений и хранение данных</a:t>
            </a:r>
            <a:r>
              <a:rPr lang="en-US" dirty="0">
                <a:latin typeface="Verdana" panose="020B0604030504040204" pitchFamily="34" charset="0"/>
                <a:ea typeface="Verdana" panose="020B0604030504040204" pitchFamily="34" charset="0"/>
              </a:rPr>
              <a:t>;</a:t>
            </a:r>
            <a:endParaRPr lang="ru-RU" dirty="0">
              <a:latin typeface="Verdana" panose="020B0604030504040204" pitchFamily="34" charset="0"/>
              <a:ea typeface="Verdana" panose="020B0604030504040204" pitchFamily="34" charset="0"/>
            </a:endParaRPr>
          </a:p>
          <a:p>
            <a:pPr marL="342900" lvl="1" indent="-342900" algn="just">
              <a:lnSpc>
                <a:spcPct val="100000"/>
              </a:lnSpc>
              <a:spcBef>
                <a:spcPts val="0"/>
              </a:spcBef>
              <a:buFont typeface="Wingdings" pitchFamily="2" charset="2"/>
              <a:buChar char="v"/>
              <a:defRPr/>
            </a:pPr>
            <a:r>
              <a:rPr lang="ru-RU" dirty="0">
                <a:latin typeface="Verdana" panose="020B0604030504040204" pitchFamily="34" charset="0"/>
                <a:ea typeface="Verdana" panose="020B0604030504040204" pitchFamily="34" charset="0"/>
              </a:rPr>
              <a:t>дать возможность пользователям в случае необходимости совместно использовать данные.</a:t>
            </a:r>
          </a:p>
        </p:txBody>
      </p:sp>
      <p:pic>
        <p:nvPicPr>
          <p:cNvPr id="7" name="Рисунок 6">
            <a:extLst>
              <a:ext uri="{FF2B5EF4-FFF2-40B4-BE49-F238E27FC236}">
                <a16:creationId xmlns:a16="http://schemas.microsoft.com/office/drawing/2014/main" id="{6ECC88F6-ED18-4F3F-8DCC-820320C7A4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89164" y="267017"/>
            <a:ext cx="1636913" cy="123958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1D5004AB-298B-4A74-BF3E-B8731D04A8F1}"/>
              </a:ext>
            </a:extLst>
          </p:cNvPr>
          <p:cNvSpPr>
            <a:spLocks noGrp="1" noChangeArrowheads="1"/>
          </p:cNvSpPr>
          <p:nvPr>
            <p:ph type="subTitle" idx="1"/>
          </p:nvPr>
        </p:nvSpPr>
        <p:spPr>
          <a:xfrm>
            <a:off x="326965" y="1645517"/>
            <a:ext cx="11388436" cy="4217728"/>
          </a:xfrm>
        </p:spPr>
        <p:txBody>
          <a:bodyPr/>
          <a:lstStyle/>
          <a:p>
            <a:pPr algn="just" eaLnBrk="1" hangingPunct="1">
              <a:lnSpc>
                <a:spcPct val="100000"/>
              </a:lnSpc>
              <a:spcBef>
                <a:spcPts val="0"/>
              </a:spcBef>
            </a:pPr>
            <a:r>
              <a:rPr lang="ru-RU" altLang="ru-RU" sz="2000" dirty="0">
                <a:latin typeface="Verdana" panose="020B0604030504040204" pitchFamily="34" charset="0"/>
                <a:ea typeface="Verdana" panose="020B0604030504040204" pitchFamily="34" charset="0"/>
              </a:rPr>
              <a:t>Первая версия системы </a:t>
            </a:r>
            <a:r>
              <a:rPr lang="ru-RU" altLang="ru-RU" sz="2000" dirty="0" err="1">
                <a:latin typeface="Verdana" panose="020B0604030504040204" pitchFamily="34" charset="0"/>
                <a:ea typeface="Verdana" panose="020B0604030504040204" pitchFamily="34" charset="0"/>
              </a:rPr>
              <a:t>Multics</a:t>
            </a:r>
            <a:r>
              <a:rPr lang="ru-RU" altLang="ru-RU" sz="2000" dirty="0">
                <a:latin typeface="Verdana" panose="020B0604030504040204" pitchFamily="34" charset="0"/>
                <a:ea typeface="Verdana" panose="020B0604030504040204" pitchFamily="34" charset="0"/>
              </a:rPr>
              <a:t> и была запущена в 1969 году на ЭВМ GE 645, она не обеспечивала выполнение главных вычислительных задач, для решения которых она предназначалась, и не было даже ясно, когда цели разработки будут достигнуты. </a:t>
            </a:r>
          </a:p>
          <a:p>
            <a:pPr algn="just" eaLnBrk="1" hangingPunct="1">
              <a:lnSpc>
                <a:spcPct val="100000"/>
              </a:lnSpc>
              <a:spcBef>
                <a:spcPts val="0"/>
              </a:spcBef>
            </a:pPr>
            <a:endParaRPr lang="en-US" altLang="ru-RU" sz="2000" dirty="0">
              <a:latin typeface="Verdana" panose="020B0604030504040204" pitchFamily="34" charset="0"/>
              <a:ea typeface="Verdana" panose="020B0604030504040204" pitchFamily="34" charset="0"/>
            </a:endParaRPr>
          </a:p>
          <a:p>
            <a:pPr algn="just" eaLnBrk="1" hangingPunct="1">
              <a:lnSpc>
                <a:spcPct val="100000"/>
              </a:lnSpc>
              <a:spcBef>
                <a:spcPts val="0"/>
              </a:spcBef>
            </a:pPr>
            <a:r>
              <a:rPr lang="ru-RU" altLang="ru-RU" sz="2000" dirty="0">
                <a:latin typeface="Verdana" panose="020B0604030504040204" pitchFamily="34" charset="0"/>
                <a:ea typeface="Verdana" panose="020B0604030504040204" pitchFamily="34" charset="0"/>
              </a:rPr>
              <a:t>По окончании работы над проектом </a:t>
            </a:r>
            <a:r>
              <a:rPr lang="ru-RU" altLang="ru-RU" sz="2000" dirty="0" err="1">
                <a:latin typeface="Verdana" panose="020B0604030504040204" pitchFamily="34" charset="0"/>
                <a:ea typeface="Verdana" panose="020B0604030504040204" pitchFamily="34" charset="0"/>
              </a:rPr>
              <a:t>Multics</a:t>
            </a:r>
            <a:r>
              <a:rPr lang="ru-RU" altLang="ru-RU" sz="2000" dirty="0">
                <a:latin typeface="Verdana" panose="020B0604030504040204" pitchFamily="34" charset="0"/>
                <a:ea typeface="Verdana" panose="020B0604030504040204" pitchFamily="34" charset="0"/>
              </a:rPr>
              <a:t> сотрудники Исследовательского центра по информатике фирмы Bell Laboratories остались без "достаточно интерактивного вычислительного средства". </a:t>
            </a:r>
          </a:p>
          <a:p>
            <a:pPr algn="just" eaLnBrk="1" hangingPunct="1">
              <a:lnSpc>
                <a:spcPct val="100000"/>
              </a:lnSpc>
              <a:spcBef>
                <a:spcPts val="0"/>
              </a:spcBef>
            </a:pPr>
            <a:endParaRPr lang="en-US" altLang="ru-RU" sz="2000" dirty="0">
              <a:latin typeface="Verdana" panose="020B0604030504040204" pitchFamily="34" charset="0"/>
              <a:ea typeface="Verdana" panose="020B0604030504040204" pitchFamily="34" charset="0"/>
            </a:endParaRPr>
          </a:p>
          <a:p>
            <a:pPr algn="just" eaLnBrk="1" hangingPunct="1">
              <a:lnSpc>
                <a:spcPct val="100000"/>
              </a:lnSpc>
              <a:spcBef>
                <a:spcPts val="0"/>
              </a:spcBef>
            </a:pPr>
            <a:r>
              <a:rPr lang="ru-RU" altLang="ru-RU" sz="2000" u="sng" dirty="0">
                <a:latin typeface="Verdana" panose="020B0604030504040204" pitchFamily="34" charset="0"/>
                <a:ea typeface="Verdana" panose="020B0604030504040204" pitchFamily="34" charset="0"/>
              </a:rPr>
              <a:t>Пытаясь усовершенствовать среду (ОС)</a:t>
            </a:r>
            <a:r>
              <a:rPr lang="ru-RU" altLang="ru-RU" sz="2000" dirty="0">
                <a:latin typeface="Verdana" panose="020B0604030504040204" pitchFamily="34" charset="0"/>
                <a:ea typeface="Verdana" panose="020B0604030504040204" pitchFamily="34" charset="0"/>
              </a:rPr>
              <a:t> программирования,</a:t>
            </a:r>
            <a:r>
              <a:rPr lang="ru-RU" altLang="ru-RU" sz="2000" u="sng" dirty="0">
                <a:latin typeface="Verdana" panose="020B0604030504040204" pitchFamily="34" charset="0"/>
                <a:ea typeface="Verdana" panose="020B0604030504040204" pitchFamily="34" charset="0"/>
              </a:rPr>
              <a:t> Кен Томпсон, Дэннис Ричи</a:t>
            </a:r>
            <a:r>
              <a:rPr lang="ru-RU" altLang="ru-RU" sz="2000" dirty="0">
                <a:latin typeface="Verdana" panose="020B0604030504040204" pitchFamily="34" charset="0"/>
                <a:ea typeface="Verdana" panose="020B0604030504040204" pitchFamily="34" charset="0"/>
              </a:rPr>
              <a:t> и другие набросали на бумаге проект файловой системы, получивший позднее дальнейшее развитие в ранней версии файловой системы UNIX</a:t>
            </a:r>
            <a:r>
              <a:rPr lang="en-US" altLang="ru-RU" sz="2000" dirty="0">
                <a:latin typeface="Verdana" panose="020B0604030504040204" pitchFamily="34" charset="0"/>
                <a:ea typeface="Verdana" panose="020B0604030504040204" pitchFamily="34" charset="0"/>
              </a:rPr>
              <a:t>.</a:t>
            </a:r>
            <a:endParaRPr lang="ru-RU" altLang="ru-RU" sz="2000" dirty="0">
              <a:latin typeface="Verdana" panose="020B0604030504040204" pitchFamily="34" charset="0"/>
              <a:ea typeface="Verdana" panose="020B0604030504040204" pitchFamily="34" charset="0"/>
            </a:endParaRPr>
          </a:p>
        </p:txBody>
      </p:sp>
      <p:pic>
        <p:nvPicPr>
          <p:cNvPr id="7" name="Рисунок 6">
            <a:extLst>
              <a:ext uri="{FF2B5EF4-FFF2-40B4-BE49-F238E27FC236}">
                <a16:creationId xmlns:a16="http://schemas.microsoft.com/office/drawing/2014/main" id="{8AC326B7-786F-472D-87E3-806C3A1FA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09477" y="174376"/>
            <a:ext cx="1636913" cy="123958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F1D30BAD-DA82-45E7-9EF5-7102C9221887}"/>
              </a:ext>
            </a:extLst>
          </p:cNvPr>
          <p:cNvSpPr>
            <a:spLocks noGrp="1" noChangeArrowheads="1"/>
          </p:cNvSpPr>
          <p:nvPr>
            <p:ph type="subTitle" idx="1"/>
          </p:nvPr>
        </p:nvSpPr>
        <p:spPr>
          <a:xfrm>
            <a:off x="199505" y="1673225"/>
            <a:ext cx="11610108" cy="5184775"/>
          </a:xfrm>
        </p:spPr>
        <p:txBody>
          <a:bodyPr/>
          <a:lstStyle/>
          <a:p>
            <a:pPr algn="just">
              <a:lnSpc>
                <a:spcPct val="100000"/>
              </a:lnSpc>
              <a:spcBef>
                <a:spcPts val="0"/>
              </a:spcBef>
            </a:pPr>
            <a:r>
              <a:rPr lang="ru-RU" altLang="ru-RU" sz="2000" dirty="0">
                <a:latin typeface="Verdana" panose="020B0604030504040204" pitchFamily="34" charset="0"/>
                <a:ea typeface="Verdana" panose="020B0604030504040204" pitchFamily="34" charset="0"/>
              </a:rPr>
              <a:t>Система UNIX стала довольно популярной и получила распространение на машинах с различной мощностью обработки, от микропроцессоров до больших ЭВМ, обеспечивая на них общие условия выполнения программ.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Ни о какой другой операционной системе нельзя было бы сказать того же.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Популярность и успех системы UNIX объяснялись несколькими причинами: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dirty="0">
                <a:latin typeface="Verdana" panose="020B0604030504040204" pitchFamily="34" charset="0"/>
                <a:ea typeface="Verdana" panose="020B0604030504040204" pitchFamily="34" charset="0"/>
              </a:rPr>
              <a:t>1</a:t>
            </a:r>
            <a:r>
              <a:rPr lang="ru-RU" altLang="ru-RU" sz="2000" dirty="0">
                <a:latin typeface="Verdana" panose="020B0604030504040204" pitchFamily="34" charset="0"/>
                <a:ea typeface="Verdana" panose="020B0604030504040204" pitchFamily="34" charset="0"/>
              </a:rPr>
              <a:t> Система </a:t>
            </a:r>
            <a:r>
              <a:rPr lang="ru-RU" altLang="ru-RU" sz="2000" b="1" i="1" dirty="0">
                <a:latin typeface="Verdana" panose="020B0604030504040204" pitchFamily="34" charset="0"/>
                <a:ea typeface="Verdana" panose="020B0604030504040204" pitchFamily="34" charset="0"/>
              </a:rPr>
              <a:t>написана на языке высокого уровня</a:t>
            </a:r>
            <a:r>
              <a:rPr lang="ru-RU" altLang="ru-RU" sz="2000" dirty="0">
                <a:latin typeface="Verdana" panose="020B0604030504040204" pitchFamily="34" charset="0"/>
                <a:ea typeface="Verdana" panose="020B0604030504040204" pitchFamily="34" charset="0"/>
              </a:rPr>
              <a:t>, благодаря чему ее легко читать, понимать, изменять и переносить на другие машины. По оценкам, сделанным Ричи, первый вариант системы на C имел на 20-40 % больший объем и работал медленнее по сравнению с вариантом на ассемблере, однако преимущества использования языка высокого уровня намного перевешивают недостатки. </a:t>
            </a:r>
          </a:p>
          <a:p>
            <a:pPr algn="just"/>
            <a:endParaRPr lang="ru-RU" altLang="ru-RU" sz="2000" dirty="0"/>
          </a:p>
        </p:txBody>
      </p:sp>
      <p:pic>
        <p:nvPicPr>
          <p:cNvPr id="7" name="Рисунок 6">
            <a:extLst>
              <a:ext uri="{FF2B5EF4-FFF2-40B4-BE49-F238E27FC236}">
                <a16:creationId xmlns:a16="http://schemas.microsoft.com/office/drawing/2014/main" id="{8410302A-D9C4-43F4-A203-A15B4CEBA2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2349" y="243712"/>
            <a:ext cx="1636913" cy="123958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9A6E9867-423B-4B9A-98EC-EA5B20F517AA}"/>
              </a:ext>
            </a:extLst>
          </p:cNvPr>
          <p:cNvSpPr>
            <a:spLocks noGrp="1" noChangeArrowheads="1"/>
          </p:cNvSpPr>
          <p:nvPr>
            <p:ph type="subTitle" idx="1"/>
          </p:nvPr>
        </p:nvSpPr>
        <p:spPr>
          <a:xfrm>
            <a:off x="471054" y="1507317"/>
            <a:ext cx="11249891" cy="5184775"/>
          </a:xfrm>
        </p:spPr>
        <p:txBody>
          <a:bodyPr/>
          <a:lstStyle/>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2 Наличие довольно простого пользовательского интерфейса</a:t>
            </a:r>
            <a:r>
              <a:rPr lang="ru-RU" altLang="ru-RU" sz="2000" dirty="0">
                <a:latin typeface="Verdana" panose="020B0604030504040204" pitchFamily="34" charset="0"/>
                <a:ea typeface="Verdana" panose="020B0604030504040204" pitchFamily="34" charset="0"/>
              </a:rPr>
              <a:t> с периферийными устройствами, в котором имеется возможность предоставлять все необходимые пользователю услуги.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3 Наличие элементарных средств, позволяющих создавать сложные программы из более простых.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4 Наличие иерархической файловой системы</a:t>
            </a:r>
            <a:r>
              <a:rPr lang="ru-RU" altLang="ru-RU" sz="2000" dirty="0">
                <a:latin typeface="Verdana" panose="020B0604030504040204" pitchFamily="34" charset="0"/>
                <a:ea typeface="Verdana" panose="020B0604030504040204" pitchFamily="34" charset="0"/>
              </a:rPr>
              <a:t>, легкой в сопровождении и эффективной в работе.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b="1" i="1" dirty="0">
                <a:latin typeface="Verdana" panose="020B0604030504040204" pitchFamily="34" charset="0"/>
                <a:ea typeface="Verdana" panose="020B0604030504040204" pitchFamily="34" charset="0"/>
              </a:rPr>
              <a:t>5 Обеспечение согласования форматов в файлах</a:t>
            </a:r>
            <a:r>
              <a:rPr lang="ru-RU" altLang="ru-RU" sz="2000" dirty="0">
                <a:latin typeface="Verdana" panose="020B0604030504040204" pitchFamily="34" charset="0"/>
                <a:ea typeface="Verdana" panose="020B0604030504040204" pitchFamily="34" charset="0"/>
              </a:rPr>
              <a:t>, работа с последовательным потоком байтов, благодаря чему облегчается чтение прикладных программ. </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6 Система является </a:t>
            </a:r>
            <a:r>
              <a:rPr lang="ru-RU" altLang="ru-RU" sz="2000" b="1" i="1" dirty="0">
                <a:latin typeface="Verdana" panose="020B0604030504040204" pitchFamily="34" charset="0"/>
                <a:ea typeface="Verdana" panose="020B0604030504040204" pitchFamily="34" charset="0"/>
              </a:rPr>
              <a:t>многопользовательской, многозадачной</a:t>
            </a:r>
            <a:r>
              <a:rPr lang="ru-RU" altLang="ru-RU" sz="2000" dirty="0">
                <a:latin typeface="Verdana" panose="020B0604030504040204" pitchFamily="34" charset="0"/>
                <a:ea typeface="Verdana" panose="020B0604030504040204" pitchFamily="34" charset="0"/>
              </a:rPr>
              <a:t>; каждый пользователь может одновременно выполнять несколько процессов. </a:t>
            </a:r>
          </a:p>
          <a:p>
            <a:pPr algn="just"/>
            <a:endParaRPr lang="ru-RU" altLang="ru-RU" sz="2000" dirty="0"/>
          </a:p>
        </p:txBody>
      </p:sp>
      <p:pic>
        <p:nvPicPr>
          <p:cNvPr id="7" name="Рисунок 6">
            <a:extLst>
              <a:ext uri="{FF2B5EF4-FFF2-40B4-BE49-F238E27FC236}">
                <a16:creationId xmlns:a16="http://schemas.microsoft.com/office/drawing/2014/main" id="{A503B68F-E9FE-4922-B19A-18AD65AAB1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04248" y="165908"/>
            <a:ext cx="1636913" cy="123958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5D8087CF-9839-461D-B38D-72D0FEE043BF}"/>
              </a:ext>
            </a:extLst>
          </p:cNvPr>
          <p:cNvSpPr>
            <a:spLocks noGrp="1" noChangeArrowheads="1"/>
          </p:cNvSpPr>
          <p:nvPr>
            <p:ph type="subTitle" idx="1"/>
          </p:nvPr>
        </p:nvSpPr>
        <p:spPr>
          <a:xfrm>
            <a:off x="299258" y="1067667"/>
            <a:ext cx="11787447" cy="5184775"/>
          </a:xfrm>
        </p:spPr>
        <p:txBody>
          <a:bodyPr>
            <a:normAutofit/>
          </a:bodyPr>
          <a:lstStyle/>
          <a:p>
            <a:pPr algn="just">
              <a:lnSpc>
                <a:spcPct val="100000"/>
              </a:lnSpc>
              <a:spcBef>
                <a:spcPts val="0"/>
              </a:spcBef>
            </a:pPr>
            <a:r>
              <a:rPr lang="ru-RU" altLang="ru-RU" sz="2000" dirty="0">
                <a:solidFill>
                  <a:srgbClr val="FF0000"/>
                </a:solidFill>
                <a:latin typeface="Verdana" panose="020B0604030504040204" pitchFamily="34" charset="0"/>
                <a:ea typeface="Verdana" panose="020B0604030504040204" pitchFamily="34" charset="0"/>
              </a:rPr>
              <a:t>Вся система </a:t>
            </a:r>
            <a:r>
              <a:rPr lang="en-US" altLang="ru-RU" sz="2000" dirty="0">
                <a:solidFill>
                  <a:srgbClr val="FF0000"/>
                </a:solidFill>
                <a:latin typeface="Verdana" panose="020B0604030504040204" pitchFamily="34" charset="0"/>
                <a:ea typeface="Verdana" panose="020B0604030504040204" pitchFamily="34" charset="0"/>
              </a:rPr>
              <a:t>UNIX</a:t>
            </a:r>
            <a:r>
              <a:rPr lang="ru-RU" altLang="ru-RU" sz="2000" dirty="0">
                <a:solidFill>
                  <a:srgbClr val="FF0000"/>
                </a:solidFill>
                <a:latin typeface="Verdana" panose="020B0604030504040204" pitchFamily="34" charset="0"/>
                <a:ea typeface="Verdana" panose="020B0604030504040204" pitchFamily="34" charset="0"/>
              </a:rPr>
              <a:t> делится на две части:</a:t>
            </a:r>
          </a:p>
          <a:p>
            <a:pPr algn="just">
              <a:lnSpc>
                <a:spcPct val="100000"/>
              </a:lnSpc>
              <a:spcBef>
                <a:spcPts val="0"/>
              </a:spcBef>
            </a:pPr>
            <a:endParaRPr lang="ru-RU" altLang="ru-RU" sz="2000" dirty="0">
              <a:solidFill>
                <a:srgbClr val="FF0000"/>
              </a:solidFill>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Одну часть составляют </a:t>
            </a:r>
            <a:r>
              <a:rPr lang="ru-RU" altLang="ru-RU" sz="2000" b="1" i="1" dirty="0">
                <a:latin typeface="Verdana" panose="020B0604030504040204" pitchFamily="34" charset="0"/>
                <a:ea typeface="Verdana" panose="020B0604030504040204" pitchFamily="34" charset="0"/>
              </a:rPr>
              <a:t>программы и сервисные функции</a:t>
            </a:r>
            <a:r>
              <a:rPr lang="ru-RU" altLang="ru-RU" sz="2000" dirty="0">
                <a:latin typeface="Verdana" panose="020B0604030504040204" pitchFamily="34" charset="0"/>
                <a:ea typeface="Verdana" panose="020B0604030504040204" pitchFamily="34" charset="0"/>
              </a:rPr>
              <a:t>, то, что делает операционную среду UNIX такой популярной; эта часть легко доступна пользователям, она включает такие программы, как командный процессор, обмен сообщениями, пакеты обработки текстов и системы обработки исходных текстов программ.</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Другая часть включает в себя собственно </a:t>
            </a:r>
            <a:r>
              <a:rPr lang="ru-RU" altLang="ru-RU" sz="2000" b="1" i="1" dirty="0">
                <a:latin typeface="Verdana" panose="020B0604030504040204" pitchFamily="34" charset="0"/>
                <a:ea typeface="Verdana" panose="020B0604030504040204" pitchFamily="34" charset="0"/>
              </a:rPr>
              <a:t>операционную систему</a:t>
            </a:r>
            <a:r>
              <a:rPr lang="ru-RU" altLang="ru-RU" sz="2000" dirty="0">
                <a:latin typeface="Verdana" panose="020B0604030504040204" pitchFamily="34" charset="0"/>
                <a:ea typeface="Verdana" panose="020B0604030504040204" pitchFamily="34" charset="0"/>
              </a:rPr>
              <a:t>, поддерживающую эти программы и функции.</a:t>
            </a:r>
          </a:p>
          <a:p>
            <a:pPr algn="just">
              <a:lnSpc>
                <a:spcPct val="100000"/>
              </a:lnSpc>
              <a:spcBef>
                <a:spcPts val="0"/>
              </a:spcBef>
            </a:pPr>
            <a:endParaRPr lang="ru-RU" altLang="ru-RU" sz="2000" dirty="0">
              <a:latin typeface="Verdana" panose="020B0604030504040204" pitchFamily="34" charset="0"/>
              <a:ea typeface="Verdana" panose="020B0604030504040204" pitchFamily="34" charset="0"/>
            </a:endParaRP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Архитектура машины скрыта от пользователя, благодаря этому облегчен процесс написания программ, работающих на различных конфигурациях аппаратных средств. </a:t>
            </a:r>
          </a:p>
          <a:p>
            <a:pPr algn="just">
              <a:lnSpc>
                <a:spcPct val="100000"/>
              </a:lnSpc>
              <a:spcBef>
                <a:spcPts val="0"/>
              </a:spcBef>
            </a:pPr>
            <a:r>
              <a:rPr lang="ru-RU" altLang="ru-RU" sz="2000" dirty="0">
                <a:latin typeface="Verdana" panose="020B0604030504040204" pitchFamily="34" charset="0"/>
                <a:ea typeface="Verdana" panose="020B0604030504040204" pitchFamily="34" charset="0"/>
              </a:rPr>
              <a:t>Простота и последовательность вообще отличают систему UNIX и объясняют большинство из вышеприведенных доводов в ее пользу. </a:t>
            </a:r>
          </a:p>
          <a:p>
            <a:pPr algn="just"/>
            <a:endParaRPr lang="ru-RU" altLang="ru-RU" sz="2000" dirty="0"/>
          </a:p>
        </p:txBody>
      </p:sp>
      <p:pic>
        <p:nvPicPr>
          <p:cNvPr id="7" name="Рисунок 6">
            <a:extLst>
              <a:ext uri="{FF2B5EF4-FFF2-40B4-BE49-F238E27FC236}">
                <a16:creationId xmlns:a16="http://schemas.microsoft.com/office/drawing/2014/main" id="{AF87A1B2-15CE-4CF2-A650-9DE681E5B6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7290" y="215259"/>
            <a:ext cx="1636913" cy="1239584"/>
          </a:xfrm>
          <a:prstGeom prst="rect">
            <a:avLst/>
          </a:prstGeom>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TotalTime>
  <Words>2157</Words>
  <Application>Microsoft Office PowerPoint</Application>
  <PresentationFormat>Широкоэкранный</PresentationFormat>
  <Paragraphs>183</Paragraphs>
  <Slides>29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29</vt:i4>
      </vt:variant>
    </vt:vector>
  </HeadingPairs>
  <TitlesOfParts>
    <vt:vector size="36" baseType="lpstr">
      <vt:lpstr>Arial</vt:lpstr>
      <vt:lpstr>Calibri</vt:lpstr>
      <vt:lpstr>Calibri Light</vt:lpstr>
      <vt:lpstr>Times New Roman</vt:lpstr>
      <vt:lpstr>Verdana</vt:lpstr>
      <vt:lpstr>Wingdings</vt:lpstr>
      <vt:lpstr>Тема Office</vt:lpstr>
      <vt:lpstr>Презентация PowerPoint</vt:lpstr>
      <vt:lpstr>Презентация PowerPoint</vt:lpstr>
      <vt:lpstr>Презентация PowerPoint</vt:lpstr>
      <vt:lpstr> 1 История создания системы UNIX    </vt:lpstr>
      <vt:lpstr>Презентация PowerPoint</vt:lpstr>
      <vt:lpstr>Презентация PowerPoint</vt:lpstr>
      <vt:lpstr>Презентация PowerPoint</vt:lpstr>
      <vt:lpstr>Презентация PowerPoint</vt:lpstr>
      <vt:lpstr>Презентация PowerPoint</vt:lpstr>
      <vt:lpstr> 2 Основные понятия, используемые в системе UNIX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Julia Bulatbayeva</dc:creator>
  <cp:lastModifiedBy>Julia Bulatbayeva</cp:lastModifiedBy>
  <cp:revision>72</cp:revision>
  <dcterms:created xsi:type="dcterms:W3CDTF">2024-01-25T16:25:26Z</dcterms:created>
  <dcterms:modified xsi:type="dcterms:W3CDTF">2025-11-10T08:59:26Z</dcterms:modified>
</cp:coreProperties>
</file>