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9F5"/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75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4531023"/>
            <a:ext cx="684132" cy="273844"/>
          </a:xfrm>
          <a:prstGeom prst="rect">
            <a:avLst/>
          </a:prstGeom>
        </p:spPr>
        <p:txBody>
          <a:bodyPr/>
          <a:lstStyle/>
          <a:p>
            <a:fld id="{E32B0120-34BC-4D2D-A004-D755CDB5BD4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4531023"/>
            <a:ext cx="462297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4531023"/>
            <a:ext cx="512638" cy="273844"/>
          </a:xfrm>
          <a:prstGeom prst="rect">
            <a:avLst/>
          </a:prstGeom>
        </p:spPr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16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8895" y="277656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5326" y="1947897"/>
            <a:ext cx="7324250" cy="8145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5. Устойчивость горных выработок и методы её оценки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5162" y="376163"/>
            <a:ext cx="8218438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65162" y="1102891"/>
            <a:ext cx="2740298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358725" y="1475631"/>
            <a:ext cx="530001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1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88727" y="1500485"/>
            <a:ext cx="3521199" cy="3862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Четыре критерия устойчивости. Аварийные значения конвергенции?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58725" y="2160761"/>
            <a:ext cx="530002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2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888727" y="2185615"/>
            <a:ext cx="3725540" cy="3862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Различие RMR-метода и метода Протодьяконова. Область применения каждого.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58725" y="2845891"/>
            <a:ext cx="530002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3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88727" y="2870746"/>
            <a:ext cx="3521199" cy="3862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Как глубина и прочность пород влияют на ЗНД? Формула оценки.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286383" y="3531022"/>
            <a:ext cx="663186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88727" y="3555876"/>
            <a:ext cx="3521199" cy="3862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Ползучесть, релаксация, длительная </a:t>
            </a:r>
            <a:r>
              <a:rPr lang="en-US" sz="1400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прочность</a:t>
            </a: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каких пород существенны?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286383" y="4216152"/>
            <a:ext cx="663186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5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88727" y="4241006"/>
            <a:ext cx="3521199" cy="3862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Максимальный пролёт без крепи </a:t>
            </a:r>
            <a:r>
              <a:rPr lang="en-US" sz="1400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при</a:t>
            </a: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RMR = 45 по классификации Q (ESR = 1,6)?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738836" y="1102891"/>
            <a:ext cx="2706588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738836" y="1533764"/>
            <a:ext cx="3944764" cy="1719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21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Bieniawski Z.T. </a:t>
            </a:r>
            <a:r>
              <a:rPr lang="en-US" sz="1400" i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Engineering Rock Mass Classifications</a:t>
            </a: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. Wiley, 1989.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1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Hoek E., Brown E.T. </a:t>
            </a:r>
            <a:r>
              <a:rPr lang="en-US" sz="1400" i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Underground Excavations in Rock</a:t>
            </a: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. IMM, 1980.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1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Баклашов И.В., Картозия Б.А. </a:t>
            </a:r>
            <a:r>
              <a:rPr lang="en-US" sz="1400" i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Механика горных пород</a:t>
            </a: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. М.: Недра, 1986.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1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Зубков В.В., Зубков А.В. </a:t>
            </a:r>
            <a:r>
              <a:rPr lang="en-US" sz="1400" i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Геомеханика</a:t>
            </a: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. М.: МГГУ, 2008.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1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Рекомендации ISRM по выбору параметров крепи.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EB33DB3-16C2-2ED4-0320-E30F6B47B1E8}"/>
              </a:ext>
            </a:extLst>
          </p:cNvPr>
          <p:cNvSpPr/>
          <p:nvPr/>
        </p:nvSpPr>
        <p:spPr>
          <a:xfrm>
            <a:off x="7948245" y="4768948"/>
            <a:ext cx="1156835" cy="302455"/>
          </a:xfrm>
          <a:prstGeom prst="rect">
            <a:avLst/>
          </a:prstGeom>
          <a:solidFill>
            <a:srgbClr val="FAF9F5"/>
          </a:solidFill>
          <a:ln>
            <a:solidFill>
              <a:srgbClr val="FA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45776" y="423842"/>
            <a:ext cx="468088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П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лан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1273615"/>
            <a:ext cx="7407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Light" pitchFamily="34" charset="-122"/>
                <a:cs typeface="Times New Roman" panose="02020603050405020304" pitchFamily="18" charset="0"/>
              </a:rPr>
              <a:t>01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1495518"/>
            <a:ext cx="4004965" cy="190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1604460"/>
            <a:ext cx="254205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Критерии устойчивости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96119" y="1910972"/>
            <a:ext cx="4004965" cy="4252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Конвергенция, скорость сходимости, ЗНД, коэффициент запаса прочности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642842" y="1273615"/>
            <a:ext cx="7407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Light" pitchFamily="34" charset="-122"/>
                <a:cs typeface="Times New Roman" panose="02020603050405020304" pitchFamily="18" charset="0"/>
              </a:rPr>
              <a:t>02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2842" y="1495518"/>
            <a:ext cx="4005039" cy="190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642842" y="1604460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Методы расчёта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642842" y="1910972"/>
            <a:ext cx="4005039" cy="4252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Эмпирические (RMR, Q), аналитические (Протодьяконов), численные (МКЭ, МКР)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96118" y="2990354"/>
            <a:ext cx="7407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Light" pitchFamily="34" charset="-122"/>
                <a:cs typeface="Times New Roman" panose="02020603050405020304" pitchFamily="18" charset="0"/>
              </a:rPr>
              <a:t>03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19909"/>
            <a:ext cx="4004965" cy="190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96118" y="3321199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Размеры ЗНД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496119" y="3627710"/>
            <a:ext cx="3485038" cy="724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Влияние формы выработки, </a:t>
            </a:r>
            <a:endParaRPr lang="ru-RU" dirty="0">
              <a:solidFill>
                <a:srgbClr val="27349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глубины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и прочности пород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4642842" y="3036067"/>
            <a:ext cx="7407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Light" pitchFamily="34" charset="-122"/>
                <a:cs typeface="Times New Roman" panose="02020603050405020304" pitchFamily="18" charset="0"/>
              </a:rPr>
              <a:t>04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2842" y="2964863"/>
            <a:ext cx="4005039" cy="190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642842" y="3366912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Фактор времени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4642842" y="3673423"/>
            <a:ext cx="4462239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Ползучесть, релаксация, </a:t>
            </a:r>
            <a:endParaRPr lang="ru-RU" dirty="0">
              <a:solidFill>
                <a:srgbClr val="27349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длительная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прочность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75D9072-EDA5-8DB6-98FF-C88C615960F0}"/>
              </a:ext>
            </a:extLst>
          </p:cNvPr>
          <p:cNvSpPr/>
          <p:nvPr/>
        </p:nvSpPr>
        <p:spPr>
          <a:xfrm>
            <a:off x="7948245" y="4768948"/>
            <a:ext cx="1156835" cy="302455"/>
          </a:xfrm>
          <a:prstGeom prst="rect">
            <a:avLst/>
          </a:prstGeom>
          <a:solidFill>
            <a:srgbClr val="FAF9F5"/>
          </a:solidFill>
          <a:ln>
            <a:solidFill>
              <a:srgbClr val="FA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2217" y="375568"/>
            <a:ext cx="8586061" cy="844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1)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Критерии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 устойчивости: </a:t>
            </a: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Host Grotesk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конвергенция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 и скорость сходимости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72901" y="1542083"/>
            <a:ext cx="386253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Предельно допустимые смещения (ПДС)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72901" y="1898079"/>
            <a:ext cx="3934271" cy="2441446"/>
          </a:xfrm>
          <a:prstGeom prst="roundRect">
            <a:avLst>
              <a:gd name="adj" fmla="val 2540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725" y="1984846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Тип выработки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763456" y="1984846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ПДС, мм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12725" y="2351559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Капитальные (стволы)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2763456" y="2351559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&lt; 20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30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12725" y="2718271"/>
            <a:ext cx="1689869" cy="3958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Подготовительные (штреки)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763456" y="2718271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30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50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12725" y="3282925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Очистные камеры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763456" y="3282925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50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100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12725" y="3649638"/>
            <a:ext cx="1689869" cy="3958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Ползучие породы (соли, глины)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2763456" y="3649638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&gt; 100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200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741590" y="1542083"/>
            <a:ext cx="2991148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Скорость сходимости (мм/сут)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741590" y="1898079"/>
            <a:ext cx="3934271" cy="1908250"/>
          </a:xfrm>
          <a:prstGeom prst="roundRect">
            <a:avLst>
              <a:gd name="adj" fmla="val 308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81414" y="1984846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Скорость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846168" y="1984846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Состояние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881414" y="2351559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&lt; 0,1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846168" y="2351559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Устойчивое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881414" y="2718271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0,1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0,5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846168" y="2718271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Удовлетворительное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881414" y="3084984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0,5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2,0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846168" y="3084984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Неустойчивое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881414" y="3451696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&gt; 2,0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846168" y="3451696"/>
            <a:ext cx="2147069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Аварийное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4881414" y="4043735"/>
            <a:ext cx="3659385" cy="3958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i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Нарастающая </a:t>
            </a:r>
            <a:r>
              <a:rPr lang="en-US" sz="1400" i="1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скорость</a:t>
            </a:r>
            <a:r>
              <a:rPr lang="en-US" sz="1400" i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400" i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признак</a:t>
            </a:r>
            <a:r>
              <a:rPr lang="en-US" sz="1400" i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прогрессирующего разрушения.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C742D2D1-629B-714A-BA91-4F276A319DEE}"/>
              </a:ext>
            </a:extLst>
          </p:cNvPr>
          <p:cNvSpPr/>
          <p:nvPr/>
        </p:nvSpPr>
        <p:spPr>
          <a:xfrm>
            <a:off x="7948245" y="4768948"/>
            <a:ext cx="1156835" cy="302455"/>
          </a:xfrm>
          <a:prstGeom prst="rect">
            <a:avLst/>
          </a:prstGeom>
          <a:solidFill>
            <a:srgbClr val="FAF9F5"/>
          </a:solidFill>
          <a:ln>
            <a:solidFill>
              <a:srgbClr val="FA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66260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Критерии: ЗНД и коэффициент запаса прочности (SF)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1752380"/>
            <a:ext cx="352797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Зона неупругих деформаций (ЗНД)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19" y="2115595"/>
            <a:ext cx="3902943" cy="4252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Глубина ЗНД от контура в кровлю, почву и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бока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объём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пород в предельном состоянии.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96119" y="2916314"/>
            <a:ext cx="3902943" cy="8999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Для капитальных выработок: ЗНД ≤ 0,5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1,0 м (при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анкерах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1,5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2,0 м)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При h &gt; 0,4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0,5 от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пролёта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формируется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свод обрушения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647605" y="1752380"/>
            <a:ext cx="4107135" cy="2724860"/>
          </a:xfrm>
          <a:prstGeom prst="roundRect">
            <a:avLst>
              <a:gd name="adj" fmla="val 4846"/>
            </a:avLst>
          </a:prstGeom>
          <a:solidFill>
            <a:srgbClr val="95CCDA"/>
          </a:solidFill>
          <a:ln/>
        </p:spPr>
      </p:sp>
      <p:sp>
        <p:nvSpPr>
          <p:cNvPr id="7" name="Text 5"/>
          <p:cNvSpPr/>
          <p:nvPr/>
        </p:nvSpPr>
        <p:spPr>
          <a:xfrm>
            <a:off x="4789363" y="2000354"/>
            <a:ext cx="256229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Пороговые</a:t>
            </a:r>
            <a:r>
              <a:rPr lang="en-US" dirty="0"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значения</a:t>
            </a:r>
            <a:r>
              <a:rPr lang="en-US" dirty="0"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 SF</a:t>
            </a:r>
            <a:r>
              <a:rPr lang="ru-RU" dirty="0"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789363" y="2363569"/>
            <a:ext cx="3823618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SF = </a:t>
            </a:r>
            <a:r>
              <a:rPr lang="en-US" sz="1600" b="1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σ</a:t>
            </a:r>
            <a:r>
              <a:rPr lang="en-US" sz="1600" b="1" baseline="-25000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пред</a:t>
            </a:r>
            <a:r>
              <a:rPr lang="en-US" sz="1600" b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/ </a:t>
            </a:r>
            <a:r>
              <a:rPr lang="en-US" sz="1600" b="1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σ</a:t>
            </a:r>
            <a:r>
              <a:rPr lang="en-US" sz="1600" b="1" baseline="-25000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действ</a:t>
            </a:r>
            <a:endParaRPr lang="en-US" sz="16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789363" y="2858695"/>
            <a:ext cx="3823618" cy="12116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SF ≥ 2,0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капитальные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выработки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SF ≥ 1,5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временные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выработки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SF &lt; 1,2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зона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повышенного риска, требует крепления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600" b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SF &lt; 1,0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зона</a:t>
            </a: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разрушения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ECE32F4-C6CB-B1D5-D488-5E1C11A48613}"/>
              </a:ext>
            </a:extLst>
          </p:cNvPr>
          <p:cNvSpPr/>
          <p:nvPr/>
        </p:nvSpPr>
        <p:spPr>
          <a:xfrm>
            <a:off x="7948245" y="4768948"/>
            <a:ext cx="1156835" cy="302455"/>
          </a:xfrm>
          <a:prstGeom prst="rect">
            <a:avLst/>
          </a:prstGeom>
          <a:solidFill>
            <a:srgbClr val="FAF9F5"/>
          </a:solidFill>
          <a:ln>
            <a:solidFill>
              <a:srgbClr val="FA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6297" y="658069"/>
            <a:ext cx="810150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2)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Методы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 расчёта устойчивости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96119" y="1208867"/>
            <a:ext cx="2622724" cy="3560081"/>
          </a:xfrm>
          <a:prstGeom prst="roundRect">
            <a:avLst>
              <a:gd name="adj" fmla="val 2840"/>
            </a:avLst>
          </a:prstGeom>
          <a:solidFill>
            <a:srgbClr val="D9EDF2"/>
          </a:solidFill>
          <a:ln w="4763">
            <a:solidFill>
              <a:srgbClr val="BFD3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96120" y="1444281"/>
            <a:ext cx="261796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Эмпирические (RMR, Q)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2640" y="1905773"/>
            <a:ext cx="2329681" cy="12756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 RMR: типовые пролёты без крепи для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классов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I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V. </a:t>
            </a:r>
            <a:endParaRPr lang="ru-RU" sz="1600" dirty="0">
              <a:solidFill>
                <a:srgbClr val="27349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Q: эквивалентный пролёт 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B = 2·ESR·Q⁰·⁴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Метод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Mathews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Potvin 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для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очистных камер по гидравлическому радиусу HR.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260601" y="1208867"/>
            <a:ext cx="2622724" cy="3560081"/>
          </a:xfrm>
          <a:prstGeom prst="roundRect">
            <a:avLst>
              <a:gd name="adj" fmla="val 2840"/>
            </a:avLst>
          </a:prstGeom>
          <a:solidFill>
            <a:srgbClr val="D9EDF2"/>
          </a:solidFill>
          <a:ln w="4763">
            <a:solidFill>
              <a:srgbClr val="BFD3D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07122" y="1281550"/>
            <a:ext cx="2329681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Аналитические (Протодьяконов)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407122" y="2049739"/>
            <a:ext cx="2329681" cy="12756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Параболический свод над выработкой. Высота свода: 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h = a/f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, давление на крепь: 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P = γh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. </a:t>
            </a:r>
            <a:endParaRPr lang="ru-RU" sz="1600" dirty="0">
              <a:solidFill>
                <a:srgbClr val="27349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Применим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при f ≤ 4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6 и отсутствии тектонических напряжений.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25083" y="1208867"/>
            <a:ext cx="2622724" cy="3560081"/>
          </a:xfrm>
          <a:prstGeom prst="roundRect">
            <a:avLst>
              <a:gd name="adj" fmla="val 2840"/>
            </a:avLst>
          </a:prstGeom>
          <a:solidFill>
            <a:srgbClr val="D9EDF2"/>
          </a:solidFill>
          <a:ln w="4763">
            <a:solidFill>
              <a:srgbClr val="BFD3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71605" y="1359042"/>
            <a:ext cx="2329681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Численные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273490"/>
              </a:solidFill>
              <a:latin typeface="Times New Roman" panose="02020603050405020304" pitchFamily="18" charset="0"/>
              <a:ea typeface="Host Grotesk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(МКЭ, МКР, МДЭ)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171605" y="2010994"/>
            <a:ext cx="2329681" cy="10630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RS2, PLAXIS, FLAC, UDEC/3DEC. Учитывают сложную геометрию, слоистость, поэтапную отработку. Требуют верификации на натурных данных.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DDB5878-AFF1-F000-AA05-D70F7D31095A}"/>
              </a:ext>
            </a:extLst>
          </p:cNvPr>
          <p:cNvSpPr/>
          <p:nvPr/>
        </p:nvSpPr>
        <p:spPr>
          <a:xfrm>
            <a:off x="7948245" y="4768948"/>
            <a:ext cx="1156835" cy="302455"/>
          </a:xfrm>
          <a:prstGeom prst="rect">
            <a:avLst/>
          </a:prstGeom>
          <a:solidFill>
            <a:srgbClr val="FAF9F5"/>
          </a:solidFill>
          <a:ln>
            <a:solidFill>
              <a:srgbClr val="FA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535" y="1148469"/>
            <a:ext cx="5262563" cy="298206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219" y="491058"/>
            <a:ext cx="8258175" cy="1121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Факторы, влияющие на размеры ЗНД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0966" y="1202592"/>
            <a:ext cx="179412" cy="17941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83837" y="1121452"/>
            <a:ext cx="19524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Глубина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183837" y="1409212"/>
            <a:ext cx="2310333" cy="3306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Чем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глубже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тем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выше исходные напряжения и больше ЗНД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0966" y="2294078"/>
            <a:ext cx="179412" cy="17941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183837" y="2220689"/>
            <a:ext cx="19524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Прочность пород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183837" y="2508448"/>
            <a:ext cx="2750939" cy="165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Выше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σ</a:t>
            </a:r>
            <a:r>
              <a:rPr lang="en-US" sz="1400" baseline="-250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сж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→ меньше ЗНД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0966" y="2964496"/>
            <a:ext cx="179412" cy="17941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83837" y="2891110"/>
            <a:ext cx="19524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Форма сечения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6183837" y="3178869"/>
            <a:ext cx="2310333" cy="3306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Острые углы увеличивают ЗНД; арочная и круглая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формы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минимизируют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0966" y="4024982"/>
            <a:ext cx="179412" cy="17941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183837" y="4021336"/>
            <a:ext cx="2169021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Способ проходки (БВР)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6183837" y="4309095"/>
            <a:ext cx="2310333" cy="3306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Взрывные работы создают зону нарушенности D &gt; 0, увеличивая ЗНД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D7027B-C0A3-AF33-B9FC-4E4C1B557BE6}"/>
              </a:ext>
            </a:extLst>
          </p:cNvPr>
          <p:cNvSpPr/>
          <p:nvPr/>
        </p:nvSpPr>
        <p:spPr>
          <a:xfrm>
            <a:off x="7948245" y="4768948"/>
            <a:ext cx="1156835" cy="302455"/>
          </a:xfrm>
          <a:prstGeom prst="rect">
            <a:avLst/>
          </a:prstGeom>
          <a:solidFill>
            <a:srgbClr val="FAF9F5"/>
          </a:solidFill>
          <a:ln>
            <a:solidFill>
              <a:srgbClr val="FA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F66540-1074-3F91-91AE-6828AED93EB0}"/>
              </a:ext>
            </a:extLst>
          </p:cNvPr>
          <p:cNvSpPr txBox="1"/>
          <p:nvPr/>
        </p:nvSpPr>
        <p:spPr>
          <a:xfrm>
            <a:off x="370534" y="4270459"/>
            <a:ext cx="52625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Поперечное сечение подземной горной выработки с основными геометрическими параметрами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0640" y="421035"/>
            <a:ext cx="8182719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3)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Размеры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 ЗНД: эмпирика и критические глубины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0640" y="1162359"/>
            <a:ext cx="4316537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Эмпирические оценки </a:t>
            </a:r>
            <a:r>
              <a:rPr lang="en-US" sz="2000" dirty="0" err="1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глубины</a:t>
            </a: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273490"/>
              </a:solidFill>
              <a:latin typeface="Times New Roman" panose="02020603050405020304" pitchFamily="18" charset="0"/>
              <a:ea typeface="Host Grotesk Medium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ЗНД в кровле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80640" y="1975991"/>
            <a:ext cx="3923854" cy="2071539"/>
          </a:xfrm>
          <a:prstGeom prst="roundRect">
            <a:avLst>
              <a:gd name="adj" fmla="val 2784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85403" y="1980754"/>
            <a:ext cx="3914329" cy="37184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622697" y="2065288"/>
            <a:ext cx="2137395" cy="20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Форма / условия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582242" y="2065288"/>
            <a:ext cx="2137395" cy="20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ЗНД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85403" y="2352601"/>
            <a:ext cx="3914329" cy="57462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22697" y="2437135"/>
            <a:ext cx="1680195" cy="4055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Прямоугольная, 200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400 м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582242" y="2437135"/>
            <a:ext cx="2137395" cy="20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0,3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1,0 м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85403" y="2927226"/>
            <a:ext cx="3914329" cy="37184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22697" y="3011760"/>
            <a:ext cx="2137395" cy="20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Прямоугольная, 800 м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582242" y="3011760"/>
            <a:ext cx="2137395" cy="20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2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3 м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85403" y="3299073"/>
            <a:ext cx="3914329" cy="37184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622697" y="3383607"/>
            <a:ext cx="2137395" cy="20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Арочная (та же ширина)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2582242" y="3383607"/>
            <a:ext cx="2137395" cy="20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на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30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40% меньше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85403" y="3670920"/>
            <a:ext cx="3914329" cy="37184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622697" y="3755454"/>
            <a:ext cx="2137395" cy="20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Круглая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Ø5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6 м, 600 м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2582242" y="3755454"/>
            <a:ext cx="2137395" cy="20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~0,5 м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80640" y="4197176"/>
            <a:ext cx="3923854" cy="4055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Ориентировочная формула: </a:t>
            </a:r>
            <a:endParaRPr lang="ru-RU" sz="1600" dirty="0">
              <a:solidFill>
                <a:srgbClr val="273490"/>
              </a:solidFill>
              <a:latin typeface="Times New Roman" panose="02020603050405020304" pitchFamily="18" charset="0"/>
              <a:ea typeface="Roboto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3000"/>
              </a:lnSpc>
              <a:buNone/>
            </a:pPr>
            <a:r>
              <a:rPr lang="en-US" sz="1600" b="1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h</a:t>
            </a:r>
            <a:r>
              <a:rPr lang="en-US" sz="1600" b="1" baseline="-250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ЗНД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≈ (0,01</a:t>
            </a: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0,02)·H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для крепких пород.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44269" y="1177860"/>
            <a:ext cx="355796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Критическая глубина горных ударов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744269" y="1959322"/>
            <a:ext cx="4381054" cy="20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600" b="1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Hкр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≈ </a:t>
            </a:r>
            <a:r>
              <a:rPr lang="en-US" sz="1600" b="1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σ</a:t>
            </a:r>
            <a:r>
              <a:rPr lang="en-US" sz="1600" b="1" baseline="-250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сж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/ γ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744269" y="2281833"/>
            <a:ext cx="3923854" cy="452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Граниты (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σ</a:t>
            </a:r>
            <a:r>
              <a:rPr lang="en-US" sz="1600" baseline="-250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сж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= 200 МПа):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H</a:t>
            </a:r>
            <a:r>
              <a:rPr lang="en-US" sz="1600" baseline="-250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кр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≈ 7400 м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3000"/>
              </a:lnSpc>
              <a:buSzPct val="100000"/>
              <a:buChar char="•"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Породы средней прочности (80 МПа):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H</a:t>
            </a:r>
            <a:r>
              <a:rPr lang="en-US" sz="1600" baseline="-250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кр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≈ 3000 м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4889715" y="3601014"/>
            <a:ext cx="3641113" cy="8111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i="1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При тектонических напряжениях горные удары возможны на значительно меньших глубинах. Требуется специальное управление горным давлением.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533CC8B-4A2C-0F13-EDD5-D5FBBA3C692E}"/>
              </a:ext>
            </a:extLst>
          </p:cNvPr>
          <p:cNvSpPr/>
          <p:nvPr/>
        </p:nvSpPr>
        <p:spPr>
          <a:xfrm>
            <a:off x="7948245" y="4768948"/>
            <a:ext cx="1156835" cy="302455"/>
          </a:xfrm>
          <a:prstGeom prst="rect">
            <a:avLst/>
          </a:prstGeom>
          <a:solidFill>
            <a:srgbClr val="FAF9F5"/>
          </a:solidFill>
          <a:ln>
            <a:solidFill>
              <a:srgbClr val="FA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57839" y="374303"/>
            <a:ext cx="7496479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4)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Ползучесть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 и релаксация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878610" y="991310"/>
            <a:ext cx="20631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Ползучесть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3878610" y="1308388"/>
            <a:ext cx="1842120" cy="734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Непрерывный рост деформаций при постоянном напряжении. Характерна для солей, глин, мёрзлых пород, сланцев.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835230" y="991310"/>
            <a:ext cx="3257402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Релаксация напряжений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835230" y="1308388"/>
            <a:ext cx="3046902" cy="551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Уменьшение напряжений при постоянной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деформации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процесс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, обратный ползучести.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835231" y="2039764"/>
            <a:ext cx="3648990" cy="183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Время релаксации: </a:t>
            </a: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τ = η / E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835230" y="2328267"/>
            <a:ext cx="3046902" cy="4081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19000"/>
              </a:lnSpc>
              <a:buSzPct val="100000"/>
              <a:buChar char="•"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Каменная соль: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τ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часы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дни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19000"/>
              </a:lnSpc>
              <a:buSzPct val="100000"/>
              <a:buChar char="•"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Гранит: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τ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годы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835230" y="2841203"/>
            <a:ext cx="3046902" cy="367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Модели: Максвелла, Кельвина-Фойгта, Бюргерса.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3878610" y="3444404"/>
            <a:ext cx="1527646" cy="1324794"/>
          </a:xfrm>
          <a:prstGeom prst="roundRect">
            <a:avLst>
              <a:gd name="adj" fmla="val 4073"/>
            </a:avLst>
          </a:prstGeom>
          <a:solidFill>
            <a:srgbClr val="FAF9F5"/>
          </a:solidFill>
          <a:ln w="14288">
            <a:solidFill>
              <a:srgbClr val="BFD3D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21336" y="3587130"/>
            <a:ext cx="1699394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I. Затухающая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021336" y="3857625"/>
            <a:ext cx="1242194" cy="551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Деформация → предел, разрушения нет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5522639" y="3444404"/>
            <a:ext cx="1680418" cy="1324794"/>
          </a:xfrm>
          <a:prstGeom prst="roundRect">
            <a:avLst>
              <a:gd name="adj" fmla="val 4073"/>
            </a:avLst>
          </a:prstGeom>
          <a:solidFill>
            <a:srgbClr val="FAF9F5"/>
          </a:solidFill>
          <a:ln w="14288">
            <a:solidFill>
              <a:srgbClr val="BFD3D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65365" y="3587130"/>
            <a:ext cx="1537691" cy="6020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II. Установившаяся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665366" y="3882495"/>
            <a:ext cx="1242194" cy="367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Постоянная скорость роста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7345783" y="3444404"/>
            <a:ext cx="1527646" cy="1324794"/>
          </a:xfrm>
          <a:prstGeom prst="roundRect">
            <a:avLst>
              <a:gd name="adj" fmla="val 4073"/>
            </a:avLst>
          </a:prstGeom>
          <a:solidFill>
            <a:srgbClr val="FAF9F5"/>
          </a:solidFill>
          <a:ln w="14288">
            <a:solidFill>
              <a:srgbClr val="BFD3D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488509" y="3587130"/>
            <a:ext cx="1699394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III. Ускоренная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7422776" y="3857625"/>
            <a:ext cx="1380565" cy="551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Предразрушение, лавинное деформирование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F7A99E3-D88E-F1FC-6249-099770271ED5}"/>
              </a:ext>
            </a:extLst>
          </p:cNvPr>
          <p:cNvSpPr/>
          <p:nvPr/>
        </p:nvSpPr>
        <p:spPr>
          <a:xfrm>
            <a:off x="7948245" y="4838998"/>
            <a:ext cx="1156835" cy="232405"/>
          </a:xfrm>
          <a:prstGeom prst="rect">
            <a:avLst/>
          </a:prstGeom>
          <a:solidFill>
            <a:srgbClr val="FAF9F5"/>
          </a:solidFill>
          <a:ln>
            <a:solidFill>
              <a:srgbClr val="FA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DEB27F6-64BC-6A3B-AD0D-0BB26E6CF93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1868" y="1086799"/>
            <a:ext cx="3298547" cy="289109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A256CA0-D449-C2EA-E989-531F15D5898E}"/>
              </a:ext>
            </a:extLst>
          </p:cNvPr>
          <p:cNvSpPr txBox="1"/>
          <p:nvPr/>
        </p:nvSpPr>
        <p:spPr>
          <a:xfrm>
            <a:off x="207090" y="4192667"/>
            <a:ext cx="329854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Проведение горных работ в подземной выработке</a:t>
            </a:r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https://www.geokniga.org/taxonomy/term/24345/0?page=2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9610" y="375121"/>
            <a:ext cx="8244780" cy="802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Длительная прочность и практические рекомендации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49610" y="1020769"/>
            <a:ext cx="1997912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Длительная прочность σ∞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49610" y="1508176"/>
            <a:ext cx="3118343" cy="367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Максимальное напряжение, выдерживаемое породой неопределённо долго с учётом ползучести.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3779749" y="1020769"/>
            <a:ext cx="3525637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Практические рекомендации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818965" y="1526112"/>
            <a:ext cx="5038164" cy="10000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19000"/>
              </a:lnSpc>
              <a:buSzPct val="100000"/>
              <a:buChar char="•"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Срок службы &gt; 5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10 лет в пластичных породах: занижать прочность, применять податливую крепь и закладку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19000"/>
              </a:lnSpc>
              <a:buSzPct val="100000"/>
              <a:buChar char="•"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Хрупкие породы: кратковременная прочность + SF = 1,5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2,0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19000"/>
              </a:lnSpc>
              <a:buSzPct val="100000"/>
              <a:buChar char="•"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Мониторинг сходимости и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микросейсмики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 выявления начала ускоренной ползучести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49610" y="2917106"/>
            <a:ext cx="8249543" cy="868635"/>
          </a:xfrm>
          <a:prstGeom prst="roundRect">
            <a:avLst>
              <a:gd name="adj" fmla="val 6212"/>
            </a:avLst>
          </a:prstGeom>
          <a:solidFill>
            <a:srgbClr val="B6D6FC"/>
          </a:solidFill>
          <a:ln/>
        </p:spPr>
      </p:sp>
      <p:sp>
        <p:nvSpPr>
          <p:cNvPr id="9" name="Text 6"/>
          <p:cNvSpPr/>
          <p:nvPr/>
        </p:nvSpPr>
        <p:spPr>
          <a:xfrm>
            <a:off x="582811" y="3065562"/>
            <a:ext cx="7987903" cy="551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При проектировании капитальных выработок и подземных хранилищ использовать длительную прочность, а не кратковременную.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49610" y="4047679"/>
            <a:ext cx="8244780" cy="720626"/>
          </a:xfrm>
          <a:prstGeom prst="roundRect">
            <a:avLst>
              <a:gd name="adj" fmla="val 7488"/>
            </a:avLst>
          </a:prstGeom>
          <a:solidFill>
            <a:srgbClr val="D9EDF2"/>
          </a:solidFill>
          <a:ln w="4763">
            <a:solidFill>
              <a:srgbClr val="BFD3D8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4372" y="4052441"/>
            <a:ext cx="4117628" cy="711101"/>
          </a:xfrm>
          <a:prstGeom prst="roundRect">
            <a:avLst>
              <a:gd name="adj" fmla="val 7588"/>
            </a:avLst>
          </a:prstGeom>
          <a:solidFill>
            <a:srgbClr val="D9EDF2"/>
          </a:solidFill>
          <a:ln/>
        </p:spPr>
      </p:sp>
      <p:sp>
        <p:nvSpPr>
          <p:cNvPr id="12" name="Text 9"/>
          <p:cNvSpPr/>
          <p:nvPr/>
        </p:nvSpPr>
        <p:spPr>
          <a:xfrm>
            <a:off x="582811" y="4180880"/>
            <a:ext cx="20631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Хрупкие породы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82811" y="4451375"/>
            <a:ext cx="4317950" cy="183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Граниты, кварциты: </a:t>
            </a: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σ∞ ≈ 0,9 </a:t>
            </a:r>
            <a:r>
              <a:rPr lang="en-US" sz="1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σ</a:t>
            </a:r>
            <a:r>
              <a:rPr lang="en-US" sz="1400" b="1" baseline="-250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кратк</a:t>
            </a:r>
            <a:endParaRPr lang="en-US" sz="1400" baseline="-25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4572000" y="4052441"/>
            <a:ext cx="4117628" cy="711101"/>
          </a:xfrm>
          <a:prstGeom prst="rect">
            <a:avLst/>
          </a:prstGeom>
          <a:solidFill>
            <a:srgbClr val="D9EDF2"/>
          </a:solidFill>
          <a:ln/>
        </p:spPr>
      </p:sp>
      <p:sp>
        <p:nvSpPr>
          <p:cNvPr id="15" name="Shape 12"/>
          <p:cNvSpPr/>
          <p:nvPr/>
        </p:nvSpPr>
        <p:spPr>
          <a:xfrm>
            <a:off x="4572000" y="4052441"/>
            <a:ext cx="14288" cy="711101"/>
          </a:xfrm>
          <a:prstGeom prst="roundRect">
            <a:avLst>
              <a:gd name="adj" fmla="val 377661"/>
            </a:avLst>
          </a:prstGeom>
          <a:solidFill>
            <a:srgbClr val="BFD3D8"/>
          </a:solidFill>
          <a:ln/>
        </p:spPr>
      </p:sp>
      <p:sp>
        <p:nvSpPr>
          <p:cNvPr id="16" name="Text 13"/>
          <p:cNvSpPr/>
          <p:nvPr/>
        </p:nvSpPr>
        <p:spPr>
          <a:xfrm>
            <a:off x="4700439" y="4180880"/>
            <a:ext cx="2078459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Host Grotesk Medium" pitchFamily="34" charset="-122"/>
                <a:cs typeface="Times New Roman" panose="02020603050405020304" pitchFamily="18" charset="0"/>
              </a:rPr>
              <a:t>Пластичные породы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4700439" y="4451375"/>
            <a:ext cx="4317950" cy="183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Соль, глины: </a:t>
            </a: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σ∞ ≈ 0,5 </a:t>
            </a:r>
            <a:r>
              <a:rPr lang="en-US" sz="1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σ</a:t>
            </a:r>
            <a:r>
              <a:rPr lang="en-US" sz="1400" b="1" baseline="-25000" dirty="0" err="1">
                <a:solidFill>
                  <a:srgbClr val="273490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кратк</a:t>
            </a:r>
            <a:endParaRPr lang="en-US" sz="1400" baseline="-25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07879A7-A681-03EB-2667-F8F127250E1C}"/>
              </a:ext>
            </a:extLst>
          </p:cNvPr>
          <p:cNvSpPr/>
          <p:nvPr/>
        </p:nvSpPr>
        <p:spPr>
          <a:xfrm>
            <a:off x="7948245" y="4833342"/>
            <a:ext cx="1156835" cy="238061"/>
          </a:xfrm>
          <a:prstGeom prst="rect">
            <a:avLst/>
          </a:prstGeom>
          <a:solidFill>
            <a:srgbClr val="FAF9F5"/>
          </a:solidFill>
          <a:ln>
            <a:solidFill>
              <a:srgbClr val="FAF9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952</Words>
  <Application>Microsoft Macintosh PowerPoint</Application>
  <PresentationFormat>Экран (16:9)</PresentationFormat>
  <Paragraphs>153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7</cp:revision>
  <dcterms:created xsi:type="dcterms:W3CDTF">2026-05-17T19:32:19Z</dcterms:created>
  <dcterms:modified xsi:type="dcterms:W3CDTF">2026-07-28T11:19:26Z</dcterms:modified>
</cp:coreProperties>
</file>