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65" r:id="rId4"/>
    <p:sldId id="264" r:id="rId5"/>
    <p:sldId id="263" r:id="rId6"/>
    <p:sldId id="258" r:id="rId7"/>
    <p:sldId id="262" r:id="rId8"/>
    <p:sldId id="261" r:id="rId9"/>
    <p:sldId id="260" r:id="rId10"/>
    <p:sldId id="25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6">
            <a:extLst>
              <a:ext uri="{FF2B5EF4-FFF2-40B4-BE49-F238E27FC236}">
                <a16:creationId xmlns:a16="http://schemas.microsoft.com/office/drawing/2014/main" id="{BAB0BFA0-41E8-3579-922B-AD105F5FD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086" y="2187178"/>
            <a:ext cx="5674519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r>
              <a:rPr lang="ru-RU" altLang="ru-RU" sz="27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Слайд-лекция</a:t>
            </a:r>
          </a:p>
          <a:p>
            <a:pPr algn="ctr">
              <a:lnSpc>
                <a:spcPct val="90000"/>
              </a:lnSpc>
              <a:buClr>
                <a:schemeClr val="accent1"/>
              </a:buClr>
              <a:buSzPct val="70000"/>
              <a:buNone/>
            </a:pPr>
            <a:r>
              <a:rPr lang="ru-RU" altLang="ru-RU" sz="15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5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 в строительство рудника</a:t>
            </a:r>
          </a:p>
          <a:p>
            <a:pPr algn="ctr">
              <a:lnSpc>
                <a:spcPct val="90000"/>
              </a:lnSpc>
              <a:buNone/>
            </a:pPr>
            <a:endParaRPr lang="ru-RU" altLang="ru-RU" sz="1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kk-KZ" alt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en-US" sz="1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Экономика нефтегазовой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1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отрасли</a:t>
            </a:r>
            <a:r>
              <a:rPr lang="ru-RU" altLang="en-US" sz="1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altLang="ru-RU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7М07202 «Геология  и разведка месторождений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полезных ископаемых»</a:t>
            </a:r>
          </a:p>
          <a:p>
            <a:pPr algn="ctr">
              <a:lnSpc>
                <a:spcPct val="90000"/>
              </a:lnSpc>
              <a:buNone/>
            </a:pPr>
            <a:endParaRPr lang="ru-RU" altLang="ru-RU" sz="1400" i="1" dirty="0">
              <a:solidFill>
                <a:schemeClr val="tx2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1400" i="1" dirty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доктор PhD </a:t>
            </a:r>
            <a:r>
              <a:rPr lang="ru-RU" altLang="ru-RU" sz="1400" i="1" dirty="0" err="1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Мадишева</a:t>
            </a:r>
            <a:r>
              <a:rPr lang="ru-RU" altLang="ru-RU" sz="1400" i="1" dirty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Р.К.,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1400" i="1" dirty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кафедра ГРМПИ</a:t>
            </a:r>
          </a:p>
          <a:p>
            <a:pPr algn="r"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endParaRPr lang="ru-RU" altLang="ru-RU" sz="1500" b="1" i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r"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endParaRPr lang="ru-RU" altLang="ru-RU" sz="2400" b="1" i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23" name="Rectangle 46">
            <a:extLst>
              <a:ext uri="{FF2B5EF4-FFF2-40B4-BE49-F238E27FC236}">
                <a16:creationId xmlns:a16="http://schemas.microsoft.com/office/drawing/2014/main" id="{1F348289-FE02-5E4B-E0A6-E9A84759A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742" y="857251"/>
            <a:ext cx="5674519" cy="103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endParaRPr lang="ru-RU" altLang="ru-RU" sz="1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r>
              <a:rPr lang="ru-RU" altLang="ru-RU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 «Карагандинский технический университет</a:t>
            </a:r>
          </a:p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ru-RU" altLang="ru-RU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Абылкаса Сагинова»</a:t>
            </a:r>
          </a:p>
          <a:p>
            <a:pPr algn="r"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endParaRPr lang="ru-RU" altLang="ru-RU" sz="2400" b="1" i="1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5" descr="image-1">
            <a:extLst>
              <a:ext uri="{FF2B5EF4-FFF2-40B4-BE49-F238E27FC236}">
                <a16:creationId xmlns:a16="http://schemas.microsoft.com/office/drawing/2014/main" id="{9D8CB0B6-7389-4421-99E5-D875F585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0" y="4005064"/>
            <a:ext cx="2051720" cy="25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Наилучший способ распределения затрат основан на так называемом пооперационном расчете затрат. Процесс добычи и переработки руды можно разложить на ряд последовательных операций (например, добыча, дробление, измельчение, флотация коллективная, флотация селективная и т.д.) По результатам технологических испытаний руды определяется количество (выход) продуктов, поступающих на каждую операцию</a:t>
            </a:r>
            <a:r>
              <a:rPr lang="en-US"/>
              <a:t> [11]</a:t>
            </a:r>
            <a:r>
              <a:rPr lang="ru-RU"/>
              <a:t>. </a:t>
            </a:r>
            <a:endParaRPr lang="ru-RU" dirty="0"/>
          </a:p>
          <a:p>
            <a:pPr marL="0" indent="457200" algn="just">
              <a:buNone/>
            </a:pPr>
            <a:r>
              <a:rPr lang="ru-RU" dirty="0"/>
              <a:t>Затраты на каждую операцию должны быть известны на основании опыта или аналогии. Стоимость всех промежуточных и конечных продуктов определяется путем суммирования лишь по тем операциям, которые относятся к данному продукту. Если какая-либо операция является общей для нескольких продуктов, то затраты распределяются между ними одним из рассмотренных выше способов.</a:t>
            </a:r>
          </a:p>
        </p:txBody>
      </p:sp>
    </p:spTree>
    <p:extLst>
      <p:ext uri="{BB962C8B-B14F-4D97-AF65-F5344CB8AC3E}">
        <p14:creationId xmlns:p14="http://schemas.microsoft.com/office/powerpoint/2010/main" val="147926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/>
          <a:lstStyle/>
          <a:p>
            <a:r>
              <a:rPr lang="kk-KZ" dirty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340768"/>
            <a:ext cx="7772400" cy="551723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1.  Ампилов Ю.П. Экономическая геология / Ампилов Ю.П., </a:t>
            </a:r>
            <a:r>
              <a:rPr lang="ru-RU" dirty="0" err="1"/>
              <a:t>Герт</a:t>
            </a:r>
            <a:r>
              <a:rPr lang="ru-RU" dirty="0"/>
              <a:t> А.А. // М.: </a:t>
            </a:r>
            <a:r>
              <a:rPr lang="ru-RU" dirty="0" err="1"/>
              <a:t>Геоинформмарк</a:t>
            </a:r>
            <a:r>
              <a:rPr lang="ru-RU" dirty="0"/>
              <a:t>, 2006. 344 с.</a:t>
            </a:r>
          </a:p>
          <a:p>
            <a:pPr marL="0" indent="0" algn="just">
              <a:buNone/>
            </a:pPr>
            <a:r>
              <a:rPr lang="ru-RU" dirty="0"/>
              <a:t>2.  </a:t>
            </a:r>
            <a:r>
              <a:rPr lang="ru-RU" dirty="0" err="1"/>
              <a:t>Косовцева</a:t>
            </a:r>
            <a:r>
              <a:rPr lang="ru-RU" dirty="0"/>
              <a:t> Т.Р. Управление ценностью горной компании при реализации стратегических инвестиционных проектов /</a:t>
            </a:r>
            <a:r>
              <a:rPr lang="ru-RU" dirty="0" err="1"/>
              <a:t>Косовцева</a:t>
            </a:r>
            <a:r>
              <a:rPr lang="ru-RU" dirty="0"/>
              <a:t> Т.Р., Пономаренко Т.В. // Записки Горного института. 2014. Т. 208. С. 124–131.</a:t>
            </a:r>
          </a:p>
          <a:p>
            <a:pPr marL="0" indent="0" algn="just">
              <a:buNone/>
            </a:pPr>
            <a:r>
              <a:rPr lang="ru-RU" dirty="0"/>
              <a:t>3.  Котляров И.Д. Методика учета рисков при геолого-экономической и стоимостной оценке месторождений / Котляров И.Д., Петров С.В. // Горный журнал. 2014. № 9. С. 94–99.</a:t>
            </a:r>
          </a:p>
          <a:p>
            <a:pPr marL="0" indent="0" algn="just">
              <a:buNone/>
            </a:pPr>
            <a:r>
              <a:rPr lang="ru-RU" dirty="0"/>
              <a:t>4.  Прогнозирование цены золота в недрах / Петров С.В., Котляров И.Д., </a:t>
            </a:r>
            <a:r>
              <a:rPr lang="ru-RU" dirty="0" err="1"/>
              <a:t>Кацнельсон</a:t>
            </a:r>
            <a:r>
              <a:rPr lang="ru-RU" dirty="0"/>
              <a:t> А.Б., Сень М.С. // Обогащение руд. 2016. № 2. С. 3–8.</a:t>
            </a:r>
          </a:p>
          <a:p>
            <a:pPr marL="0" indent="0" algn="just">
              <a:buNone/>
            </a:pPr>
            <a:r>
              <a:rPr lang="ru-RU" dirty="0"/>
              <a:t>5.  Управление проектами // </a:t>
            </a:r>
            <a:r>
              <a:rPr lang="ru-RU" dirty="0" err="1"/>
              <a:t>Мазур</a:t>
            </a:r>
            <a:r>
              <a:rPr lang="ru-RU" dirty="0"/>
              <a:t> И.И., Шапиро В.Д., </a:t>
            </a:r>
            <a:r>
              <a:rPr lang="ru-RU" dirty="0" err="1"/>
              <a:t>Ольдерогге</a:t>
            </a:r>
            <a:r>
              <a:rPr lang="ru-RU" dirty="0"/>
              <a:t> Н.Г., Полковников А.В. // Издательство М.: Омега-Л, 2010. С. 960.</a:t>
            </a:r>
          </a:p>
          <a:p>
            <a:pPr marL="0" indent="0" algn="just">
              <a:buNone/>
            </a:pPr>
            <a:r>
              <a:rPr lang="ru-RU" dirty="0"/>
              <a:t>6.  Пасынков Д.В. Определение граничных показателей при проектировании открытой разработки рудных месторождений. </a:t>
            </a:r>
            <a:r>
              <a:rPr lang="ru-RU" dirty="0" err="1"/>
              <a:t>Автореф</a:t>
            </a:r>
            <a:r>
              <a:rPr lang="ru-RU" dirty="0"/>
              <a:t>. </a:t>
            </a:r>
            <a:r>
              <a:rPr lang="ru-RU" dirty="0" err="1"/>
              <a:t>дис</a:t>
            </a:r>
            <a:r>
              <a:rPr lang="ru-RU" dirty="0"/>
              <a:t>. на </a:t>
            </a:r>
            <a:r>
              <a:rPr lang="ru-RU" dirty="0" err="1"/>
              <a:t>соиск</a:t>
            </a:r>
            <a:r>
              <a:rPr lang="ru-RU" dirty="0"/>
              <a:t>. уч. степени канд. тех. наук // </a:t>
            </a:r>
            <a:r>
              <a:rPr lang="ru-RU" dirty="0" err="1"/>
              <a:t>СПбГГИ</a:t>
            </a:r>
            <a:r>
              <a:rPr lang="ru-RU" dirty="0"/>
              <a:t> (ТУ) СПб., 2009.</a:t>
            </a:r>
          </a:p>
          <a:p>
            <a:pPr marL="0" indent="0" algn="just">
              <a:buNone/>
            </a:pPr>
            <a:r>
              <a:rPr lang="ru-RU" dirty="0"/>
              <a:t>7.  Терехина Ю.В. Обоснование оптимальных параметров малых карьеров на </a:t>
            </a:r>
            <a:r>
              <a:rPr lang="ru-RU" dirty="0" err="1"/>
              <a:t>предпроектной</a:t>
            </a:r>
            <a:r>
              <a:rPr lang="ru-RU" dirty="0"/>
              <a:t> стадии оценки. </a:t>
            </a:r>
            <a:r>
              <a:rPr lang="ru-RU" dirty="0" err="1"/>
              <a:t>Автореф</a:t>
            </a:r>
            <a:r>
              <a:rPr lang="ru-RU" dirty="0"/>
              <a:t>. </a:t>
            </a:r>
            <a:r>
              <a:rPr lang="ru-RU" dirty="0" err="1"/>
              <a:t>дис</a:t>
            </a:r>
            <a:r>
              <a:rPr lang="ru-RU" dirty="0"/>
              <a:t>. на </a:t>
            </a:r>
            <a:r>
              <a:rPr lang="ru-RU" dirty="0" err="1"/>
              <a:t>соиск</a:t>
            </a:r>
            <a:r>
              <a:rPr lang="ru-RU" dirty="0"/>
              <a:t>. уч. степени канд. тех. наук // ИГД </a:t>
            </a:r>
            <a:r>
              <a:rPr lang="ru-RU" dirty="0" err="1"/>
              <a:t>УрО</a:t>
            </a:r>
            <a:r>
              <a:rPr lang="ru-RU" dirty="0"/>
              <a:t> РАН. Екатеринбург, 2006.</a:t>
            </a:r>
          </a:p>
          <a:p>
            <a:pPr marL="0" indent="0" algn="just">
              <a:buNone/>
            </a:pPr>
            <a:r>
              <a:rPr lang="ru-RU" dirty="0"/>
              <a:t>8.  Борисович В.Т., Курбанов Н.Х., </a:t>
            </a:r>
            <a:r>
              <a:rPr lang="ru-RU" dirty="0" err="1"/>
              <a:t>Заернюк</a:t>
            </a:r>
            <a:r>
              <a:rPr lang="ru-RU" dirty="0"/>
              <a:t> В.М., </a:t>
            </a:r>
            <a:r>
              <a:rPr lang="ru-RU" dirty="0" err="1"/>
              <a:t>Сейфуллаев</a:t>
            </a:r>
            <a:r>
              <a:rPr lang="ru-RU" dirty="0"/>
              <a:t> Б.М. Практика управления рисками в компаниях золотодобывающего сектора // Горный журнал. 2018. № 11. С. 70–75.</a:t>
            </a:r>
          </a:p>
          <a:p>
            <a:pPr marL="0" indent="0" algn="just">
              <a:buNone/>
            </a:pPr>
            <a:r>
              <a:rPr lang="ru-RU" dirty="0"/>
              <a:t>9.  </a:t>
            </a:r>
            <a:r>
              <a:rPr lang="ru-RU" dirty="0" err="1"/>
              <a:t>Заернюк</a:t>
            </a:r>
            <a:r>
              <a:rPr lang="ru-RU" dirty="0"/>
              <a:t> В.М., Черникова Л.И. О роли рисков и неопределенности при осуществлении инвестиций в горнодобывающую отрасль // Финансовая жизнь. 2017. № 3. С. 47–54.</a:t>
            </a:r>
          </a:p>
          <a:p>
            <a:pPr marL="0" indent="0" algn="just">
              <a:buNone/>
            </a:pPr>
            <a:r>
              <a:rPr lang="ru-RU" dirty="0"/>
              <a:t>10.  </a:t>
            </a:r>
            <a:r>
              <a:rPr lang="ru-RU" dirty="0" err="1"/>
              <a:t>Заернюк</a:t>
            </a:r>
            <a:r>
              <a:rPr lang="ru-RU" dirty="0"/>
              <a:t> В.М., Черникова Л.И., </a:t>
            </a:r>
            <a:r>
              <a:rPr lang="ru-RU" dirty="0" err="1"/>
              <a:t>Забайкин</a:t>
            </a:r>
            <a:r>
              <a:rPr lang="ru-RU" dirty="0"/>
              <a:t> Ю.В. Тенденции, проблемы и перспективы развития золотодобывающей отрасли России // Финансовая аналитика: проблемы и решения.  2017. Т. 10. № 9. С. 972–986.</a:t>
            </a:r>
          </a:p>
          <a:p>
            <a:pPr marL="0" indent="0" algn="just">
              <a:buNone/>
            </a:pPr>
            <a:r>
              <a:rPr lang="ru-RU" dirty="0"/>
              <a:t>11.  Исаченко В.М. Оценка проектной капиталоемкости разработки нефтяных месторождений. </a:t>
            </a:r>
            <a:r>
              <a:rPr lang="ru-RU" dirty="0" err="1"/>
              <a:t>Автореф</a:t>
            </a:r>
            <a:r>
              <a:rPr lang="ru-RU" dirty="0"/>
              <a:t>. </a:t>
            </a:r>
            <a:r>
              <a:rPr lang="ru-RU" dirty="0" err="1"/>
              <a:t>дис</a:t>
            </a:r>
            <a:r>
              <a:rPr lang="ru-RU" dirty="0"/>
              <a:t>. на </a:t>
            </a:r>
            <a:r>
              <a:rPr lang="ru-RU" dirty="0" err="1"/>
              <a:t>соиск</a:t>
            </a:r>
            <a:r>
              <a:rPr lang="ru-RU" dirty="0"/>
              <a:t>. уч. степени канд. </a:t>
            </a:r>
            <a:r>
              <a:rPr lang="ru-RU" dirty="0" err="1"/>
              <a:t>экон</a:t>
            </a:r>
            <a:r>
              <a:rPr lang="ru-RU" dirty="0"/>
              <a:t>. наук / Тюменский ГНГУ. Тюмень, 2004.</a:t>
            </a:r>
          </a:p>
        </p:txBody>
      </p:sp>
    </p:spTree>
    <p:extLst>
      <p:ext uri="{BB962C8B-B14F-4D97-AF65-F5344CB8AC3E}">
        <p14:creationId xmlns:p14="http://schemas.microsoft.com/office/powerpoint/2010/main" val="129570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82960" y="1340768"/>
            <a:ext cx="7978080" cy="4933528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из руды продукцию, необходимо затратить труд и средства. Существуют два вида затрат: капитальные вложения и эксплуатационные затраты. Капитальные вложения носят единовременный характер и необходимы для строительства горно-рудного предприятия, связанных с ним внешних объектов и объектов жилищно-коммунального и культурно-бытового назначения. Эксплуатационные затраты возникают при добыче и переработке руды в течение всего срока эксплуатации месторождения.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Горно-рудная отрасль является весьма капиталоемкой, затраты на освоение месторождений, особенно крупных, весьма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значительные. По существу, капитальные вложения - это ресурсы (трудовые, технические, энергетические), которые можно выделить на строительство объектов. Объем капиталовложений, как в целом по стране, так и отдельных инвесторов, ограничен, и их нужно использовать с наиболее высокой эффективностью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1A9F2-A924-3A28-3BA7-4CE41F9A6A50}"/>
              </a:ext>
            </a:extLst>
          </p:cNvPr>
          <p:cNvSpPr txBox="1"/>
          <p:nvPr/>
        </p:nvSpPr>
        <p:spPr>
          <a:xfrm>
            <a:off x="2286000" y="10665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 в строительство рудника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249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Виды капитального вложения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953744" cy="4933528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Капитальные вложения делятся на производственные и непроизводственные. Производственные капитальные вложения необходимы для строительства предприятия по добыче и переработке руды и связанных с ним других промышленных объектов. Средства на них выделяются государством или частными инвесторами и в дальнейшем погашаются за счет прибыли горно-рудного предприятия. </a:t>
            </a:r>
            <a:endParaRPr lang="en-US" dirty="0"/>
          </a:p>
          <a:p>
            <a:pPr marL="0" indent="457200" algn="just">
              <a:buNone/>
            </a:pPr>
            <a:r>
              <a:rPr lang="ru-RU" dirty="0"/>
              <a:t>Непроизводственные затраты расходуются на строительство объектов жилищно-коммунального и культурно-бытового назначения и погашаются в дальнейшем за счет населения. При экономической оценке месторождений учитываются только производственные капитальные вложения, хотя косвенное влияние оказывают и непроизводственные капитальные вложения</a:t>
            </a:r>
            <a:r>
              <a:rPr lang="en-US" dirty="0"/>
              <a:t>[5]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64642"/>
            <a:ext cx="2232248" cy="4447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07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690048" cy="3168352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Производственные капитальные вложения делятся на внутренние и внешние. Внутренние капитальные вложения расходуются на строительство непосредственно горно-рудного предприятия в пределах горного отвода. </a:t>
            </a:r>
            <a:endParaRPr lang="en-US" dirty="0"/>
          </a:p>
          <a:p>
            <a:pPr marL="0" indent="457200" algn="just">
              <a:buNone/>
            </a:pPr>
            <a:r>
              <a:rPr lang="ru-RU" dirty="0"/>
              <a:t>Внешние капитальные вложения идут на строительство, расширение или реконструкцию других предприятий, связанных с переработкой руды, а также на строительство путей сообщения, линий электропередачи, водоснабжения и других коммуникаций за пределами горного отвода</a:t>
            </a:r>
            <a:r>
              <a:rPr lang="en-US" dirty="0"/>
              <a:t> [3]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960440" cy="2747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5240"/>
            <a:ext cx="3528392" cy="250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03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Расчет капитальных вложений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457200" algn="just">
              <a:buNone/>
            </a:pPr>
            <a:r>
              <a:rPr lang="ru-RU" dirty="0"/>
              <a:t>Расчет капитальных вложений при экономической оценке месторождений осуществляется с помощью укрупненных показателей – удельных капиталовложений </a:t>
            </a:r>
            <a:r>
              <a:rPr lang="ru-RU" dirty="0" err="1"/>
              <a:t>K</a:t>
            </a:r>
            <a:r>
              <a:rPr lang="ru-RU" baseline="-25000" dirty="0" err="1"/>
              <a:t>уд</a:t>
            </a:r>
            <a:r>
              <a:rPr lang="ru-RU" dirty="0"/>
              <a:t> на различные виды объектов. Удельные капиталовложения - это затраты, отнесенные к производительности предприятия или к размеру объектов (например, к длине железной дороги). Удельные капиталовложения учитывают все виды затрат на строительство (зарплату, материалы, услуги, транспортировку, энергию и пр.) и являются относительно устойчивыми величинами, они могут быть нормированы или взяты по аналогии с другими близкими по характеристикам объектами</a:t>
            </a:r>
            <a:r>
              <a:rPr lang="en-US" dirty="0"/>
              <a:t> [3]</a:t>
            </a:r>
            <a:r>
              <a:rPr lang="ru-RU" dirty="0"/>
              <a:t>.</a:t>
            </a:r>
          </a:p>
          <a:p>
            <a:pPr marL="0" indent="457200" algn="just">
              <a:buNone/>
            </a:pPr>
            <a:r>
              <a:rPr lang="ru-RU" dirty="0"/>
              <a:t>Если ограничиться основными и наиболее распространенными видами, то производственные капитальные вложения K можно представить так:</a:t>
            </a:r>
          </a:p>
          <a:p>
            <a:pPr marL="0" indent="457200" algn="just">
              <a:buNone/>
            </a:pPr>
            <a:endParaRPr lang="ru-RU" dirty="0"/>
          </a:p>
          <a:p>
            <a:pPr marL="0" indent="457200" algn="ctr">
              <a:buNone/>
            </a:pPr>
            <a:r>
              <a:rPr lang="ru-RU" dirty="0"/>
              <a:t>K = K</a:t>
            </a:r>
            <a:r>
              <a:rPr lang="ru-RU" baseline="-25000" dirty="0"/>
              <a:t>1</a:t>
            </a:r>
            <a:r>
              <a:rPr lang="ru-RU" dirty="0"/>
              <a:t> + K</a:t>
            </a:r>
            <a:r>
              <a:rPr lang="ru-RU" baseline="-25000" dirty="0"/>
              <a:t>2</a:t>
            </a:r>
            <a:r>
              <a:rPr lang="ru-RU" dirty="0"/>
              <a:t> + K</a:t>
            </a:r>
            <a:r>
              <a:rPr lang="ru-RU" baseline="-25000" dirty="0"/>
              <a:t>3</a:t>
            </a:r>
            <a:r>
              <a:rPr lang="ru-RU" dirty="0"/>
              <a:t> + K</a:t>
            </a:r>
            <a:r>
              <a:rPr lang="ru-RU" baseline="-25000" dirty="0"/>
              <a:t>4</a:t>
            </a:r>
            <a:r>
              <a:rPr lang="ru-RU" dirty="0"/>
              <a:t> + K</a:t>
            </a:r>
            <a:r>
              <a:rPr lang="ru-RU" baseline="-25000" dirty="0"/>
              <a:t>5</a:t>
            </a:r>
            <a:r>
              <a:rPr lang="ru-RU" dirty="0"/>
              <a:t> + K</a:t>
            </a:r>
            <a:r>
              <a:rPr lang="ru-RU" baseline="-25000" dirty="0"/>
              <a:t>6</a:t>
            </a:r>
            <a:r>
              <a:rPr lang="ru-RU" dirty="0"/>
              <a:t> + K</a:t>
            </a:r>
            <a:r>
              <a:rPr lang="ru-RU" baseline="-25000" dirty="0"/>
              <a:t>7</a:t>
            </a:r>
            <a:r>
              <a:rPr lang="ru-RU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3621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692696"/>
            <a:ext cx="7772400" cy="3600400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buNone/>
            </a:pPr>
            <a:r>
              <a:rPr lang="ru-RU" dirty="0"/>
              <a:t>где K</a:t>
            </a:r>
            <a:r>
              <a:rPr lang="ru-RU" baseline="-25000" dirty="0"/>
              <a:t>1</a:t>
            </a:r>
            <a:r>
              <a:rPr lang="ru-RU" dirty="0"/>
              <a:t> - строительство рудника (или рудников); K</a:t>
            </a:r>
            <a:r>
              <a:rPr lang="ru-RU" baseline="-25000" dirty="0"/>
              <a:t>2</a:t>
            </a:r>
            <a:r>
              <a:rPr lang="ru-RU" dirty="0"/>
              <a:t> - строительство перерабатывающей фабрики; K</a:t>
            </a:r>
            <a:r>
              <a:rPr lang="ru-RU" baseline="-25000" dirty="0"/>
              <a:t>3</a:t>
            </a:r>
            <a:r>
              <a:rPr lang="ru-RU" dirty="0"/>
              <a:t> - строительство вспомогательных подразделений; K</a:t>
            </a:r>
            <a:r>
              <a:rPr lang="ru-RU" baseline="-25000" dirty="0"/>
              <a:t>4</a:t>
            </a:r>
            <a:r>
              <a:rPr lang="ru-RU" dirty="0"/>
              <a:t> - природоохранные (экологические) затраты; K</a:t>
            </a:r>
            <a:r>
              <a:rPr lang="ru-RU" baseline="-25000" dirty="0"/>
              <a:t>5</a:t>
            </a:r>
            <a:r>
              <a:rPr lang="ru-RU" dirty="0"/>
              <a:t> - строительство автомобильной дороги; K</a:t>
            </a:r>
            <a:r>
              <a:rPr lang="ru-RU" baseline="-25000" dirty="0"/>
              <a:t>6</a:t>
            </a:r>
            <a:r>
              <a:rPr lang="ru-RU" dirty="0"/>
              <a:t> - строительство железной дороги; K</a:t>
            </a:r>
            <a:r>
              <a:rPr lang="ru-RU" baseline="-25000" dirty="0"/>
              <a:t>7</a:t>
            </a:r>
            <a:r>
              <a:rPr lang="ru-RU" dirty="0"/>
              <a:t> - строительство линий электропередачи (может быть строительство местной электростанции).</a:t>
            </a:r>
          </a:p>
          <a:p>
            <a:pPr marL="0" indent="457200" algn="just">
              <a:buNone/>
            </a:pPr>
            <a:r>
              <a:rPr lang="ru-RU" dirty="0"/>
              <a:t>Могут быть и другие объекты строительства (такие, как дамбы, каналы, водопроводы и путепроводы, туннели), реконструкция смежных предприятий и др. Перечень таких объектов определяется местными особенностями освоения месторождения</a:t>
            </a:r>
            <a:r>
              <a:rPr lang="en-US" dirty="0"/>
              <a:t> [8]</a:t>
            </a:r>
            <a:r>
              <a:rPr lang="ru-RU" dirty="0"/>
              <a:t>.</a:t>
            </a:r>
          </a:p>
        </p:txBody>
      </p:sp>
      <p:pic>
        <p:nvPicPr>
          <p:cNvPr id="4098" name="Picture 2" descr="Капитальные вложения «Уралкалия» в 2019 году будут сопоставимы с  прошлогодними - Properm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00" y="3861048"/>
            <a:ext cx="554461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9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Горно-капитальные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457200" algn="just">
              <a:buNone/>
            </a:pPr>
            <a:r>
              <a:rPr lang="ru-RU" dirty="0"/>
              <a:t>Горно-капитальные работы - это удаление пород вскрыши (при строительстве карьера) или проведение капитальных горных выработок (при подземном способе добычи), чтобы обеспечить доступ к руде. Здесь удельные капитальные вложения Kуд,1 - это себестоимость добычи 1 т горной массы в рублях. При открытой разработке они зависят от мощности вскрыши и от размеров карьера, а при подземной добыче – только от глубины добычи. Зная удельные капитальные вложения, можно рассчитать капитальные вложения: K11 = Kуд,1А, где А - производительность рудника по руде</a:t>
            </a:r>
            <a:r>
              <a:rPr lang="en-US" dirty="0"/>
              <a:t> [2, 6]</a:t>
            </a:r>
            <a:r>
              <a:rPr lang="ru-RU" dirty="0"/>
              <a:t>.</a:t>
            </a:r>
          </a:p>
          <a:p>
            <a:pPr marL="0" indent="457200" algn="just">
              <a:buNone/>
            </a:pPr>
            <a:r>
              <a:rPr lang="ru-RU" dirty="0"/>
              <a:t>Строительство рудника включает приобретение и монтаж оборудования и прокладку внутренних коммуникаций в пределах горного отвода. Удельные капиталовложения Kуд,2 берут из опыта или устанавливают по аналогии с другими рудниками. При открытых горных работах удельные капиталовложения умножают на производительность рудника по горной массе, т.е. K12 = Kуд,2Агм, а при подземной добыче - на производительность по руде: K12 = Kуд,3А</a:t>
            </a:r>
          </a:p>
        </p:txBody>
      </p:sp>
    </p:spTree>
    <p:extLst>
      <p:ext uri="{BB962C8B-B14F-4D97-AF65-F5344CB8AC3E}">
        <p14:creationId xmlns:p14="http://schemas.microsoft.com/office/powerpoint/2010/main" val="21544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418134" cy="4058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Эксплуатационные затраты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593704" cy="5077544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buNone/>
            </a:pPr>
            <a:r>
              <a:rPr lang="ru-RU" dirty="0"/>
              <a:t>При экономической оценке месторождений расчет эксплуатационных затрат начинается с определения стоимости продукции. В качестве исходных данных принимаются нормативные или фактические (из опыта работы горно-рудных предприятий) значения стоимости добычи </a:t>
            </a:r>
            <a:r>
              <a:rPr lang="ru-RU" dirty="0" err="1"/>
              <a:t>Q</a:t>
            </a:r>
            <a:r>
              <a:rPr lang="ru-RU" baseline="-25000" dirty="0" err="1"/>
              <a:t>доб</a:t>
            </a:r>
            <a:r>
              <a:rPr lang="ru-RU" dirty="0"/>
              <a:t> и переработки руды </a:t>
            </a:r>
            <a:r>
              <a:rPr lang="ru-RU" dirty="0" err="1"/>
              <a:t>Q</a:t>
            </a:r>
            <a:r>
              <a:rPr lang="ru-RU" baseline="-25000" dirty="0" err="1"/>
              <a:t>пер</a:t>
            </a:r>
            <a:r>
              <a:rPr lang="ru-RU" baseline="-25000" dirty="0"/>
              <a:t>. </a:t>
            </a:r>
            <a:r>
              <a:rPr lang="ru-RU" dirty="0"/>
              <a:t>При необходимости может учитываться стоимость транспортировки руды </a:t>
            </a:r>
            <a:r>
              <a:rPr lang="ru-RU" dirty="0" err="1"/>
              <a:t>Q</a:t>
            </a:r>
            <a:r>
              <a:rPr lang="ru-RU" baseline="-25000" dirty="0" err="1"/>
              <a:t>тр</a:t>
            </a:r>
            <a:r>
              <a:rPr lang="ru-RU" dirty="0"/>
              <a:t> от рудника до перерабатывающей фабрики</a:t>
            </a:r>
            <a:r>
              <a:rPr lang="en-US" dirty="0"/>
              <a:t> [5]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80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832648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buNone/>
            </a:pPr>
            <a:r>
              <a:rPr lang="kk-KZ" dirty="0"/>
              <a:t>З</a:t>
            </a:r>
            <a:r>
              <a:rPr lang="ru-RU" dirty="0" err="1"/>
              <a:t>атраты</a:t>
            </a:r>
            <a:r>
              <a:rPr lang="ru-RU" dirty="0"/>
              <a:t> на производство единицы какой-либо продукции, выраженные в денежной форме, образуют ее стоимость. Годовая стоимость соответствует </a:t>
            </a:r>
            <a:r>
              <a:rPr lang="ru-RU" dirty="0" err="1"/>
              <a:t>эксплуатационнымзатратам</a:t>
            </a:r>
            <a:r>
              <a:rPr lang="ru-RU" dirty="0"/>
              <a:t>.</a:t>
            </a:r>
          </a:p>
          <a:p>
            <a:pPr marL="0" indent="457200" algn="just">
              <a:buNone/>
            </a:pPr>
            <a:r>
              <a:rPr lang="ru-RU" dirty="0"/>
              <a:t>На горно-рудных предприятиях обычно получают несколько видов продукции, и стоимость продукции </a:t>
            </a:r>
            <a:r>
              <a:rPr lang="ru-RU" dirty="0" err="1"/>
              <a:t>Qп</a:t>
            </a:r>
            <a:r>
              <a:rPr lang="ru-RU" dirty="0"/>
              <a:t> связана с эксплуатационными затратами Э соотношением:</a:t>
            </a:r>
          </a:p>
          <a:p>
            <a:pPr marL="0" indent="457200" algn="just">
              <a:buNone/>
            </a:pPr>
            <a:endParaRPr lang="kk-KZ" dirty="0"/>
          </a:p>
          <a:p>
            <a:pPr marL="0" indent="457200" algn="just">
              <a:buNone/>
            </a:pPr>
            <a:endParaRPr lang="ru-RU" dirty="0"/>
          </a:p>
          <a:p>
            <a:pPr marL="0" indent="457200" algn="just">
              <a:buNone/>
            </a:pPr>
            <a:r>
              <a:rPr lang="ru-RU" dirty="0"/>
              <a:t>Особенность горно-рудного производства состоит в том, что ведущую роль в структуре стоимости составляет зарплата (35-45 % при открытой и 65-75 % при подземной добыче), т.е. оно является трудоемким.</a:t>
            </a:r>
          </a:p>
          <a:p>
            <a:pPr marL="0" indent="457200" algn="just">
              <a:buNone/>
            </a:pPr>
            <a:r>
              <a:rPr lang="ru-RU" dirty="0"/>
              <a:t>При экономической оценке месторождений расчет эксплуатационных затрат начинается с определения стоимости продукции. В качестве исходных данных принимаются нормативные или фактические (из опыта работы горно-рудных предприятий) значения стоимости добычи </a:t>
            </a:r>
            <a:r>
              <a:rPr lang="ru-RU" dirty="0" err="1"/>
              <a:t>Q</a:t>
            </a:r>
            <a:r>
              <a:rPr lang="ru-RU" baseline="-25000" dirty="0" err="1"/>
              <a:t>доб</a:t>
            </a:r>
            <a:r>
              <a:rPr lang="ru-RU" dirty="0"/>
              <a:t> и переработки руды </a:t>
            </a:r>
            <a:r>
              <a:rPr lang="ru-RU" dirty="0" err="1"/>
              <a:t>Q</a:t>
            </a:r>
            <a:r>
              <a:rPr lang="ru-RU" baseline="-25000" dirty="0" err="1"/>
              <a:t>пер</a:t>
            </a:r>
            <a:r>
              <a:rPr lang="ru-RU" dirty="0"/>
              <a:t>. При необходимости может учитываться стоимость транспортировки руды </a:t>
            </a:r>
            <a:r>
              <a:rPr lang="ru-RU" dirty="0" err="1"/>
              <a:t>Qтр</a:t>
            </a:r>
            <a:r>
              <a:rPr lang="ru-RU" dirty="0"/>
              <a:t> от рудника до перерабатывающей фабрики.</a:t>
            </a:r>
            <a:r>
              <a:rPr lang="en-US" dirty="0"/>
              <a:t> [5]</a:t>
            </a:r>
            <a:endParaRPr lang="ru-RU" dirty="0"/>
          </a:p>
          <a:p>
            <a:pPr marL="0" indent="457200" algn="just">
              <a:buNone/>
            </a:pPr>
            <a:r>
              <a:rPr lang="ru-RU" dirty="0"/>
              <a:t>Стоимость добычи руды </a:t>
            </a:r>
            <a:r>
              <a:rPr lang="ru-RU" dirty="0" err="1"/>
              <a:t>Q</a:t>
            </a:r>
            <a:r>
              <a:rPr lang="ru-RU" baseline="-25000" dirty="0" err="1"/>
              <a:t>доб</a:t>
            </a:r>
            <a:r>
              <a:rPr lang="ru-RU" baseline="-25000" dirty="0"/>
              <a:t> </a:t>
            </a:r>
            <a:r>
              <a:rPr lang="ru-RU" dirty="0"/>
              <a:t>зависит в основном от способа и глубины работ, от крепости руд и вмещающих пород и от производительности рудника. При открытом способе на стоимость добычи сильнее всего влияет коэффициент вскрыши.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t="40421" r="67396" b="54546"/>
          <a:stretch/>
        </p:blipFill>
        <p:spPr bwMode="auto">
          <a:xfrm>
            <a:off x="3563888" y="1988840"/>
            <a:ext cx="2304256" cy="6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825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</TotalTime>
  <Words>1491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Справедливость</vt:lpstr>
      <vt:lpstr>Презентация PowerPoint</vt:lpstr>
      <vt:lpstr>Презентация PowerPoint</vt:lpstr>
      <vt:lpstr>Виды капитального вложения</vt:lpstr>
      <vt:lpstr>Презентация PowerPoint</vt:lpstr>
      <vt:lpstr>Расчет капитальных вложений</vt:lpstr>
      <vt:lpstr>Презентация PowerPoint</vt:lpstr>
      <vt:lpstr>Горно-капитальные работы</vt:lpstr>
      <vt:lpstr>Эксплуатационные затраты</vt:lpstr>
      <vt:lpstr>Презентация PowerPoint</vt:lpstr>
      <vt:lpstr>Заключение</vt:lpstr>
      <vt:lpstr>Использованная 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</dc:creator>
  <cp:lastModifiedBy>User</cp:lastModifiedBy>
  <cp:revision>9</cp:revision>
  <dcterms:created xsi:type="dcterms:W3CDTF">2020-10-04T15:26:27Z</dcterms:created>
  <dcterms:modified xsi:type="dcterms:W3CDTF">2025-11-06T18:01:24Z</dcterms:modified>
</cp:coreProperties>
</file>