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7" r:id="rId3"/>
    <p:sldId id="267" r:id="rId4"/>
    <p:sldId id="268" r:id="rId5"/>
    <p:sldId id="424" r:id="rId6"/>
    <p:sldId id="425" r:id="rId7"/>
    <p:sldId id="430" r:id="rId8"/>
    <p:sldId id="426" r:id="rId9"/>
    <p:sldId id="427" r:id="rId10"/>
    <p:sldId id="428" r:id="rId11"/>
    <p:sldId id="429" r:id="rId12"/>
    <p:sldId id="305" r:id="rId13"/>
    <p:sldId id="432" r:id="rId14"/>
    <p:sldId id="435" r:id="rId15"/>
    <p:sldId id="436" r:id="rId16"/>
    <p:sldId id="433" r:id="rId17"/>
    <p:sldId id="434" r:id="rId18"/>
    <p:sldId id="437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31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578200" y="1571053"/>
            <a:ext cx="10679868" cy="3544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7. Управление процессами и нитями в ОС UNIX. 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074" y="33146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29CE34AC-E843-4DDC-A1C1-8C1E81BFAA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0589" y="1196976"/>
            <a:ext cx="11892742" cy="4968875"/>
          </a:xfrm>
        </p:spPr>
        <p:txBody>
          <a:bodyPr/>
          <a:lstStyle/>
          <a:p>
            <a:pPr marL="93663" lvl="3" algn="just">
              <a:lnSpc>
                <a:spcPct val="100000"/>
              </a:lnSpc>
              <a:spcBef>
                <a:spcPts val="0"/>
              </a:spcBef>
            </a:pPr>
            <a:r>
              <a:rPr lang="en-US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Подсистема управления процессами </a:t>
            </a:r>
          </a:p>
          <a:p>
            <a:pPr marL="93663" lvl="3" algn="just">
              <a:lnSpc>
                <a:spcPct val="100000"/>
              </a:lnSpc>
              <a:spcBef>
                <a:spcPts val="0"/>
              </a:spcBef>
            </a:pPr>
            <a:endParaRPr lang="en-US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3663" lvl="3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UNIX System V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Release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4 реализован механизм виртуальной файловой системы VFS (Virtual File System), который позволяет ядру системы одновременно поддерживать несколько различных типов файловых систем. Механизм VFS поддерживает для ядра некоторое абстрактное представление о файловой системе, скрывая от него конкретные особенности каждой файловой системы. </a:t>
            </a:r>
          </a:p>
          <a:p>
            <a:pPr marL="93663" lvl="3"/>
            <a:endParaRPr lang="ru-RU" altLang="ru-RU" sz="24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EA23C6-E59F-446F-9C40-970015E07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458" y="19312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F8E019DA-3812-4D5B-AB9D-055FA6665B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7338" y="1196976"/>
            <a:ext cx="11959244" cy="4968875"/>
          </a:xfrm>
        </p:spPr>
        <p:txBody>
          <a:bodyPr>
            <a:normAutofit/>
          </a:bodyPr>
          <a:lstStyle/>
          <a:p>
            <a:pPr marL="93663" lvl="3" algn="just">
              <a:lnSpc>
                <a:spcPct val="100000"/>
              </a:lnSpc>
              <a:spcBef>
                <a:spcPts val="0"/>
              </a:spcBef>
            </a:pPr>
            <a:r>
              <a:rPr lang="en-US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4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Элементы конструкционных блоков </a:t>
            </a:r>
            <a:endParaRPr lang="en-US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3663" lvl="3" algn="just">
              <a:lnSpc>
                <a:spcPct val="100000"/>
              </a:lnSpc>
              <a:spcBef>
                <a:spcPts val="0"/>
              </a:spcBef>
            </a:pPr>
            <a:endParaRPr lang="en-US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Концепция разработки системы UNIX заключалась в построении операционной системы из элементов, которые позволили бы пользователю создавать небольшие программные модули, выступающие в качестве конструкционных блоков при создании более сложных программ.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Одним из таких элементов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с которым часто сталкиваются пользователи при работе с командным процессором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shell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является возможность переназначения ввода-вывода.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Вторым конструкционным элементом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является канал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механизм, обеспечивающий информационный обмен между процессами, выполнение которых связано с операциями чтения и записи. Процессы могут переназначать выводной поток со стандартного вывода на канал для чтения с него другими процессами, переназначившими на канал свой стандартный ввод.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656713-23FC-4919-8E62-425576611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215" y="31232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>
            <a:extLst>
              <a:ext uri="{FF2B5EF4-FFF2-40B4-BE49-F238E27FC236}">
                <a16:creationId xmlns:a16="http://schemas.microsoft.com/office/drawing/2014/main" id="{1DA940E6-D43B-49FC-98AC-C560D9AFF5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93716" y="1876830"/>
            <a:ext cx="10246822" cy="936625"/>
          </a:xfrm>
        </p:spPr>
        <p:txBody>
          <a:bodyPr>
            <a:normAutofit fontScale="90000"/>
          </a:bodyPr>
          <a:lstStyle/>
          <a:p>
            <a:pPr marL="180975" lvl="3">
              <a:defRPr/>
            </a:pP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lang="ru-RU" sz="22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 </a:t>
            </a:r>
            <a:r>
              <a:rPr lang="ru-RU" sz="22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Пользовательская и ядерная составляющие процессов. Принципы организации многопользовательского режима</a:t>
            </a:r>
            <a:br>
              <a:rPr lang="ru-RU" altLang="ru-RU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ru-RU" altLang="ru-RU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ru-RU" sz="22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ru-RU" sz="1800" b="1" i="1" dirty="0">
                <a:effectLst/>
                <a:latin typeface="Times New Roman" panose="02020603050405020304" pitchFamily="18" charset="0"/>
              </a:rPr>
            </a:br>
            <a:br>
              <a:rPr lang="ru-RU" sz="1800" b="1" i="1" dirty="0">
                <a:effectLst/>
                <a:latin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0C084-03FB-4486-B006-B064289B2E9A}"/>
              </a:ext>
            </a:extLst>
          </p:cNvPr>
          <p:cNvSpPr txBox="1"/>
          <p:nvPr/>
        </p:nvSpPr>
        <p:spPr>
          <a:xfrm>
            <a:off x="515389" y="1722225"/>
            <a:ext cx="1133301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Пользовательская и ядерная составляющие процессов.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Каждому процессу соответствует контекст, в котором он выполняется. Этот контекст включает: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AutoNum type="arabicParenR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содержимое пользовательского адресного пространства -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пользовательский контекст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(т.е. содержимое сегментов программного кода, данных, стека, разделяемых сегментов и сегментов файлов, отображаемых в виртуальную память),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содержимое аппаратных регистров -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регистровый контекст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(регистр счетчика команд, регистр состояния процессора, регистр указателя стека и регистры общего назначения),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а также структуры данных ядра (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контекст системного уровня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), связанные с этим процессом.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31E1C0-0E9E-4AA0-AF32-C6D0782C7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92" y="32213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90C5CDE3-FB9D-400D-B162-955F0812878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3098" y="1676260"/>
            <a:ext cx="11454937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Контекст процесса системного уровня в ОС UNIX состоит из "статической" и "динамических" частей. Для каждого процесса имеется одна статическая часть контекста системного уровня и переменное число динамических частей. </a:t>
            </a: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Динамическая часть контекста процесса - это один или несколько стеков, которые используются процессом при его выполнении в режиме ядра. Число ядерных стеков процесса соответствует числу уровней прерывания, поддерживаемых конкретной аппаратурой. </a:t>
            </a:r>
          </a:p>
          <a:p>
            <a:pPr algn="just"/>
            <a:endParaRPr lang="ru-RU" altLang="ru-RU" sz="2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EFE03B-3B9D-4FA2-A22A-E156DB8A9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255" y="32213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6F5C16-53FA-4CF7-9A98-64ACF5E8C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Статическая часть контекста процесса системного уровня включает следующее: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2286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ru-RU" sz="20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Описатель процесса, 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т.е. элемент таблицы описателей существующих в системе процессов.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2286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Описатель процесса включает, в частности, следующую информацию: </a:t>
            </a:r>
          </a:p>
          <a:p>
            <a:pPr marL="0" lvl="0" indent="-342900" algn="just">
              <a:lnSpc>
                <a:spcPct val="100000"/>
              </a:lnSpc>
              <a:spcBef>
                <a:spcPts val="0"/>
              </a:spcBef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состояние процесса; </a:t>
            </a:r>
          </a:p>
          <a:p>
            <a:pPr marL="0" lvl="0" indent="-342900" algn="just">
              <a:lnSpc>
                <a:spcPct val="100000"/>
              </a:lnSpc>
              <a:spcBef>
                <a:spcPts val="0"/>
              </a:spcBef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физический адрес в основной или внешней памяти u-области процесса; </a:t>
            </a:r>
          </a:p>
          <a:p>
            <a:pPr marL="0" lvl="0" indent="-342900" algn="just">
              <a:lnSpc>
                <a:spcPct val="100000"/>
              </a:lnSpc>
              <a:spcBef>
                <a:spcPts val="0"/>
              </a:spcBef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идентификаторы пользователя, от имени которого запущен процесс; </a:t>
            </a:r>
          </a:p>
          <a:p>
            <a:pPr marL="0" lvl="0" indent="-342900" algn="just">
              <a:lnSpc>
                <a:spcPct val="100000"/>
              </a:lnSpc>
              <a:spcBef>
                <a:spcPts val="0"/>
              </a:spcBef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идентификатор процесса; </a:t>
            </a:r>
          </a:p>
          <a:p>
            <a:pPr marL="0" lvl="0" indent="-342900" algn="just">
              <a:lnSpc>
                <a:spcPct val="100000"/>
              </a:lnSpc>
              <a:spcBef>
                <a:spcPts val="0"/>
              </a:spcBef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прочую информацию, связанную с управлением процессом.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118E0E-CB07-4332-8974-D610E42B0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797" y="24737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8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6AA145-9DB2-4A5F-8E1E-423E2EE064D4}"/>
              </a:ext>
            </a:extLst>
          </p:cNvPr>
          <p:cNvSpPr txBox="1"/>
          <p:nvPr/>
        </p:nvSpPr>
        <p:spPr>
          <a:xfrm>
            <a:off x="529243" y="1452449"/>
            <a:ext cx="1113351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ru-RU" sz="20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U-область (u-</a:t>
            </a:r>
            <a:r>
              <a:rPr lang="ru-RU" sz="2000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area</a:t>
            </a:r>
            <a:r>
              <a:rPr lang="ru-RU" sz="20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индивидуальная для каждого процесса область пространства ядра, обладающая тем свойством, что хотя u-область каждого процесса располагается в отдельном месте физической памяти, u-области всех процессов имеют один и тот же виртуальный адрес в адресном пространстве ядра. </a:t>
            </a:r>
          </a:p>
          <a:p>
            <a:pPr lvl="0" algn="just">
              <a:tabLst>
                <a:tab pos="228600" algn="l"/>
              </a:tabLst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>
              <a:tabLst>
                <a:tab pos="2286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U-область процесса содержит: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указатель на описатель процесса;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идентификаторы пользователя;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счетчик времени, в течение которого процесс реально выполнялся (т.е. занимал процессор) в режиме пользователя и режиме ядра;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параметры системного вызова;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результаты системного вызова;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таблица дескрипторов открытых файлов;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предельные размеры адресного пространства процесса; </a:t>
            </a:r>
          </a:p>
          <a:p>
            <a:pPr marL="342900" lvl="0" indent="-342900" algn="just">
              <a:buSzPts val="1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предельные размеры файла, в который процесс может писать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и т.д.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9EFE51-27BF-45AC-AF89-616B8662A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843" y="21286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47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B1CAEAF0-FEC3-40C6-BDB2-4B5EAEACBF0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32261" y="1452449"/>
            <a:ext cx="11538066" cy="4968875"/>
          </a:xfrm>
        </p:spPr>
        <p:txBody>
          <a:bodyPr/>
          <a:lstStyle/>
          <a:p>
            <a:pPr algn="just"/>
            <a:endParaRPr lang="en-US" altLang="ru-RU" sz="1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Принципы организации многопользовательского режима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Исторически ОС UNIX является системой разделения времени, т.е. система должна прежде всего "справедливо" разделять ресурсы процессора(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 между процессами, относящимися к разным пользователям, причем таким образом, чтобы время реакции каждого действия интерактивного пользователя находилось в допустимых пределах. </a:t>
            </a: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1FDC55-56E0-44D7-A321-243FC17CF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781" y="21286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A0D14CB1-A423-4AD6-B73F-18D02980A9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2369" y="1561552"/>
            <a:ext cx="10972800" cy="489743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ОС UNIX всегда была рассчитана на то, чтобы обслуживать больше процессов, чем можно одновременно разместить в основной памяти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Поэтому требовалась несколько более гибкая схема планирования разделения ресурсов процессора(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ов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В результате было введено понятие приоритета. 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endParaRPr lang="ru-RU" alt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B343E9-C6ED-4D56-B391-92D491320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976" y="21286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A0D14CB1-A423-4AD6-B73F-18D02980A9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2369" y="1561552"/>
            <a:ext cx="10972800" cy="4897437"/>
          </a:xfrm>
        </p:spPr>
        <p:txBody>
          <a:bodyPr/>
          <a:lstStyle/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endParaRPr lang="ru-RU" alt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Схема разделения времени между процессами с приоритетами в общем случае выглядит следующим образом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Готовые к выполнению процессы выстраиваются в очередь к процессору в порядке уменьшения своих приоритетов. Если некоторый процесс отработал свой квант процессорного времени, но при этом остался готовым к выполнению, то он становится в очередь к процессору впереди любого процесса с более низким приоритетом, но вслед за любым процессом, обладающим тем же приоритетом. </a:t>
            </a: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Традиционное решение ОС UNIX состоит в использовании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динамически изменяющихся приоритетов.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Каждый процесс при своем образовании получает некоторый устанавливаемый системой статический приоритет, который в дальнейшем может быть изменен с помощью системного вызова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nice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B343E9-C6ED-4D56-B391-92D491320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909" y="11062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21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>
            <a:extLst>
              <a:ext uri="{FF2B5EF4-FFF2-40B4-BE49-F238E27FC236}">
                <a16:creationId xmlns:a16="http://schemas.microsoft.com/office/drawing/2014/main" id="{1DA940E6-D43B-49FC-98AC-C560D9AFF5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93716" y="1876830"/>
            <a:ext cx="10246822" cy="936625"/>
          </a:xfrm>
        </p:spPr>
        <p:txBody>
          <a:bodyPr>
            <a:normAutofit fontScale="90000"/>
          </a:bodyPr>
          <a:lstStyle/>
          <a:p>
            <a:pPr marL="180975" lvl="3">
              <a:defRPr/>
            </a:pP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lang="ru-RU" sz="22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 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Традиционный механизм управления процессами на уровне пользователя. Понятие нити (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threads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  <a:br>
              <a:rPr lang="ru-RU" sz="22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ru-RU" sz="1800" b="1" i="1" dirty="0">
                <a:effectLst/>
                <a:latin typeface="Times New Roman" panose="02020603050405020304" pitchFamily="18" charset="0"/>
              </a:rPr>
            </a:br>
            <a:br>
              <a:rPr lang="ru-RU" sz="1800" b="1" i="1" dirty="0">
                <a:effectLst/>
                <a:latin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1F522-E64C-4781-A693-7DD78CF17077}"/>
              </a:ext>
            </a:extLst>
          </p:cNvPr>
          <p:cNvSpPr txBox="1"/>
          <p:nvPr/>
        </p:nvSpPr>
        <p:spPr>
          <a:xfrm>
            <a:off x="548640" y="2669554"/>
            <a:ext cx="109838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Традиционный механизм управления процессами на уровне пользователя.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Имеются две возможности управления процессами - с использованием командного языка (того или другого варианта Shell) и с использованием языка программирования с непосредственным использованием системных вызовов ядра операционной системы.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31E1C0-0E9E-4AA0-AF32-C6D0782C7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316" y="24088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73477" y="922488"/>
            <a:ext cx="11054645" cy="3420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</a:t>
            </a: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Среда выполнения процессов в ОС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UNIX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</a:t>
            </a: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Пользовательская и ядерная составляющие процессов. Принципы организации многопользовательского режима</a:t>
            </a: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Традиционный механизм управления процессами на уровне пользователя. Понятие нити 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threads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18" y="24518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83259610-2ABC-4E01-A40F-D53CCCA734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31767" y="1756699"/>
            <a:ext cx="11011593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Каждый процесс может образовать полностью идентичный подчиненный процесс с помощью системного вызова </a:t>
            </a:r>
            <a:r>
              <a:rPr lang="ru-RU" alt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fork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()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 дожидаться окончания выполнения своих подчиненных процессов с помощью системного вызова </a:t>
            </a:r>
            <a:r>
              <a:rPr lang="ru-RU" alt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wait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Каждый процесс в любой момент времени может полностью изменить содержимое своего образа памяти с помощью одной из разновидностей системного вызова </a:t>
            </a:r>
            <a:r>
              <a:rPr lang="ru-RU" alt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exec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(сменить образ памяти в соответствии с содержимым указанного файла, хранящего образ процесса (выполняемого файла)).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Каждый процесс может повлиять на значение своего статического (а тем самым и динамического) приоритета с помощью системного вызова </a:t>
            </a:r>
            <a:r>
              <a:rPr lang="ru-RU" alt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nice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21BD54-C3EE-4769-A2CD-8D48C4270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13" y="29233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EEF6B1-3038-43CD-8338-88519891B880}"/>
              </a:ext>
            </a:extLst>
          </p:cNvPr>
          <p:cNvSpPr txBox="1"/>
          <p:nvPr/>
        </p:nvSpPr>
        <p:spPr>
          <a:xfrm>
            <a:off x="775854" y="2013034"/>
            <a:ext cx="1082317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Для создания нового процесса используется системный вызов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fork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 среде программирования нужно относиться к этому системному вызову как к вызову функции, возвращающей целое значение - идентификатор порожденного процесса, который затем может использоваться для управления (в ограниченном смысле) порожденным процессом. 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Реально, все процессы системы UNIX, кроме начального, запускаемого при раскрутке системы, образуются при помощи системного вызова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fork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78AC15-7977-403A-88C4-81B8C4D7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538" y="338340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30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B4495A50-3EEB-4783-B7F0-0B9E799A226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87433" y="1480157"/>
            <a:ext cx="11482647" cy="4968875"/>
          </a:xfrm>
        </p:spPr>
        <p:txBody>
          <a:bodyPr/>
          <a:lstStyle/>
          <a:p>
            <a:pPr marL="87313" lvl="2" algn="l">
              <a:tabLst>
                <a:tab pos="0" algn="l"/>
              </a:tabLst>
            </a:pPr>
            <a:r>
              <a:rPr lang="ru-RU" alt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Понятие нити (</a:t>
            </a:r>
            <a:r>
              <a:rPr lang="ru-RU" altLang="ru-RU" sz="2000" b="1" u="sng" dirty="0" err="1">
                <a:latin typeface="Verdana" panose="020B0604030504040204" pitchFamily="34" charset="0"/>
                <a:ea typeface="Verdana" panose="020B0604030504040204" pitchFamily="34" charset="0"/>
              </a:rPr>
              <a:t>threads</a:t>
            </a:r>
            <a:r>
              <a:rPr lang="ru-RU" alt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en-US" alt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7313" lvl="2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endParaRPr lang="en-US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"Нить" 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thread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 - это независимый поток управления, выполняемый в контексте некоторого процесса.</a:t>
            </a: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Фактически, понятие контекста процесса изменяется следующим образом. Все, что не относится к потоку управления (виртуальная память, дескрипторы открытых файлов и т.д.), остается в общем контексте процесса. Вещи, которые характерны для потока управления (регистровый контекст, стеки разного уровня и т.д.), переходят из контекста процесса в контекст нити. </a:t>
            </a: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tabLst>
                <a:tab pos="0" algn="l"/>
              </a:tabLst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Хотя концептуально реализации механизма нитей в разных современных вариантах практически эквивалентны  технически и, к сожалению, в отношении интерфейсов эти реализации различаются. </a:t>
            </a:r>
          </a:p>
          <a:p>
            <a:pPr algn="just">
              <a:tabLst>
                <a:tab pos="0" algn="l"/>
              </a:tabLst>
            </a:pPr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7F51F0-97D0-4AA8-B336-A38D90B1C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612" y="24057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7257D0-DDCB-4A6B-A7B9-5AF97DD02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9510" y="740360"/>
            <a:ext cx="5564660" cy="28770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C3E8F1-17F2-4362-A169-4B73E8C36766}"/>
              </a:ext>
            </a:extLst>
          </p:cNvPr>
          <p:cNvSpPr txBox="1"/>
          <p:nvPr/>
        </p:nvSpPr>
        <p:spPr>
          <a:xfrm>
            <a:off x="1867593" y="3883075"/>
            <a:ext cx="9454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Рис</a:t>
            </a:r>
            <a: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унок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1 - Соотношение контекста процесса и контекстов нитей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E31BB9-CA11-44B3-BC8E-B10253B94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847" y="338338"/>
            <a:ext cx="1636913" cy="12395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4E5EC9-0BC4-42B6-932F-D37194EA4254}"/>
              </a:ext>
            </a:extLst>
          </p:cNvPr>
          <p:cNvSpPr txBox="1"/>
          <p:nvPr/>
        </p:nvSpPr>
        <p:spPr>
          <a:xfrm>
            <a:off x="3391593" y="45037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https://unix1.jinr.ru/history/glava_21.html</a:t>
            </a:r>
          </a:p>
        </p:txBody>
      </p:sp>
    </p:spTree>
    <p:extLst>
      <p:ext uri="{BB962C8B-B14F-4D97-AF65-F5344CB8AC3E}">
        <p14:creationId xmlns:p14="http://schemas.microsoft.com/office/powerpoint/2010/main" val="1903590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97CDAA-CCCF-470F-BA55-7A4230C5CAB9}"/>
              </a:ext>
            </a:extLst>
          </p:cNvPr>
          <p:cNvSpPr txBox="1"/>
          <p:nvPr/>
        </p:nvSpPr>
        <p:spPr>
          <a:xfrm>
            <a:off x="213360" y="1291345"/>
            <a:ext cx="1176528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Разнообразие механизмов нитей в современных вариантах ОС UNIX само по себе представляет проблему. Сейчас достаточно трудно говорить о возможности мобильного параллельного программирования в среде UNIX-ориентированных операционных систем. 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Применяемые в настоящее время подходы зависят от того, насколько внимательно разработчики ОС относились к проблемам реального времени. 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Типичная система реального времени состоит из общего монитора, который отслеживает общее состояние системы и реагирует на внешние и внутренние события, и совокупности обработчиков событий, которые, желательно параллельно, выполняют основные функции системы.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Понятно, что от возможностей реального распараллеливания функций обработчиков зависят общие временные показатели системы. Если, например, при проектировании системы замечено, что типичной картиной является "одновременное" поступление в систему N внешних событий, то желательно гарантировать наличие реальных N устройств обработки, на которых могут базироваться обработчики. На этих наблюдениях основан подход компании Sun Microsystems.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0B0C15-714E-495A-B908-1CA867F8A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68" y="8221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7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439C8E-1D0A-4947-B411-17C84DCFE2B7}"/>
              </a:ext>
            </a:extLst>
          </p:cNvPr>
          <p:cNvSpPr txBox="1"/>
          <p:nvPr/>
        </p:nvSpPr>
        <p:spPr>
          <a:xfrm>
            <a:off x="174567" y="1374862"/>
            <a:ext cx="1140506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После введения понятия нити трансформируется само понятие процесса. Теперь лучше понимать процесс ОС UNIX как некоторый контекст, включающий виртуальную память и другие системные ресурсы, в котором выполняется, по крайней мере, один поток управления (нить), обладающий своим собственным контекстом. Теперь ядро знает о существовании этих двух уровней контекстов и способно сравнительно быстро изменять контекст нити и так же, как и ранее, изменять контекст процесса.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Последнее замечание относится к синхронизации выполнения нитей одного процесса (точнее было бы говорить о синхронизации доступа нитей к общим ресурсам процесса - виртуальной памяти, открытым файлам и т.д.). Конечно, можно пользоваться (сравнительно) традиционными средствами синхронизации. Однако оказывается, что система может предоставить для синхронизации нитей одного процесса более дешевые средства. Обычно эти средства относятся к классу средств взаимного исключения. К сожалению, и в этом отношении к настоящему времени отсутствует какая-либо стандартизация.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438A4C-F7F7-47C9-8CEA-219978BE8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193" y="18703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68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73477" y="922488"/>
            <a:ext cx="11054645" cy="3420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</a:t>
            </a: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Среда выполнения процессов в ОС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UNIX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</a:t>
            </a: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Пользовательская и ядерная составляющие процессов. Принципы организации многопользовательского режима</a:t>
            </a: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Традиционный механизм управления процессами на уровне пользователя. Понятие нити (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threads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700" y="12441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1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976" y="29165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231" y="10529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69E608-9683-4745-90D0-FA62E430C377}"/>
              </a:ext>
            </a:extLst>
          </p:cNvPr>
          <p:cNvSpPr txBox="1"/>
          <p:nvPr/>
        </p:nvSpPr>
        <p:spPr>
          <a:xfrm>
            <a:off x="437803" y="469268"/>
            <a:ext cx="11493731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spcBef>
                <a:spcPts val="1200"/>
              </a:spcBef>
              <a:spcAft>
                <a:spcPts val="300"/>
              </a:spcAft>
              <a:tabLst>
                <a:tab pos="457200" algn="l"/>
              </a:tabLst>
            </a:pP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 Среда выполнения процессов в ОС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UNIX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>
              <a:spcBef>
                <a:spcPts val="1200"/>
              </a:spcBef>
              <a:spcAft>
                <a:spcPts val="300"/>
              </a:spcAft>
              <a:tabLst>
                <a:tab pos="457200" algn="l"/>
              </a:tabLst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3"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1 Порождение процессов </a:t>
            </a:r>
          </a:p>
          <a:p>
            <a:pPr marL="0" lvl="3" algn="just">
              <a:defRPr/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UNIX порождение нового процесса происходит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в два этапа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just">
              <a:buAutoNum type="arabicParenR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сначала создается копия процесса-родителя, то есть дублируется дескриптор, контекст и образ процесса.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2) затем у нового процесса производится замена кодового сегмента на заданный.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Вновь созданному процессу операционная система присваивает целочисленный идентификатор, уникальный за весь период функционирования системы. </a:t>
            </a:r>
          </a:p>
          <a:p>
            <a:pPr lvl="2">
              <a:spcBef>
                <a:spcPts val="1200"/>
              </a:spcBef>
              <a:spcAft>
                <a:spcPts val="300"/>
              </a:spcAft>
              <a:tabLst>
                <a:tab pos="457200" algn="l"/>
              </a:tabLst>
            </a:pPr>
            <a:endParaRPr lang="ru-RU" sz="20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5411E8-BBF3-45C4-B5A6-98AEC5DA4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621" y="15871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9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56CDA08-3FC2-4632-82BA-C4FA8439DF5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87677" y="1612612"/>
            <a:ext cx="11255435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операционной системе UNIX традиционно поддерживается классическая схема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мультипрограммирования.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Система поддерживает возможность параллельного (или квази-параллельного в случае наличия только одного аппаратного процессора) выполнения нескольких пользовательских программ. Каждому такому выполнению соответствует процесс операционной системы. Каждый процесс выполняется в собственной виртуальной памяти, и, тем самым, процессы защищены один от другого, т.е. один процесс не в состоянии неконтролируемым образом прочитать что-либо из памяти другого процесса или записать в нее. Однако контролируемые взаимодействия процессов допускаются системой, в том числе за счет возможности разделения одного сегмента памяти между виртуальной памятью нескольких процессов.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CF128E-6B2D-4271-851E-E059C30AE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689" y="27651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5427E0E2-A587-4FCD-8C80-8F292134C1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15389" y="1518401"/>
            <a:ext cx="11216640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Не менее важно защищать саму операционную систему от возможности ее повреждения каким бы то ни было пользовательским процессом. В ОС UNIX это достигается за счет того, что ядро системы работает в собственном "ядерном" виртуальном пространстве, к которому не может иметь доступа ни один пользовательский процесс.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Выполняется ядерная часть обратившегося или прерванного процесса, т.е. ядро всегда работает в контексте некоторого процесса. </a:t>
            </a:r>
          </a:p>
          <a:p>
            <a:pPr algn="just"/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B2FEE7-6E84-4F0C-ADBB-E50AAB676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116" y="16280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5427E0E2-A587-4FCD-8C80-8F292134C1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15389" y="1518401"/>
            <a:ext cx="11216640" cy="4968875"/>
          </a:xfrm>
        </p:spPr>
        <p:txBody>
          <a:bodyPr/>
          <a:lstStyle/>
          <a:p>
            <a:pPr algn="just"/>
            <a:endParaRPr lang="en-US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r>
              <a:rPr lang="en-US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Планирование процессов </a:t>
            </a:r>
          </a:p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системе UNIX System V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Release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4 реализована </a:t>
            </a:r>
            <a:r>
              <a:rPr lang="ru-RU" alt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вытесняющая многозадачность, основанная на использовании приоритетов и квантования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Все процессы разбиты на несколько групп, называемых классами приоритетов. Каждая группа имеет свои характеристики планирования процессов.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B2FEE7-6E84-4F0C-ADBB-E50AAB676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148" y="21832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60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DCD07687-A5CE-40CF-BE9C-89EF0C38AD7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9970" y="1485151"/>
            <a:ext cx="11471565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UNIX System V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Release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4 возможно включение новых классов приоритетов при инсталляции системы.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настоящее время имеется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три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приоритетных класса: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класс реального времени,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класс системных процессов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класс процессов разделения времени.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Процессы системного класса используют стратегию фиксированных приоритетов.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Системный класс зарезервирован для процессов ядра.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Процессы реального времени также используют стратегию фиксированных приоритетов, но пользователь может их изменять.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AA0A79-ED41-4B13-BFDD-49CB4D193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698" y="175246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28B1642B-70FD-4ECA-AE8F-5955640E1F3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6967" y="1717907"/>
            <a:ext cx="11310851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Характеристики планирования процессов реального времени включают две величины: уровень глобального приоритета и квант времени.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каждого уровня приоритета имеется по умолчанию своя величина кванта времени.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Процессу разрешается захватывать процессор на указанный квант времени, а по его истечении планировщик снимает процесс с выполнения.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6349F0-C398-4228-83C3-025BDA07F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905" y="171218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1966</Words>
  <Application>Microsoft Office PowerPoint</Application>
  <PresentationFormat>Широкоэкранный</PresentationFormat>
  <Paragraphs>157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Symbol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2 Пользовательская и ядерная составляющие процессов. Принципы организации многопользовательского режима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3 Традиционный механизм управления процессами на уровне пользователя. Понятие нити (threads).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86</cp:revision>
  <dcterms:created xsi:type="dcterms:W3CDTF">2024-01-25T16:25:26Z</dcterms:created>
  <dcterms:modified xsi:type="dcterms:W3CDTF">2025-11-10T09:19:43Z</dcterms:modified>
</cp:coreProperties>
</file>