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67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5" r:id="rId11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5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1208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09AA13-8C2C-491C-A8F0-CD667A7CD298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1F24E-B632-42B4-A5E5-53556EE4EE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307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  <a:prstGeom prst="rect">
            <a:avLst/>
          </a:prstGeo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5258" y="4531023"/>
            <a:ext cx="684132" cy="273844"/>
          </a:xfrm>
          <a:prstGeom prst="rect">
            <a:avLst/>
          </a:prstGeom>
        </p:spPr>
        <p:txBody>
          <a:bodyPr/>
          <a:lstStyle/>
          <a:p>
            <a:fld id="{E32B0120-34BC-4D2D-A004-D755CDB5BD4A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4531023"/>
            <a:ext cx="462297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4676" y="4531023"/>
            <a:ext cx="512638" cy="273844"/>
          </a:xfrm>
          <a:prstGeom prst="rect">
            <a:avLst/>
          </a:prstGeom>
        </p:spPr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371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svg"/><Relationship Id="rId5" Type="http://schemas.openxmlformats.org/officeDocument/2006/relationships/image" Target="../media/image15.svg"/><Relationship Id="rId4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7375" y="234270"/>
            <a:ext cx="5537213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4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1570182"/>
            <a:ext cx="7961281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6. Практическое применение численного моделирования в геомеханике</a:t>
            </a:r>
            <a:endParaRPr lang="en-US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40841"/>
            <a:ext cx="8027756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000"/>
              </a:lnSpc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5DAA2233-A47C-788F-973B-37DA63FA514D}"/>
              </a:ext>
            </a:extLst>
          </p:cNvPr>
          <p:cNvSpPr/>
          <p:nvPr/>
        </p:nvSpPr>
        <p:spPr>
          <a:xfrm>
            <a:off x="540022" y="1159593"/>
            <a:ext cx="4031977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Вопросы для самопроверки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A0A34A26-A65C-484E-C78A-846337527A8B}"/>
              </a:ext>
            </a:extLst>
          </p:cNvPr>
          <p:cNvSpPr/>
          <p:nvPr/>
        </p:nvSpPr>
        <p:spPr>
          <a:xfrm>
            <a:off x="540022" y="1506735"/>
            <a:ext cx="4031977" cy="26848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43840" indent="-243840" algn="l">
              <a:lnSpc>
                <a:spcPct val="133000"/>
              </a:lnSpc>
              <a:buSzPct val="100000"/>
              <a:buFont typeface="+mj-lt"/>
              <a:buAutoNum type="arabicPeriod"/>
            </a:pPr>
            <a:r>
              <a:rPr lang="en-US" sz="15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Чем отличаются МКЭ, МКР и МДЭ? Когда какой метод предпочтителен?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3840" indent="-243840" algn="l">
              <a:lnSpc>
                <a:spcPct val="133000"/>
              </a:lnSpc>
              <a:buSzPct val="100000"/>
              <a:buFont typeface="+mj-lt"/>
              <a:buAutoNum type="arabicPeriod" startAt="2"/>
            </a:pPr>
            <a:r>
              <a:rPr lang="en-US" sz="15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Критерии прочности Кулона-Мора и </a:t>
            </a:r>
            <a:r>
              <a:rPr lang="en-US" sz="15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Хока-Брауна</a:t>
            </a:r>
            <a:r>
              <a:rPr lang="en-US" sz="15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5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5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параметры</a:t>
            </a:r>
            <a:r>
              <a:rPr lang="en-US" sz="15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применение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3840" indent="-243840" algn="l">
              <a:lnSpc>
                <a:spcPct val="133000"/>
              </a:lnSpc>
              <a:buSzPct val="100000"/>
              <a:buFont typeface="+mj-lt"/>
              <a:buAutoNum type="arabicPeriod" startAt="3"/>
            </a:pPr>
            <a:r>
              <a:rPr lang="en-US" sz="15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Как задаются граничные условия при моделировании подземной выработки?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3840" indent="-243840" algn="l">
              <a:lnSpc>
                <a:spcPct val="133000"/>
              </a:lnSpc>
              <a:buSzPct val="100000"/>
              <a:buFont typeface="+mj-lt"/>
              <a:buAutoNum type="arabicPeriod" startAt="4"/>
            </a:pPr>
            <a:r>
              <a:rPr lang="en-US" sz="15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Что такое Strength Factor? Как интерпретировать SF &lt; 1, 1</a:t>
            </a:r>
            <a:r>
              <a:rPr lang="ru-RU" sz="15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5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1,5 и &gt;1,5?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3840" indent="-243840" algn="l">
              <a:lnSpc>
                <a:spcPct val="133000"/>
              </a:lnSpc>
              <a:buSzPct val="100000"/>
              <a:buFont typeface="+mj-lt"/>
              <a:buAutoNum type="arabicPeriod" startAt="5"/>
            </a:pPr>
            <a:r>
              <a:rPr lang="en-US" sz="15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Опишите алгоритм поэтапного моделирования от Stage 0 до установки крепи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F0E42420-DE58-FF0E-B88D-DAE2F6A4DF1A}"/>
              </a:ext>
            </a:extLst>
          </p:cNvPr>
          <p:cNvSpPr/>
          <p:nvPr/>
        </p:nvSpPr>
        <p:spPr>
          <a:xfrm>
            <a:off x="4764955" y="1159593"/>
            <a:ext cx="4031977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90B99A28-28FF-8355-2A55-E822F2BBE000}"/>
              </a:ext>
            </a:extLst>
          </p:cNvPr>
          <p:cNvSpPr/>
          <p:nvPr/>
        </p:nvSpPr>
        <p:spPr>
          <a:xfrm>
            <a:off x="4764955" y="1506735"/>
            <a:ext cx="4154320" cy="2191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43840" indent="-243840" algn="l">
              <a:lnSpc>
                <a:spcPct val="133000"/>
              </a:lnSpc>
              <a:buSzPct val="100000"/>
              <a:buChar char="•"/>
            </a:pPr>
            <a:r>
              <a:rPr lang="en-US" sz="15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RS2 / Phase2 User's Guide </a:t>
            </a:r>
            <a:r>
              <a:rPr lang="ru-RU" sz="15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5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Rocscience, 2023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3840" indent="-243840" algn="l">
              <a:lnSpc>
                <a:spcPct val="133000"/>
              </a:lnSpc>
              <a:buSzPct val="100000"/>
              <a:buChar char="•"/>
            </a:pPr>
            <a:r>
              <a:rPr lang="en-US" sz="15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Itasca Consulting Group. FLAC </a:t>
            </a:r>
            <a:r>
              <a:rPr lang="ru-RU" sz="15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5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Theory and Background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3840" indent="-243840" algn="l">
              <a:lnSpc>
                <a:spcPct val="133000"/>
              </a:lnSpc>
              <a:buSzPct val="100000"/>
              <a:buChar char="•"/>
            </a:pPr>
            <a:r>
              <a:rPr lang="en-US" sz="15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Hoek E., Brown E.T. Underground Excavations in Rock. IMM, 1980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3840" indent="-243840" algn="l">
              <a:lnSpc>
                <a:spcPct val="133000"/>
              </a:lnSpc>
              <a:buSzPct val="100000"/>
              <a:buChar char="•"/>
            </a:pPr>
            <a:r>
              <a:rPr lang="en-US" sz="15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Jing L., Hudson J.A. Numerical methods in rock mechanics // IJRMS. 2002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3840" indent="-243840" algn="l">
              <a:lnSpc>
                <a:spcPct val="133000"/>
              </a:lnSpc>
              <a:buSzPct val="100000"/>
              <a:buChar char="•"/>
            </a:pPr>
            <a:r>
              <a:rPr lang="en-US" sz="15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Potts D.M., Zdravkovic L. Finite Element Analysis in Geotechnical Engineering. 1999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6738" y="318981"/>
            <a:ext cx="3080221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План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лекции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: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685832" y="687659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1) Обзор программных комплексов</a:t>
            </a:r>
          </a:p>
          <a:p>
            <a:pPr marL="0" indent="0" algn="l">
              <a:lnSpc>
                <a:spcPts val="1500"/>
              </a:lnSpc>
              <a:buNone/>
            </a:pP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Display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ts val="1500"/>
              </a:lnSpc>
              <a:buNone/>
            </a:pP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Display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ts val="1500"/>
              </a:lnSpc>
              <a:buNone/>
            </a:pP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Display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ts val="1500"/>
              </a:lnSpc>
              <a:buNone/>
            </a:pP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685832" y="958675"/>
            <a:ext cx="3982938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RS2/RS3, FLAC2D/3D, PLAXIS, UDEC/3DEC 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методы, преимущества и области применения</a:t>
            </a:r>
          </a:p>
        </p:txBody>
      </p:sp>
      <p:sp>
        <p:nvSpPr>
          <p:cNvPr id="9" name="Text 7"/>
          <p:cNvSpPr/>
          <p:nvPr/>
        </p:nvSpPr>
        <p:spPr>
          <a:xfrm>
            <a:off x="4685757" y="1796392"/>
            <a:ext cx="298690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2) Построение геомеханических моделей</a:t>
            </a:r>
          </a:p>
          <a:p>
            <a:pPr marL="0" indent="0" algn="l">
              <a:lnSpc>
                <a:spcPts val="1500"/>
              </a:lnSpc>
              <a:buNone/>
            </a:pP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Display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ts val="1500"/>
              </a:lnSpc>
              <a:buNone/>
            </a:pP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685757" y="2067408"/>
            <a:ext cx="398301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Типы моделей, свойства пород, граничные условия и начальные напряжения</a:t>
            </a:r>
          </a:p>
        </p:txBody>
      </p:sp>
      <p:sp>
        <p:nvSpPr>
          <p:cNvPr id="13" name="Text 11"/>
          <p:cNvSpPr/>
          <p:nvPr/>
        </p:nvSpPr>
        <p:spPr>
          <a:xfrm>
            <a:off x="4685756" y="2876773"/>
            <a:ext cx="169031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3) Поэтапное моделирование</a:t>
            </a:r>
          </a:p>
          <a:p>
            <a:pPr marL="0" indent="0" algn="l">
              <a:lnSpc>
                <a:spcPts val="1500"/>
              </a:lnSpc>
              <a:buNone/>
            </a:pP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Display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ts val="1500"/>
              </a:lnSpc>
              <a:buNone/>
            </a:pP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4685756" y="3135819"/>
            <a:ext cx="4178146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Последовательность горных работ: от исходного состояния до установки крепи</a:t>
            </a:r>
          </a:p>
        </p:txBody>
      </p:sp>
      <p:sp>
        <p:nvSpPr>
          <p:cNvPr id="17" name="Text 15"/>
          <p:cNvSpPr/>
          <p:nvPr/>
        </p:nvSpPr>
        <p:spPr>
          <a:xfrm>
            <a:off x="4685681" y="3983962"/>
            <a:ext cx="293102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4) Интерпретация результатов</a:t>
            </a:r>
          </a:p>
        </p:txBody>
      </p:sp>
      <p:sp>
        <p:nvSpPr>
          <p:cNvPr id="18" name="Text 16"/>
          <p:cNvSpPr/>
          <p:nvPr/>
        </p:nvSpPr>
        <p:spPr>
          <a:xfrm>
            <a:off x="4685681" y="4254978"/>
            <a:ext cx="398301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Поля напряжений, смещений, 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Strength Factor 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и зоны неупругих деформаций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839996" y="4625479"/>
            <a:ext cx="1274618" cy="46972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AF5EB"/>
              </a:solidFill>
              <a:highlight>
                <a:srgbClr val="FAF5EB"/>
              </a:highlight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C875BB-7444-399A-ACB9-D3FC74C942E5}"/>
              </a:ext>
            </a:extLst>
          </p:cNvPr>
          <p:cNvSpPr txBox="1"/>
          <p:nvPr/>
        </p:nvSpPr>
        <p:spPr>
          <a:xfrm>
            <a:off x="403066" y="4207678"/>
            <a:ext cx="38697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1 - Численное моделирование напряжённо-деформированного состояния массива вокруг тоннеля </a:t>
            </a:r>
          </a:p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(метод конечных элементов)</a:t>
            </a:r>
          </a:p>
          <a:p>
            <a:pPr algn="ctr"/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www.nipinfor.ru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/publications/10059/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Титул">
            <a:extLst>
              <a:ext uri="{FF2B5EF4-FFF2-40B4-BE49-F238E27FC236}">
                <a16:creationId xmlns:a16="http://schemas.microsoft.com/office/drawing/2014/main" id="{69813270-24F1-09FE-B028-D3DFC91230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3066" y="687660"/>
            <a:ext cx="3869755" cy="34888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90031" y="269550"/>
            <a:ext cx="8534991" cy="7314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1) Обзор программных комплексов</a:t>
            </a:r>
          </a:p>
        </p:txBody>
      </p:sp>
      <p:sp>
        <p:nvSpPr>
          <p:cNvPr id="9" name="Text 6"/>
          <p:cNvSpPr/>
          <p:nvPr/>
        </p:nvSpPr>
        <p:spPr>
          <a:xfrm>
            <a:off x="350876" y="1133445"/>
            <a:ext cx="3891515" cy="7756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Современное численное моделирование базируется на четырёх основных методах: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МКЭ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(метод конечных элементов),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МКР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(метод конечных разностей),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МДЭ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(метод дискретных элементов) и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МГЭ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(метод граничных элементов). Выбор ПО определяется типом задачи, сложностью геометрии и требуемой точностью.</a:t>
            </a:r>
          </a:p>
          <a:p>
            <a:pPr marL="0" indent="0" algn="l">
              <a:lnSpc>
                <a:spcPts val="1500"/>
              </a:lnSpc>
              <a:buNone/>
            </a:pPr>
            <a:endParaRPr lang="ru-RU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Sans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8C24DFA-20FD-07DC-BEB4-52E29D66DFD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62406" y="765543"/>
            <a:ext cx="4604166" cy="37426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87AD13-9F2A-EA80-D927-A219D0C65F0F}"/>
              </a:ext>
            </a:extLst>
          </p:cNvPr>
          <p:cNvSpPr txBox="1"/>
          <p:nvPr/>
        </p:nvSpPr>
        <p:spPr>
          <a:xfrm>
            <a:off x="4362405" y="4508204"/>
            <a:ext cx="460416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2 - Изображение программ численного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моделитрования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созданное с использованием технологий искусственного интеллекта (нейросети)</a:t>
            </a:r>
          </a:p>
          <a:p>
            <a:pPr algn="ctr"/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57374" y="230348"/>
            <a:ext cx="8096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3000"/>
              </a:lnSpc>
            </a:pPr>
            <a:r>
              <a:rPr lang="en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RS2/RS3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и </a:t>
            </a:r>
            <a:r>
              <a:rPr lang="en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FLAC2D/3D</a:t>
            </a:r>
          </a:p>
        </p:txBody>
      </p:sp>
      <p:sp>
        <p:nvSpPr>
          <p:cNvPr id="3" name="Shape 1"/>
          <p:cNvSpPr/>
          <p:nvPr/>
        </p:nvSpPr>
        <p:spPr>
          <a:xfrm>
            <a:off x="223285" y="2600622"/>
            <a:ext cx="4348716" cy="2460905"/>
          </a:xfrm>
          <a:prstGeom prst="roundRect">
            <a:avLst>
              <a:gd name="adj" fmla="val 2458"/>
            </a:avLst>
          </a:prstGeom>
          <a:solidFill>
            <a:srgbClr val="FAF5EB"/>
          </a:solidFill>
          <a:ln w="14288">
            <a:solidFill>
              <a:srgbClr val="D5CDB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9762" y="2713500"/>
            <a:ext cx="4040322" cy="1978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RS2/RS3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– конечно-элементный пакет для подземных выработок и откосов. Моделирует поэтапную выемку, установку крепи (анкеры, торкрет), упругопластическое поведение по критериям Кулона-Мора и Хока-Брауна. </a:t>
            </a:r>
            <a:r>
              <a:rPr lang="en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RS3 </a:t>
            </a:r>
            <a:r>
              <a:rPr lang="kk-KZ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–</a:t>
            </a:r>
            <a:r>
              <a:rPr lang="en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трёхмерная версия для сложной пространственной геометрии.</a:t>
            </a:r>
          </a:p>
          <a:p>
            <a:pPr>
              <a:lnSpc>
                <a:spcPts val="1600"/>
              </a:lnSpc>
            </a:pPr>
            <a:endParaRPr lang="ru-RU" sz="11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Sans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 descr="Rocscience Acquires Rockfield: Strengthening Market Leadership in  Engineering Software Solutions">
            <a:extLst>
              <a:ext uri="{FF2B5EF4-FFF2-40B4-BE49-F238E27FC236}">
                <a16:creationId xmlns:a16="http://schemas.microsoft.com/office/drawing/2014/main" id="{DA7FF17B-B2ED-5A47-4810-0535C7E5B6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011" y="766014"/>
            <a:ext cx="1874583" cy="262442"/>
          </a:xfrm>
          <a:prstGeom prst="rect">
            <a:avLst/>
          </a:prstGeom>
        </p:spPr>
      </p:pic>
      <p:pic>
        <p:nvPicPr>
          <p:cNvPr id="16" name="Рисунок 15" descr="RS3 | 3D Finite Element Software For Advanced Analysis | Rocscience">
            <a:extLst>
              <a:ext uri="{FF2B5EF4-FFF2-40B4-BE49-F238E27FC236}">
                <a16:creationId xmlns:a16="http://schemas.microsoft.com/office/drawing/2014/main" id="{3EDF8716-CBEF-F6E2-45C4-D85F86D13B9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2865" y="673971"/>
            <a:ext cx="2168449" cy="1694100"/>
          </a:xfrm>
          <a:prstGeom prst="rect">
            <a:avLst/>
          </a:prstGeom>
        </p:spPr>
      </p:pic>
      <p:pic>
        <p:nvPicPr>
          <p:cNvPr id="17" name="Рисунок 16" descr="Rocscience RS3 - Partner Rocscience Resmi Computer Indonesia">
            <a:extLst>
              <a:ext uri="{FF2B5EF4-FFF2-40B4-BE49-F238E27FC236}">
                <a16:creationId xmlns:a16="http://schemas.microsoft.com/office/drawing/2014/main" id="{B1508733-346D-0BF0-385B-9B1739EE18B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340" y="946289"/>
            <a:ext cx="1480526" cy="1480526"/>
          </a:xfrm>
          <a:prstGeom prst="rect">
            <a:avLst/>
          </a:prstGeom>
        </p:spPr>
      </p:pic>
      <p:sp>
        <p:nvSpPr>
          <p:cNvPr id="20" name="Shape 1">
            <a:extLst>
              <a:ext uri="{FF2B5EF4-FFF2-40B4-BE49-F238E27FC236}">
                <a16:creationId xmlns:a16="http://schemas.microsoft.com/office/drawing/2014/main" id="{8AE71939-27D6-5B9E-C781-DD4F724B2650}"/>
              </a:ext>
            </a:extLst>
          </p:cNvPr>
          <p:cNvSpPr/>
          <p:nvPr/>
        </p:nvSpPr>
        <p:spPr>
          <a:xfrm>
            <a:off x="4617686" y="2600622"/>
            <a:ext cx="4348716" cy="2460905"/>
          </a:xfrm>
          <a:prstGeom prst="roundRect">
            <a:avLst>
              <a:gd name="adj" fmla="val 2458"/>
            </a:avLst>
          </a:prstGeom>
          <a:solidFill>
            <a:srgbClr val="FAF5EB"/>
          </a:solidFill>
          <a:ln w="14288">
            <a:solidFill>
              <a:srgbClr val="D5CDBE"/>
            </a:solidFill>
            <a:prstDash val="solid"/>
          </a:ln>
        </p:spPr>
      </p:sp>
      <p:sp>
        <p:nvSpPr>
          <p:cNvPr id="21" name="Text 3">
            <a:extLst>
              <a:ext uri="{FF2B5EF4-FFF2-40B4-BE49-F238E27FC236}">
                <a16:creationId xmlns:a16="http://schemas.microsoft.com/office/drawing/2014/main" id="{F775ADE2-4B3A-2F99-B992-A8DB7C2B4384}"/>
              </a:ext>
            </a:extLst>
          </p:cNvPr>
          <p:cNvSpPr/>
          <p:nvPr/>
        </p:nvSpPr>
        <p:spPr>
          <a:xfrm>
            <a:off x="4784163" y="2713500"/>
            <a:ext cx="4040322" cy="1978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FLAC2D / FLAC3D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– метод конечных разностей в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лагранжевой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постановке. Устойчив при больших пластических деформациях. Модели </a:t>
            </a:r>
            <a:r>
              <a:rPr lang="en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Cam-Clay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и </a:t>
            </a:r>
            <a:r>
              <a:rPr lang="en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Hoek-Brown,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гидравлический разрыв,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термомеханика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. </a:t>
            </a:r>
            <a:r>
              <a:rPr lang="en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FLAC3D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применяется для крупных карьеров и глубоких шахт.</a:t>
            </a:r>
          </a:p>
          <a:p>
            <a:pPr>
              <a:lnSpc>
                <a:spcPts val="1600"/>
              </a:lnSpc>
            </a:pPr>
            <a:endParaRPr lang="ru-RU" sz="11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Sans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6686970-B0DA-F353-EAD8-70A9AB4EA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4502" y="802299"/>
            <a:ext cx="1874583" cy="556473"/>
          </a:xfrm>
          <a:prstGeom prst="rect">
            <a:avLst/>
          </a:prstGeom>
        </p:spPr>
      </p:pic>
      <p:pic>
        <p:nvPicPr>
          <p:cNvPr id="23" name="Рисунок 22" descr="FLAC3D - Itasca Software">
            <a:extLst>
              <a:ext uri="{FF2B5EF4-FFF2-40B4-BE49-F238E27FC236}">
                <a16:creationId xmlns:a16="http://schemas.microsoft.com/office/drawing/2014/main" id="{FECDCA1E-B904-23BA-25BC-B5680B04D22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5020" y="811772"/>
            <a:ext cx="1660193" cy="547000"/>
          </a:xfrm>
          <a:prstGeom prst="rect">
            <a:avLst/>
          </a:prstGeom>
        </p:spPr>
      </p:pic>
      <p:pic>
        <p:nvPicPr>
          <p:cNvPr id="24" name="Рисунок 23" descr="Tutorial: Quick Start (FLAC3D) — Itasca Software 9.0 documentation">
            <a:extLst>
              <a:ext uri="{FF2B5EF4-FFF2-40B4-BE49-F238E27FC236}">
                <a16:creationId xmlns:a16="http://schemas.microsoft.com/office/drawing/2014/main" id="{1B14F17D-A019-7FE4-F194-7F230654FFF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1793" y="1313821"/>
            <a:ext cx="2069387" cy="1001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ACB3A0-5340-29CC-EC93-67DE9B53526D}"/>
              </a:ext>
            </a:extLst>
          </p:cNvPr>
          <p:cNvSpPr txBox="1"/>
          <p:nvPr/>
        </p:nvSpPr>
        <p:spPr>
          <a:xfrm>
            <a:off x="109753" y="2315619"/>
            <a:ext cx="460416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3 - Программные комплексы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RS2/RS3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52E6BA-0703-8E08-06C0-B247C4E3F506}"/>
              </a:ext>
            </a:extLst>
          </p:cNvPr>
          <p:cNvSpPr txBox="1"/>
          <p:nvPr/>
        </p:nvSpPr>
        <p:spPr>
          <a:xfrm>
            <a:off x="4220320" y="2309622"/>
            <a:ext cx="460416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Программные комплексы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FLAC2/FLAC3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5392" y="355029"/>
            <a:ext cx="8179157" cy="378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50"/>
              </a:lnSpc>
              <a:buNone/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PLAXIS, UDEC/3DEC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и сравнительный анализ</a:t>
            </a:r>
          </a:p>
        </p:txBody>
      </p:sp>
      <p:sp>
        <p:nvSpPr>
          <p:cNvPr id="22" name="AutoShape 5" descr="Image search resul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AutoShape 8" descr="Image search resul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5004B3A3-03AD-719B-4C4C-753FAEC23C2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12774" y="917957"/>
            <a:ext cx="4811379" cy="3637465"/>
          </a:xfrm>
          <a:prstGeom prst="rect">
            <a:avLst/>
          </a:prstGeom>
        </p:spPr>
      </p:pic>
      <p:sp>
        <p:nvSpPr>
          <p:cNvPr id="7" name="Text 3">
            <a:extLst>
              <a:ext uri="{FF2B5EF4-FFF2-40B4-BE49-F238E27FC236}">
                <a16:creationId xmlns:a16="http://schemas.microsoft.com/office/drawing/2014/main" id="{1E7A18DA-5A05-3E8B-5AFE-0DA3179F043D}"/>
              </a:ext>
            </a:extLst>
          </p:cNvPr>
          <p:cNvSpPr/>
          <p:nvPr/>
        </p:nvSpPr>
        <p:spPr>
          <a:xfrm>
            <a:off x="307975" y="1065877"/>
            <a:ext cx="3937918" cy="964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PLAXIS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– с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пециализирован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геотехники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: </a:t>
            </a:r>
            <a:endParaRPr lang="ru-RU" sz="14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04000"/>
              </a:lnSpc>
            </a:pP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фундаменты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котлованы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насыпи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слабые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грунты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 </a:t>
            </a:r>
            <a:endParaRPr lang="ru-RU" sz="14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04000"/>
              </a:lnSpc>
            </a:pP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Удобный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интерфейс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обширная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библиотека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04000"/>
              </a:lnSpc>
            </a:pP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моделей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грунтов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CD409BE0-8107-385D-BAA4-81DAA339AA2A}"/>
              </a:ext>
            </a:extLst>
          </p:cNvPr>
          <p:cNvSpPr/>
          <p:nvPr/>
        </p:nvSpPr>
        <p:spPr>
          <a:xfrm>
            <a:off x="307975" y="1445415"/>
            <a:ext cx="3937918" cy="1851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5">
            <a:extLst>
              <a:ext uri="{FF2B5EF4-FFF2-40B4-BE49-F238E27FC236}">
                <a16:creationId xmlns:a16="http://schemas.microsoft.com/office/drawing/2014/main" id="{1144FBF9-0B44-7C57-647F-4DAFD9DBA926}"/>
              </a:ext>
            </a:extLst>
          </p:cNvPr>
          <p:cNvSpPr/>
          <p:nvPr/>
        </p:nvSpPr>
        <p:spPr>
          <a:xfrm>
            <a:off x="307975" y="2314361"/>
            <a:ext cx="3937918" cy="964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UDEC / 3DEC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 м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етод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дискретных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элементов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04000"/>
              </a:lnSpc>
            </a:pP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трещиноватых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блочных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массивов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Моделирует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04000"/>
              </a:lnSpc>
            </a:pP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раскрытие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сдвиг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отслоение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блоков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Применяется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04000"/>
              </a:lnSpc>
            </a:pP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скальных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склонов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выработок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сильнотрещи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</a:p>
          <a:p>
            <a:pPr>
              <a:lnSpc>
                <a:spcPct val="104000"/>
              </a:lnSpc>
            </a:pP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новатых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породах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04000"/>
              </a:lnSpc>
              <a:buNone/>
            </a:pP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Shape 7">
            <a:extLst>
              <a:ext uri="{FF2B5EF4-FFF2-40B4-BE49-F238E27FC236}">
                <a16:creationId xmlns:a16="http://schemas.microsoft.com/office/drawing/2014/main" id="{BCDF57F6-7E24-B720-145A-A81A80A3F832}"/>
              </a:ext>
            </a:extLst>
          </p:cNvPr>
          <p:cNvSpPr/>
          <p:nvPr/>
        </p:nvSpPr>
        <p:spPr>
          <a:xfrm>
            <a:off x="274856" y="3784580"/>
            <a:ext cx="3937918" cy="840583"/>
          </a:xfrm>
          <a:prstGeom prst="roundRect">
            <a:avLst>
              <a:gd name="adj" fmla="val 11058"/>
            </a:avLst>
          </a:prstGeom>
          <a:solidFill>
            <a:srgbClr val="E6E6E6"/>
          </a:solidFill>
          <a:ln/>
        </p:spPr>
        <p:txBody>
          <a:bodyPr/>
          <a:lstStyle/>
          <a:p>
            <a:pPr algn="just"/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Phase2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предшественник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RS2.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сих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пор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используется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но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основные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разработки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перенесены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RS2.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845651-E136-0CBD-0769-5EA2ACD3DF47}"/>
              </a:ext>
            </a:extLst>
          </p:cNvPr>
          <p:cNvSpPr txBox="1"/>
          <p:nvPr/>
        </p:nvSpPr>
        <p:spPr>
          <a:xfrm>
            <a:off x="4316380" y="4580176"/>
            <a:ext cx="460416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5 - Сравнительная характеристика методов 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FEM, FDM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расчёта массива горных пород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5425" y="410887"/>
            <a:ext cx="8293150" cy="312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5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2) Построение геомеханических моделей</a:t>
            </a:r>
          </a:p>
          <a:p>
            <a:pPr algn="ctr">
              <a:lnSpc>
                <a:spcPts val="2450"/>
              </a:lnSpc>
            </a:pP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Display" pitchFamily="34" charset="-122"/>
              <a:cs typeface="Times New Roman" panose="02020603050405020304" pitchFamily="18" charset="0"/>
            </a:endParaRPr>
          </a:p>
          <a:p>
            <a:pPr algn="ctr">
              <a:lnSpc>
                <a:spcPts val="2450"/>
              </a:lnSpc>
            </a:pP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A8678A1A-883D-588C-9513-8C174A2FFB90}"/>
              </a:ext>
            </a:extLst>
          </p:cNvPr>
          <p:cNvSpPr/>
          <p:nvPr/>
        </p:nvSpPr>
        <p:spPr>
          <a:xfrm>
            <a:off x="540024" y="1167259"/>
            <a:ext cx="8063954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Выбор типа модели поведения пород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 0" descr="preencoded.png">
            <a:extLst>
              <a:ext uri="{FF2B5EF4-FFF2-40B4-BE49-F238E27FC236}">
                <a16:creationId xmlns:a16="http://schemas.microsoft.com/office/drawing/2014/main" id="{ADFDBBC0-FCFD-1D81-20EA-9B259FF8D1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023" y="1740173"/>
            <a:ext cx="2585145" cy="3105968"/>
          </a:xfrm>
          <a:prstGeom prst="rect">
            <a:avLst/>
          </a:prstGeom>
        </p:spPr>
      </p:pic>
      <p:pic>
        <p:nvPicPr>
          <p:cNvPr id="9" name="Image 1" descr="preencoded.png">
            <a:extLst>
              <a:ext uri="{FF2B5EF4-FFF2-40B4-BE49-F238E27FC236}">
                <a16:creationId xmlns:a16="http://schemas.microsoft.com/office/drawing/2014/main" id="{771A7EE3-C940-6EAF-1842-B72A27A710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16881" y="1870174"/>
            <a:ext cx="231428" cy="231428"/>
          </a:xfrm>
          <a:prstGeom prst="rect">
            <a:avLst/>
          </a:prstGeom>
        </p:spPr>
      </p:pic>
      <p:sp>
        <p:nvSpPr>
          <p:cNvPr id="10" name="Text 3">
            <a:extLst>
              <a:ext uri="{FF2B5EF4-FFF2-40B4-BE49-F238E27FC236}">
                <a16:creationId xmlns:a16="http://schemas.microsoft.com/office/drawing/2014/main" id="{106890B3-EA06-69C3-7FD3-08BA85D8974B}"/>
              </a:ext>
            </a:extLst>
          </p:cNvPr>
          <p:cNvSpPr/>
          <p:nvPr/>
        </p:nvSpPr>
        <p:spPr>
          <a:xfrm>
            <a:off x="713333" y="2376339"/>
            <a:ext cx="223852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Упругая модель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4">
            <a:extLst>
              <a:ext uri="{FF2B5EF4-FFF2-40B4-BE49-F238E27FC236}">
                <a16:creationId xmlns:a16="http://schemas.microsoft.com/office/drawing/2014/main" id="{6623ED0D-CB75-093E-9269-ED1510D07FCA}"/>
              </a:ext>
            </a:extLst>
          </p:cNvPr>
          <p:cNvSpPr/>
          <p:nvPr/>
        </p:nvSpPr>
        <p:spPr>
          <a:xfrm>
            <a:off x="713333" y="2661791"/>
            <a:ext cx="2238524" cy="148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Линейная упругость. Быстрый расчёт начальных напряжений и пород в докритической области. 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 учитывает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остаточных деформаций.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19594D09-2013-9828-0AE2-80D798F0C9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79428" y="1740172"/>
            <a:ext cx="2585145" cy="3105967"/>
          </a:xfrm>
          <a:prstGeom prst="rect">
            <a:avLst/>
          </a:prstGeom>
        </p:spPr>
      </p:pic>
      <p:pic>
        <p:nvPicPr>
          <p:cNvPr id="13" name="Image 3" descr="preencoded.png">
            <a:extLst>
              <a:ext uri="{FF2B5EF4-FFF2-40B4-BE49-F238E27FC236}">
                <a16:creationId xmlns:a16="http://schemas.microsoft.com/office/drawing/2014/main" id="{DEB66E00-28A5-9C31-65EA-8BB1D9241A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6286" y="1870174"/>
            <a:ext cx="231428" cy="231428"/>
          </a:xfrm>
          <a:prstGeom prst="rect">
            <a:avLst/>
          </a:prstGeom>
        </p:spPr>
      </p:pic>
      <p:sp>
        <p:nvSpPr>
          <p:cNvPr id="14" name="Text 5">
            <a:extLst>
              <a:ext uri="{FF2B5EF4-FFF2-40B4-BE49-F238E27FC236}">
                <a16:creationId xmlns:a16="http://schemas.microsoft.com/office/drawing/2014/main" id="{5A2DF8CA-BDFC-A97D-F93B-9F9F9CA402B8}"/>
              </a:ext>
            </a:extLst>
          </p:cNvPr>
          <p:cNvSpPr/>
          <p:nvPr/>
        </p:nvSpPr>
        <p:spPr>
          <a:xfrm>
            <a:off x="3452738" y="2376339"/>
            <a:ext cx="223852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Упругопластическая модель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59D2FB79-6138-2DA9-36CC-EBCEE2C618FB}"/>
              </a:ext>
            </a:extLst>
          </p:cNvPr>
          <p:cNvSpPr/>
          <p:nvPr/>
        </p:nvSpPr>
        <p:spPr>
          <a:xfrm>
            <a:off x="3452738" y="2661791"/>
            <a:ext cx="2238524" cy="148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Наиболее распространена. Упругое поведение до предела текучести + пластическое течение после. Критерии: 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Кулона-Мора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(c, φ) и 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Хока-Брауна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(GSI, σ_ci).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Image 4" descr="preencoded.png">
            <a:extLst>
              <a:ext uri="{FF2B5EF4-FFF2-40B4-BE49-F238E27FC236}">
                <a16:creationId xmlns:a16="http://schemas.microsoft.com/office/drawing/2014/main" id="{399E8E25-29E6-5DD6-0EDA-8680D1CC4A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8833" y="1740173"/>
            <a:ext cx="2585145" cy="3105966"/>
          </a:xfrm>
          <a:prstGeom prst="rect">
            <a:avLst/>
          </a:prstGeom>
        </p:spPr>
      </p:pic>
      <p:pic>
        <p:nvPicPr>
          <p:cNvPr id="17" name="Image 5" descr="preencoded.png">
            <a:extLst>
              <a:ext uri="{FF2B5EF4-FFF2-40B4-BE49-F238E27FC236}">
                <a16:creationId xmlns:a16="http://schemas.microsoft.com/office/drawing/2014/main" id="{68205880-9BEE-0EC2-33E6-61D0EAF90A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95691" y="1870174"/>
            <a:ext cx="231428" cy="231428"/>
          </a:xfrm>
          <a:prstGeom prst="rect">
            <a:avLst/>
          </a:prstGeom>
        </p:spPr>
      </p:pic>
      <p:sp>
        <p:nvSpPr>
          <p:cNvPr id="18" name="Text 7">
            <a:extLst>
              <a:ext uri="{FF2B5EF4-FFF2-40B4-BE49-F238E27FC236}">
                <a16:creationId xmlns:a16="http://schemas.microsoft.com/office/drawing/2014/main" id="{34E2B4B8-5AFF-B65F-9915-3219707B42F1}"/>
              </a:ext>
            </a:extLst>
          </p:cNvPr>
          <p:cNvSpPr/>
          <p:nvPr/>
        </p:nvSpPr>
        <p:spPr>
          <a:xfrm>
            <a:off x="6192143" y="2376339"/>
            <a:ext cx="223852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Модель ползучести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C7744B04-774F-4DF4-B05F-492CBEEEB30F}"/>
              </a:ext>
            </a:extLst>
          </p:cNvPr>
          <p:cNvSpPr/>
          <p:nvPr/>
        </p:nvSpPr>
        <p:spPr>
          <a:xfrm>
            <a:off x="6192143" y="2661791"/>
            <a:ext cx="2238524" cy="148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Кельвина-Фойгта, Максвелла, Бюргерса. Для солей, глин и пластичных сред с зависимостью деформаций от времени (релаксация, ползучесть).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99094" y="350337"/>
            <a:ext cx="8109646" cy="660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6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Свойства пород и граничные условия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A892B388-4C5B-B327-354D-78FB33A5DCC6}"/>
              </a:ext>
            </a:extLst>
          </p:cNvPr>
          <p:cNvSpPr/>
          <p:nvPr/>
        </p:nvSpPr>
        <p:spPr>
          <a:xfrm>
            <a:off x="540023" y="988597"/>
            <a:ext cx="384378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Входные параметры пород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4">
            <a:extLst>
              <a:ext uri="{FF2B5EF4-FFF2-40B4-BE49-F238E27FC236}">
                <a16:creationId xmlns:a16="http://schemas.microsoft.com/office/drawing/2014/main" id="{665E95FA-502F-077D-20F8-D6E5C3C564C7}"/>
              </a:ext>
            </a:extLst>
          </p:cNvPr>
          <p:cNvSpPr/>
          <p:nvPr/>
        </p:nvSpPr>
        <p:spPr>
          <a:xfrm>
            <a:off x="540023" y="1366741"/>
            <a:ext cx="3843784" cy="9876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Получают из лабораторных испытаний (одноосное и трёхосное сжатие, сдвиг) и классификаций RMR/GSI. Для нарушенных массивов вводят параметр </a:t>
            </a: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D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(disturbance factor).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5">
            <a:extLst>
              <a:ext uri="{FF2B5EF4-FFF2-40B4-BE49-F238E27FC236}">
                <a16:creationId xmlns:a16="http://schemas.microsoft.com/office/drawing/2014/main" id="{9E57A8E4-96D7-E5B2-6BA5-DBFED4E1A36C}"/>
              </a:ext>
            </a:extLst>
          </p:cNvPr>
          <p:cNvSpPr/>
          <p:nvPr/>
        </p:nvSpPr>
        <p:spPr>
          <a:xfrm>
            <a:off x="540023" y="2989163"/>
            <a:ext cx="3843784" cy="13424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43840" indent="-243840" algn="l">
              <a:lnSpc>
                <a:spcPct val="133000"/>
              </a:lnSpc>
              <a:buSzPct val="100000"/>
              <a:buChar char="•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Плотность ρ, модуль упругости E, коэффициент Пуассона ν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3840" indent="-243840" algn="l">
              <a:lnSpc>
                <a:spcPct val="133000"/>
              </a:lnSpc>
              <a:buSzPct val="100000"/>
              <a:buChar char="•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Сцепление c и угол трения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φ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Кулона-Мора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3840" indent="-243840" algn="l">
              <a:lnSpc>
                <a:spcPct val="133000"/>
              </a:lnSpc>
              <a:buSzPct val="100000"/>
              <a:buChar char="•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m</a:t>
            </a:r>
            <a:r>
              <a:rPr lang="en-US" sz="1600" baseline="-250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GSI,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σ</a:t>
            </a:r>
            <a:r>
              <a:rPr lang="en-US" sz="1600" baseline="-250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ci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D </a:t>
            </a:r>
            <a:r>
              <a:rPr lang="ru-RU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Хока-Брауна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6">
            <a:extLst>
              <a:ext uri="{FF2B5EF4-FFF2-40B4-BE49-F238E27FC236}">
                <a16:creationId xmlns:a16="http://schemas.microsoft.com/office/drawing/2014/main" id="{B6EB2C69-2526-0507-06AF-951B145368AC}"/>
              </a:ext>
            </a:extLst>
          </p:cNvPr>
          <p:cNvSpPr/>
          <p:nvPr/>
        </p:nvSpPr>
        <p:spPr>
          <a:xfrm>
            <a:off x="4764956" y="988597"/>
            <a:ext cx="384378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Граничные условия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00AD549C-60EA-20C7-C241-3D4AD0C77981}"/>
              </a:ext>
            </a:extLst>
          </p:cNvPr>
          <p:cNvSpPr/>
          <p:nvPr/>
        </p:nvSpPr>
        <p:spPr>
          <a:xfrm>
            <a:off x="4764956" y="1366741"/>
            <a:ext cx="3843784" cy="2191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43840" indent="-243840" algn="l">
              <a:lnSpc>
                <a:spcPct val="133000"/>
              </a:lnSpc>
              <a:buSzPct val="100000"/>
              <a:buChar char="•"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Начальные напряжения: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σ</a:t>
            </a:r>
            <a:r>
              <a:rPr lang="en-US" sz="1600" baseline="-250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v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= γH, </a:t>
            </a:r>
            <a:endParaRPr lang="ru-RU" sz="16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3000"/>
              </a:lnSpc>
              <a:buSzPct val="100000"/>
            </a:pPr>
            <a:r>
              <a:rPr lang="ru-RU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   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σ</a:t>
            </a:r>
            <a:r>
              <a:rPr lang="en-US" sz="1600" baseline="-250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h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=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λ·σ</a:t>
            </a:r>
            <a:r>
              <a:rPr lang="en-US" sz="1600" baseline="-250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v</a:t>
            </a:r>
            <a:endParaRPr lang="en-US" sz="16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3840" indent="-243840" algn="l">
              <a:lnSpc>
                <a:spcPct val="133000"/>
              </a:lnSpc>
              <a:buSzPct val="100000"/>
              <a:buChar char="•"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Нижняя граница: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закреплена по вертикали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3840" indent="-243840" algn="l">
              <a:lnSpc>
                <a:spcPct val="133000"/>
              </a:lnSpc>
              <a:buSzPct val="100000"/>
              <a:buChar char="•"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Боковые границы: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закреплены по горизонтали или упругие опоры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3840" indent="-243840" algn="l">
              <a:lnSpc>
                <a:spcPct val="133000"/>
              </a:lnSpc>
              <a:buSzPct val="100000"/>
              <a:buChar char="•"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Верхняя граница: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свободная поверхность (stress-free)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3840" indent="-243840" algn="l">
              <a:lnSpc>
                <a:spcPct val="133000"/>
              </a:lnSpc>
              <a:buSzPct val="100000"/>
              <a:buChar char="•"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Выемка: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удаление элементов или снижение их жёсткости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2539" y="219669"/>
            <a:ext cx="5858917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0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3) Поэтапное моделирование горных работ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 3">
            <a:extLst>
              <a:ext uri="{FF2B5EF4-FFF2-40B4-BE49-F238E27FC236}">
                <a16:creationId xmlns:a16="http://schemas.microsoft.com/office/drawing/2014/main" id="{427D80C8-8A51-0B29-4721-917C2071B083}"/>
              </a:ext>
            </a:extLst>
          </p:cNvPr>
          <p:cNvSpPr/>
          <p:nvPr/>
        </p:nvSpPr>
        <p:spPr>
          <a:xfrm>
            <a:off x="521638" y="890885"/>
            <a:ext cx="8521154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Sequential Excavation Method (SEM) </a:t>
            </a:r>
            <a:r>
              <a:rPr lang="ru-RU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ключевая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возможность геомеханических пакетов. </a:t>
            </a:r>
            <a:endParaRPr lang="ru-RU" sz="16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19000"/>
              </a:lnSpc>
              <a:buNone/>
            </a:pP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Реализуется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через </a:t>
            </a: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Stage Manager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(менеджер стадий).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8">
            <a:extLst>
              <a:ext uri="{FF2B5EF4-FFF2-40B4-BE49-F238E27FC236}">
                <a16:creationId xmlns:a16="http://schemas.microsoft.com/office/drawing/2014/main" id="{2511A709-CB16-2C29-7526-DA8791AD5673}"/>
              </a:ext>
            </a:extLst>
          </p:cNvPr>
          <p:cNvSpPr/>
          <p:nvPr/>
        </p:nvSpPr>
        <p:spPr>
          <a:xfrm>
            <a:off x="540023" y="4195777"/>
            <a:ext cx="8063954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 каждом этапе фиксируются приращения смещений и перераспределение напряжений. Это позволяет оценить влияние каждой стадии выемки на устойчивость массива.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9235B498-1DCC-0FD3-BA6C-083E10F505E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6489" y="1646080"/>
            <a:ext cx="6270947" cy="2870002"/>
          </a:xfrm>
          <a:prstGeom prst="rect">
            <a:avLst/>
          </a:prstGeom>
        </p:spPr>
      </p:pic>
      <p:sp>
        <p:nvSpPr>
          <p:cNvPr id="8" name="Text 4">
            <a:extLst>
              <a:ext uri="{FF2B5EF4-FFF2-40B4-BE49-F238E27FC236}">
                <a16:creationId xmlns:a16="http://schemas.microsoft.com/office/drawing/2014/main" id="{4A761D79-08BC-8818-3255-ED8FA972A70A}"/>
              </a:ext>
            </a:extLst>
          </p:cNvPr>
          <p:cNvSpPr/>
          <p:nvPr/>
        </p:nvSpPr>
        <p:spPr>
          <a:xfrm>
            <a:off x="6238179" y="3593759"/>
            <a:ext cx="1177322" cy="1814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Стадия 3+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D03BFE13-8677-3FD4-610F-6608917A3AA8}"/>
              </a:ext>
            </a:extLst>
          </p:cNvPr>
          <p:cNvSpPr/>
          <p:nvPr/>
        </p:nvSpPr>
        <p:spPr>
          <a:xfrm>
            <a:off x="4754432" y="3593759"/>
            <a:ext cx="1177321" cy="1814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Стадия 2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B0D8CC12-4EE7-4235-B2D2-6EE2A8888028}"/>
              </a:ext>
            </a:extLst>
          </p:cNvPr>
          <p:cNvSpPr/>
          <p:nvPr/>
        </p:nvSpPr>
        <p:spPr>
          <a:xfrm>
            <a:off x="3278748" y="3593759"/>
            <a:ext cx="1177322" cy="1814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Стадия 1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61837DCD-51B8-FAAD-5FD6-CCBDD84D9A09}"/>
              </a:ext>
            </a:extLst>
          </p:cNvPr>
          <p:cNvSpPr/>
          <p:nvPr/>
        </p:nvSpPr>
        <p:spPr>
          <a:xfrm>
            <a:off x="1770808" y="3593759"/>
            <a:ext cx="1177321" cy="1814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Стадия 0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AF751F-51CE-BCED-9EDD-75F430914849}"/>
              </a:ext>
            </a:extLst>
          </p:cNvPr>
          <p:cNvSpPr txBox="1"/>
          <p:nvPr/>
        </p:nvSpPr>
        <p:spPr>
          <a:xfrm>
            <a:off x="2452349" y="3854681"/>
            <a:ext cx="460416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6 - Этапы моделирования горных работ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40024" y="554981"/>
            <a:ext cx="8063953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0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4) Интерпретация результатов расчёта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Shape 3">
            <a:extLst>
              <a:ext uri="{FF2B5EF4-FFF2-40B4-BE49-F238E27FC236}">
                <a16:creationId xmlns:a16="http://schemas.microsoft.com/office/drawing/2014/main" id="{E4AC4202-36BF-40AF-5731-64D1EA7312A4}"/>
              </a:ext>
            </a:extLst>
          </p:cNvPr>
          <p:cNvSpPr/>
          <p:nvPr/>
        </p:nvSpPr>
        <p:spPr>
          <a:xfrm>
            <a:off x="540023" y="1350615"/>
            <a:ext cx="3954810" cy="1600646"/>
          </a:xfrm>
          <a:prstGeom prst="roundRect">
            <a:avLst>
              <a:gd name="adj" fmla="val 4049"/>
            </a:avLst>
          </a:prstGeom>
          <a:solidFill>
            <a:srgbClr val="E6E6E6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4" name="Text 4">
            <a:extLst>
              <a:ext uri="{FF2B5EF4-FFF2-40B4-BE49-F238E27FC236}">
                <a16:creationId xmlns:a16="http://schemas.microsoft.com/office/drawing/2014/main" id="{FEAF09A2-FB8C-5474-331F-4B3F9731623F}"/>
              </a:ext>
            </a:extLst>
          </p:cNvPr>
          <p:cNvSpPr/>
          <p:nvPr/>
        </p:nvSpPr>
        <p:spPr>
          <a:xfrm>
            <a:off x="703808" y="1514401"/>
            <a:ext cx="3627239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σ₁ и σ₃ </a:t>
            </a:r>
            <a:r>
              <a:rPr lang="ru-RU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главные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напряжения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A86A2B69-0C80-92D1-2ABD-2C67E3DFAF67}"/>
              </a:ext>
            </a:extLst>
          </p:cNvPr>
          <p:cNvSpPr/>
          <p:nvPr/>
        </p:nvSpPr>
        <p:spPr>
          <a:xfrm>
            <a:off x="703808" y="1799853"/>
            <a:ext cx="3627239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σ₁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зоны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сжатия, опасные для целиков. </a:t>
            </a:r>
            <a:endParaRPr lang="ru-RU" sz="14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σ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₃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области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растяжения, риск отслоений.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Коэффициент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концентрации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: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K = </a:t>
            </a:r>
            <a:r>
              <a:rPr lang="en-US" sz="14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σ</a:t>
            </a:r>
            <a:r>
              <a:rPr lang="en-US" sz="1400" b="1" baseline="-250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контура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/ σ₀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Shape 6">
            <a:extLst>
              <a:ext uri="{FF2B5EF4-FFF2-40B4-BE49-F238E27FC236}">
                <a16:creationId xmlns:a16="http://schemas.microsoft.com/office/drawing/2014/main" id="{D89CA48C-5499-8170-E050-0E37F2C5C082}"/>
              </a:ext>
            </a:extLst>
          </p:cNvPr>
          <p:cNvSpPr/>
          <p:nvPr/>
        </p:nvSpPr>
        <p:spPr>
          <a:xfrm>
            <a:off x="4649093" y="1350615"/>
            <a:ext cx="3954884" cy="1600646"/>
          </a:xfrm>
          <a:prstGeom prst="roundRect">
            <a:avLst>
              <a:gd name="adj" fmla="val 4049"/>
            </a:avLst>
          </a:prstGeom>
          <a:solidFill>
            <a:srgbClr val="E6E6E6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1" name="Text 7">
            <a:extLst>
              <a:ext uri="{FF2B5EF4-FFF2-40B4-BE49-F238E27FC236}">
                <a16:creationId xmlns:a16="http://schemas.microsoft.com/office/drawing/2014/main" id="{05C462C1-1007-794B-B616-C8BB0DB1127E}"/>
              </a:ext>
            </a:extLst>
          </p:cNvPr>
          <p:cNvSpPr/>
          <p:nvPr/>
        </p:nvSpPr>
        <p:spPr>
          <a:xfrm>
            <a:off x="4812878" y="1514401"/>
            <a:ext cx="3627313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Поля смещений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BB0CAEC9-76E8-88FD-5A45-F874C52DF2AF}"/>
              </a:ext>
            </a:extLst>
          </p:cNvPr>
          <p:cNvSpPr/>
          <p:nvPr/>
        </p:nvSpPr>
        <p:spPr>
          <a:xfrm>
            <a:off x="4812878" y="1799853"/>
            <a:ext cx="3627313" cy="9876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Векторы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направление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величина перемещений (сходимость кровли, выпучивание почвы).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Изолинии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просадки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поверхности над очистными выработками.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Shape 9">
            <a:extLst>
              <a:ext uri="{FF2B5EF4-FFF2-40B4-BE49-F238E27FC236}">
                <a16:creationId xmlns:a16="http://schemas.microsoft.com/office/drawing/2014/main" id="{8B00803C-37B2-05AC-312E-C067BD80C439}"/>
              </a:ext>
            </a:extLst>
          </p:cNvPr>
          <p:cNvSpPr/>
          <p:nvPr/>
        </p:nvSpPr>
        <p:spPr>
          <a:xfrm>
            <a:off x="540023" y="3105522"/>
            <a:ext cx="3954810" cy="1600646"/>
          </a:xfrm>
          <a:prstGeom prst="roundRect">
            <a:avLst>
              <a:gd name="adj" fmla="val 4049"/>
            </a:avLst>
          </a:prstGeom>
          <a:solidFill>
            <a:srgbClr val="E6E6E6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5CA79721-9C2B-6339-6559-2EE7AAD86285}"/>
              </a:ext>
            </a:extLst>
          </p:cNvPr>
          <p:cNvSpPr/>
          <p:nvPr/>
        </p:nvSpPr>
        <p:spPr>
          <a:xfrm>
            <a:off x="703808" y="3269307"/>
            <a:ext cx="3627239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Strength Factor (SF)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11">
            <a:extLst>
              <a:ext uri="{FF2B5EF4-FFF2-40B4-BE49-F238E27FC236}">
                <a16:creationId xmlns:a16="http://schemas.microsoft.com/office/drawing/2014/main" id="{38E46544-ED8C-34F5-670E-A72C1945F254}"/>
              </a:ext>
            </a:extLst>
          </p:cNvPr>
          <p:cNvSpPr/>
          <p:nvPr/>
        </p:nvSpPr>
        <p:spPr>
          <a:xfrm>
            <a:off x="703808" y="3554760"/>
            <a:ext cx="3627239" cy="9876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Отношение прочности к действующим напряжениям. 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SF ≥ 1,5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устойчиво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; 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1,0</a:t>
            </a:r>
            <a:r>
              <a:rPr lang="ru-RU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1,5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требуется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крепь; 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SF &lt; 1,0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зона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разрушения (ЗНД).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Shape 12">
            <a:extLst>
              <a:ext uri="{FF2B5EF4-FFF2-40B4-BE49-F238E27FC236}">
                <a16:creationId xmlns:a16="http://schemas.microsoft.com/office/drawing/2014/main" id="{C631A910-BE93-3C07-DC01-AA856033698F}"/>
              </a:ext>
            </a:extLst>
          </p:cNvPr>
          <p:cNvSpPr/>
          <p:nvPr/>
        </p:nvSpPr>
        <p:spPr>
          <a:xfrm>
            <a:off x="4649093" y="3105522"/>
            <a:ext cx="3954884" cy="1600646"/>
          </a:xfrm>
          <a:prstGeom prst="roundRect">
            <a:avLst>
              <a:gd name="adj" fmla="val 4049"/>
            </a:avLst>
          </a:prstGeom>
          <a:solidFill>
            <a:srgbClr val="E6E6E6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7" name="Text 13">
            <a:extLst>
              <a:ext uri="{FF2B5EF4-FFF2-40B4-BE49-F238E27FC236}">
                <a16:creationId xmlns:a16="http://schemas.microsoft.com/office/drawing/2014/main" id="{86D4D1A9-2EFD-8B1C-625D-65C7A677E499}"/>
              </a:ext>
            </a:extLst>
          </p:cNvPr>
          <p:cNvSpPr/>
          <p:nvPr/>
        </p:nvSpPr>
        <p:spPr>
          <a:xfrm>
            <a:off x="4812878" y="3269307"/>
            <a:ext cx="3627313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Plastic Strain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14">
            <a:extLst>
              <a:ext uri="{FF2B5EF4-FFF2-40B4-BE49-F238E27FC236}">
                <a16:creationId xmlns:a16="http://schemas.microsoft.com/office/drawing/2014/main" id="{EC5A3E33-407D-5BAB-9318-A72A9E8FAD91}"/>
              </a:ext>
            </a:extLst>
          </p:cNvPr>
          <p:cNvSpPr/>
          <p:nvPr/>
        </p:nvSpPr>
        <p:spPr>
          <a:xfrm>
            <a:off x="4812878" y="3554760"/>
            <a:ext cx="3627313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Интенсивность пластических деформаций. Позволяет отделить упругую зону от области остаточных (необратимых) деформаций.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</TotalTime>
  <Words>920</Words>
  <Application>Microsoft Macintosh PowerPoint</Application>
  <PresentationFormat>Экран (16:9)</PresentationFormat>
  <Paragraphs>104</Paragraphs>
  <Slides>10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Aigerim</cp:lastModifiedBy>
  <cp:revision>17</cp:revision>
  <dcterms:created xsi:type="dcterms:W3CDTF">2026-05-14T09:13:12Z</dcterms:created>
  <dcterms:modified xsi:type="dcterms:W3CDTF">2026-07-28T11:19:58Z</dcterms:modified>
</cp:coreProperties>
</file>