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  <p:sldMasterId id="2147483896" r:id="rId2"/>
    <p:sldMasterId id="2147483913" r:id="rId3"/>
  </p:sldMasterIdLst>
  <p:notesMasterIdLst>
    <p:notesMasterId r:id="rId12"/>
  </p:notesMasterIdLst>
  <p:sldIdLst>
    <p:sldId id="283" r:id="rId4"/>
    <p:sldId id="347" r:id="rId5"/>
    <p:sldId id="358" r:id="rId6"/>
    <p:sldId id="356" r:id="rId7"/>
    <p:sldId id="357" r:id="rId8"/>
    <p:sldId id="359" r:id="rId9"/>
    <p:sldId id="360" r:id="rId10"/>
    <p:sldId id="361" r:id="rId11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96BF6-19A3-466F-B228-AAE04D8A4E01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D38C4-D48D-4E7C-8A99-83418D333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45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95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54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44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364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0862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841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361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073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AC864032-C937-40B7-AAE1-5CB178010BDB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019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2B6DC-EA79-4F2B-AD73-CEFD7AAA3BBF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29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FE1A608-37E2-4077-B381-38CD37BEE1F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30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964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247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DEC55D30-2A91-4156-ACC4-DF95DFC4301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08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1AEBF-29B5-4ACF-8D75-0AD3A9614F7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0392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B28A8-7B16-4795-A3AE-C31375F1832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485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AA02B-EF6C-42DF-89BC-5E5D727C784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556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307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206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2171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4448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768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302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7590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E4B6F-63F2-4568-8691-A197B8CD97A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7470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377BA-BB4C-49A4-A681-014C9538678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5974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AC864032-C937-40B7-AAE1-5CB178010BDB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2B6DC-EA79-4F2B-AD73-CEFD7AAA3BBF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6589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FE1A608-37E2-4077-B381-38CD37BEE1F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9502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06.11.25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0856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DEC55D30-2A91-4156-ACC4-DF95DFC4301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907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1AEBF-29B5-4ACF-8D75-0AD3A9614F7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7676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B28A8-7B16-4795-A3AE-C31375F1832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15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010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AA02B-EF6C-42DF-89BC-5E5D727C784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1949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06.11.25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6342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06.11.25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3261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06.11.25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00060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06.11.25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8051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06.11.25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03671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06.11.25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10759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E4B6F-63F2-4568-8691-A197B8CD97A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2777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377BA-BB4C-49A4-A681-014C9538678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63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13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9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5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9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47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2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9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06.11.25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581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6"/>
          <p:cNvSpPr txBox="1">
            <a:spLocks noChangeArrowheads="1"/>
          </p:cNvSpPr>
          <p:nvPr/>
        </p:nvSpPr>
        <p:spPr bwMode="auto">
          <a:xfrm>
            <a:off x="900112" y="-99391"/>
            <a:ext cx="7566025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НАО «Карагандинский технический университет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Абылкаса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Сагинова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60B84109-2499-4E01-84C1-DD213DD3A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844824"/>
            <a:ext cx="7566025" cy="359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3600" b="1" i="1" dirty="0">
                <a:latin typeface="Times New Roman" pitchFamily="18" charset="0"/>
                <a:cs typeface="Times New Roman" pitchFamily="18" charset="0"/>
              </a:rPr>
              <a:t>Слайд-лекция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Товарные продукты горного производства. </a:t>
            </a: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Дисциплина: </a:t>
            </a:r>
            <a:r>
              <a:rPr lang="kk-KZ" altLang="en-US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Экономика минерально-сырьевой отрасли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1800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7М07202 «Геология  и разведка месторождений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полезных ископаемых»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доктор PhD </a:t>
            </a:r>
            <a:r>
              <a:rPr lang="ru-RU" altLang="ru-RU" sz="1800" i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Мадишева</a:t>
            </a: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Р.К.,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кафедра ГРМПИ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sz="2000" b="1" i="1" dirty="0"/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pic>
        <p:nvPicPr>
          <p:cNvPr id="4" name="Picture 2" descr="Мадишева">
            <a:extLst>
              <a:ext uri="{FF2B5EF4-FFF2-40B4-BE49-F238E27FC236}">
                <a16:creationId xmlns:a16="http://schemas.microsoft.com/office/drawing/2014/main" id="{6ECFC023-2445-4888-9523-8DA0E29CA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182799"/>
            <a:ext cx="2113409" cy="267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151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A2308D4-8DF2-415F-9C65-20D563CD3F6F}"/>
              </a:ext>
            </a:extLst>
          </p:cNvPr>
          <p:cNvSpPr/>
          <p:nvPr/>
        </p:nvSpPr>
        <p:spPr>
          <a:xfrm>
            <a:off x="395536" y="58846"/>
            <a:ext cx="8352928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Товарные продукты горного производства</a:t>
            </a:r>
          </a:p>
          <a:p>
            <a:pPr marR="25400" algn="ctr">
              <a:spcAft>
                <a:spcPts val="0"/>
              </a:spcAft>
              <a:tabLst>
                <a:tab pos="540385" algn="l"/>
              </a:tabLst>
            </a:pPr>
            <a:endParaRPr lang="en-US" b="1" i="1" dirty="0">
              <a:solidFill>
                <a:srgbClr val="000000"/>
              </a:solidFill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marR="25400" algn="ctr">
              <a:spcAft>
                <a:spcPts val="0"/>
              </a:spcAft>
              <a:tabLst>
                <a:tab pos="540385" algn="l"/>
              </a:tabLst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1.1 Классификация минерального сырья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5400" algn="just"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В настоящее время из недр извлекается около 200 видов полезных ископаемых. Приведенная ниже экономическая классификация полезных ископаемых и минерального сырья построена на признаке преимущественного использования отдельных групп в отраслях промышленности. Некоторые полезные ископаемые многоотраслевого использования вынужденно повторяются в разных подгруппах.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5400" algn="just"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отношению к транспортным издержкам минеральное сырье подразделяются на </a:t>
            </a:r>
            <a:r>
              <a:rPr lang="en-US" i="1" cap="small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две</a:t>
            </a:r>
            <a:r>
              <a:rPr lang="en-US" i="1" cap="smal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cap="small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54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сырье повсеместного размещения или общераспространенные полезные ископаемые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ubiquitous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minerals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54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локализованное сырье из индивидуально расположенных месторождений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individualmineminerals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5400" algn="just"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первой группе относятся материалы, более менее одинаково размещены по территории региона - подземные воды, глина, песок, песчано-гравийная смесь, известняк, строительный камень и др. Транспортные издержки делают экономически нецелесообразными перемещения этих видов дешевого сырья на большие расстояния.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5400" algn="just"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локализованным материалам относятся те виды, которые в силу геологических или экономических причин могут быть вовлечены в производство лишь в определенных местах - участках расположения их месторождений. К этой группе относится подавляющее большинство видов минерального сырья.</a:t>
            </a:r>
            <a:endParaRPr lang="ru-RU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459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E17064-EDF2-3032-E44C-3125461F481E}"/>
              </a:ext>
            </a:extLst>
          </p:cNvPr>
          <p:cNvSpPr txBox="1"/>
          <p:nvPr/>
        </p:nvSpPr>
        <p:spPr>
          <a:xfrm>
            <a:off x="539552" y="404664"/>
            <a:ext cx="8352928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</a:rPr>
              <a:t>В настоящее время из недр извлекается около 200 видов полезных ископаемых. Приведенная ниже экономическая классификация полезных ископаемых и минерального сырья построена на признаке преимущественного использования отдельных групп в отраслях промышленности. В ней выделено 8 групп и 35 подгрупп полезных ископаемых (см. табл. 1). Некоторые полезные ископаемые многоотраслевого использования вынужденно повторяются в разных подгруппах.</a:t>
            </a:r>
          </a:p>
          <a:p>
            <a:pPr indent="457200" algn="just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</a:rPr>
              <a:t>По степени освоенности минеральные виды полезных ископаемых подразделяются на традиционные и нетрадиционные.</a:t>
            </a:r>
          </a:p>
          <a:p>
            <a:pPr indent="457200" algn="just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</a:rPr>
              <a:t>К традиционным полезным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ископаемымотносятся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</a:rPr>
              <a:t> большинство основных видов минерального сырья, используемых потребителями для производства определенных товаров и услуг в течение продолжительного периода времени (десятки и сотни лет).</a:t>
            </a:r>
          </a:p>
          <a:p>
            <a:pPr indent="457200" algn="just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</a:rPr>
              <a:t>Нетрадиционные полезные ископаемые представляют собой новые минеральные виды, ранее не вовлекаемые в производство. Большинство традиционных полезных ископаемых в недалеком прошлом также были нетрадиционными, а зачастую и экзотическими: например, алюминий в XIX веке считался редким драгоценным металлом, а урановые руды – лишь сырьем для производства радиевой люминесцирующей краски. </a:t>
            </a:r>
          </a:p>
          <a:p>
            <a:pPr indent="457200" algn="just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</a:rPr>
              <a:t>К появлению новых нетрадиционных источников сырья приводит открытие промышленных концентраций нового минерала или минерала, известного ранее лишь как акцессорного; новой парагенетической ассоциации промышленного минерала; новых полезных свойств у известного промышленного минерала. Вовлечение в оборот новых и нетрадиционных видов минерального сырья – важный элемент интенсивного воспроизводства минерально-сырьевой базы.</a:t>
            </a:r>
          </a:p>
          <a:p>
            <a:pPr indent="457200" algn="just"/>
            <a:endParaRPr lang="ru-RU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061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E95EFC0-CCA2-43D2-A1A6-30F99283132C}"/>
              </a:ext>
            </a:extLst>
          </p:cNvPr>
          <p:cNvSpPr/>
          <p:nvPr/>
        </p:nvSpPr>
        <p:spPr>
          <a:xfrm>
            <a:off x="467544" y="404664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tabLst>
                <a:tab pos="571500" algn="l"/>
              </a:tabLst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Виды товарной продукции товарного сырья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от области использования полезного ископаемого и некоторых особенностей этого использования, в качестве товарного продукта горных предприятий могут выступать: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 indent="-215900" algn="just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Полезное ископаемое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(газ, жидкость, руда или горная масса), непосредственно добытое из недр в природном виде или после обработки, придающий потребительские свойства и выполняемой на месте добычи (обезвоживание,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деэмульсия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обессолевание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нефти, сепарация газа, осветление и обеззараживание питьевых вод, для твердых продуктов: сортировка, отмывка, размол, распиловка, иногда – обжиг).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 indent="-215900" algn="just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Концентрат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полученный при обогащении добытого сырья и используемый как полуфабрикат для дальнейшей переработки в один или несколько товарных продуктов.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0" indent="-215900" algn="just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Металл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кристаллосырье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 иной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минеральный продукт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которые при обогащении добытого сырья имеют товарный вид уже после первичной переработки.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135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66AF58B-610E-1F37-F3AB-A25CD09565C3}"/>
              </a:ext>
            </a:extLst>
          </p:cNvPr>
          <p:cNvSpPr txBox="1"/>
          <p:nvPr/>
        </p:nvSpPr>
        <p:spPr>
          <a:xfrm>
            <a:off x="179512" y="260648"/>
            <a:ext cx="878497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Продукцией предприятий горной промышленности является минеральное сырье, извлекаемое из недр земли в целях удовлетво­рения потребности народного хозяйства страны.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составе минерального сырья: топливно-энергетическое сырье, руды черных и цветных металлов, строительные материалы, удоб­рения, химическое сырье и пр. Минеральное сырье, поставляемое горными предприятиями по­требителям, должно соответствовать утвержденным техническим условиям и ГОСТам, регламентирующим его качество.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Продукция горных предприятий различается по степени ее со­ответствия основному профилю предприятия, уровню своей готов­ности и качеству.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зависимости от степени соответствия основному профилю предприятия продукция подразделяется на основную и побочную (попутную).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 основной продукции относятся полезные ископаемые, для добычи которых построено данное предприятие, и продукты их обогащения или переработки.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 побочной продукции относится продукция, которая может быть получена попутно с добычей основной продукции.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зависимости от уровня готовности продукция горных пред­приятий подразделяется на готовую продукцию, полуфабрикат и незавершенное производство.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 готовой продукции относят полезное ископаемое, соответ­ствующее установленным техническим условиям или ГОСТам и подготовленное для отправки потребителю.</a:t>
            </a:r>
          </a:p>
          <a:p>
            <a:pPr algn="l"/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727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01B1591-CC6D-5FA6-DB9E-18C2B8794673}"/>
              </a:ext>
            </a:extLst>
          </p:cNvPr>
          <p:cNvSpPr txBox="1"/>
          <p:nvPr/>
        </p:nvSpPr>
        <p:spPr>
          <a:xfrm>
            <a:off x="562156" y="404664"/>
            <a:ext cx="856895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Полуфабрикат - это продукция, законченная производством в одном подразделении горного предприятия и подлежащая даль­нейшей переработке другими подразделениями этого предпри­ятия.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Например, добытая на карьере сырая руда, подлежащая даль­нейшей переработке на обогатительной фабрике, и т. п.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Незавершенное производство. К этому виду продукции отно­сится продукция с незаконченным циклом производства в пределах одного подразделения предприятия.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Качество продукции определяется совокупностью ее свойств, удовлетворяющих определенные потребности потребителей. Для продукции горно-добывающих предприятий оно оценивается уров­нем основных показателей, характеризующих данное полезное ис­копаемое, и степенью отклонения величины этих показателей от установленного для них нормативного значения.</a:t>
            </a:r>
          </a:p>
          <a:p>
            <a:pPr indent="45720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Так, например, качество угля оценивается наличным количест­вом золы в угле, влаги, удельной теплотой сгорания рабочего топ­лива, размером кусков угля и т. п.</a:t>
            </a:r>
          </a:p>
        </p:txBody>
      </p:sp>
    </p:spTree>
    <p:extLst>
      <p:ext uri="{BB962C8B-B14F-4D97-AF65-F5344CB8AC3E}">
        <p14:creationId xmlns:p14="http://schemas.microsoft.com/office/powerpoint/2010/main" val="4038762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7A5CF9A1-18FD-058D-F3DD-DCE6182354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407710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70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0D717657-5035-67E6-3E8D-04B57AAF3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8" cy="653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7843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2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891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9" baseType="lpstr">
      <vt:lpstr>Arial</vt:lpstr>
      <vt:lpstr>Calibri</vt:lpstr>
      <vt:lpstr>Century Gothic</vt:lpstr>
      <vt:lpstr>Franklin Gothic Book</vt:lpstr>
      <vt:lpstr>Times New Roman</vt:lpstr>
      <vt:lpstr>Wingdings</vt:lpstr>
      <vt:lpstr>Wingdings 2</vt:lpstr>
      <vt:lpstr>Wingdings 3</vt:lpstr>
      <vt:lpstr>Легкий дым</vt:lpstr>
      <vt:lpstr>1_Легкий дым</vt:lpstr>
      <vt:lpstr>2_Легкий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88</cp:revision>
  <cp:lastPrinted>2021-09-07T04:23:46Z</cp:lastPrinted>
  <dcterms:created xsi:type="dcterms:W3CDTF">2016-02-14T11:11:11Z</dcterms:created>
  <dcterms:modified xsi:type="dcterms:W3CDTF">2025-11-06T17:43:11Z</dcterms:modified>
</cp:coreProperties>
</file>